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Montserrat SemiBold"/>
      <p:regular r:id="rId38"/>
      <p:bold r:id="rId39"/>
      <p:italic r:id="rId40"/>
      <p:boldItalic r:id="rId41"/>
    </p:embeddedFont>
    <p:embeddedFont>
      <p:font typeface="Montserrat"/>
      <p:regular r:id="rId42"/>
      <p:bold r:id="rId43"/>
      <p:italic r:id="rId44"/>
      <p:boldItalic r:id="rId45"/>
    </p:embeddedFont>
    <p:embeddedFont>
      <p:font typeface="Montserrat ExtraBold"/>
      <p:bold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8" roundtripDataSignature="AMtx7mgx6AuFCblkojXyb4IFn6DjjhXN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SemiBold-italic.fntdata"/><Relationship Id="rId20" Type="http://schemas.openxmlformats.org/officeDocument/2006/relationships/slide" Target="slides/slide15.xml"/><Relationship Id="rId42" Type="http://schemas.openxmlformats.org/officeDocument/2006/relationships/font" Target="fonts/Montserrat-regular.fntdata"/><Relationship Id="rId41" Type="http://schemas.openxmlformats.org/officeDocument/2006/relationships/font" Target="fonts/MontserratSemiBold-boldItalic.fntdata"/><Relationship Id="rId22" Type="http://schemas.openxmlformats.org/officeDocument/2006/relationships/slide" Target="slides/slide17.xml"/><Relationship Id="rId44" Type="http://schemas.openxmlformats.org/officeDocument/2006/relationships/font" Target="fonts/Montserrat-italic.fntdata"/><Relationship Id="rId21" Type="http://schemas.openxmlformats.org/officeDocument/2006/relationships/slide" Target="slides/slide16.xml"/><Relationship Id="rId43" Type="http://schemas.openxmlformats.org/officeDocument/2006/relationships/font" Target="fonts/Montserrat-bold.fntdata"/><Relationship Id="rId24" Type="http://schemas.openxmlformats.org/officeDocument/2006/relationships/slide" Target="slides/slide19.xml"/><Relationship Id="rId46" Type="http://schemas.openxmlformats.org/officeDocument/2006/relationships/font" Target="fonts/MontserratExtraBold-bold.fntdata"/><Relationship Id="rId23" Type="http://schemas.openxmlformats.org/officeDocument/2006/relationships/slide" Target="slides/slide18.xml"/><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MontserratExtraBold-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ontserratSemiBold-bold.fntdata"/><Relationship Id="rId16" Type="http://schemas.openxmlformats.org/officeDocument/2006/relationships/slide" Target="slides/slide11.xml"/><Relationship Id="rId38" Type="http://schemas.openxmlformats.org/officeDocument/2006/relationships/font" Target="fonts/MontserratSemiBol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hu-H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58" name="Google Shape;25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hu-H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hu-H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hu-HU"/>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12" name="Google Shape;11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hu-H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jpg"/><Relationship Id="rId4" Type="http://schemas.openxmlformats.org/officeDocument/2006/relationships/image" Target="../media/image3.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jpg"/><Relationship Id="rId4"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p:cSld name="Címdia">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7"/>
          <p:cNvSpPr txBox="1"/>
          <p:nvPr>
            <p:ph type="ctrTitle"/>
          </p:nvPr>
        </p:nvSpPr>
        <p:spPr>
          <a:xfrm>
            <a:off x="1850218" y="2511075"/>
            <a:ext cx="7754389" cy="45235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2"/>
              </a:buClr>
              <a:buSzPts val="3200"/>
              <a:buFont typeface="Montserrat ExtraBold"/>
              <a:buNone/>
              <a:defRPr b="0" i="0" sz="3200" u="none" cap="none" strike="noStrike">
                <a:solidFill>
                  <a:schemeClr val="accent2"/>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7"/>
          <p:cNvSpPr txBox="1"/>
          <p:nvPr>
            <p:ph idx="1" type="subTitle"/>
          </p:nvPr>
        </p:nvSpPr>
        <p:spPr>
          <a:xfrm>
            <a:off x="1850218" y="3025328"/>
            <a:ext cx="7754389" cy="40367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accent2"/>
              </a:buClr>
              <a:buSzPts val="2400"/>
              <a:buFont typeface="Arial"/>
              <a:buNone/>
              <a:defRPr b="0" i="0" sz="2400" u="none" cap="none" strike="noStrike">
                <a:solidFill>
                  <a:schemeClr val="accent2"/>
                </a:solidFill>
                <a:latin typeface="Montserrat"/>
                <a:ea typeface="Montserrat"/>
                <a:cs typeface="Montserrat"/>
                <a:sym typeface="Montserrat"/>
              </a:defRPr>
            </a:lvl1pPr>
            <a:lvl2pPr lvl="1" marR="0" rtl="0" algn="ctr">
              <a:lnSpc>
                <a:spcPct val="90000"/>
              </a:lnSpc>
              <a:spcBef>
                <a:spcPts val="500"/>
              </a:spcBef>
              <a:spcAft>
                <a:spcPts val="0"/>
              </a:spcAft>
              <a:buClr>
                <a:schemeClr val="accent2"/>
              </a:buClr>
              <a:buSzPts val="2000"/>
              <a:buFont typeface="Arial"/>
              <a:buNone/>
              <a:defRPr b="0" i="0" sz="2000" u="none" cap="none" strike="noStrike">
                <a:solidFill>
                  <a:schemeClr val="accent2"/>
                </a:solidFill>
                <a:latin typeface="Montserrat"/>
                <a:ea typeface="Montserrat"/>
                <a:cs typeface="Montserrat"/>
                <a:sym typeface="Montserrat"/>
              </a:defRPr>
            </a:lvl2pPr>
            <a:lvl3pPr lvl="2" marR="0" rtl="0" algn="ctr">
              <a:lnSpc>
                <a:spcPct val="90000"/>
              </a:lnSpc>
              <a:spcBef>
                <a:spcPts val="500"/>
              </a:spcBef>
              <a:spcAft>
                <a:spcPts val="0"/>
              </a:spcAft>
              <a:buClr>
                <a:schemeClr val="accent2"/>
              </a:buClr>
              <a:buSzPts val="1800"/>
              <a:buFont typeface="Arial"/>
              <a:buNone/>
              <a:defRPr b="0" i="0" sz="1800" u="none" cap="none" strike="noStrike">
                <a:solidFill>
                  <a:schemeClr val="accent2"/>
                </a:solidFill>
                <a:latin typeface="Montserrat"/>
                <a:ea typeface="Montserrat"/>
                <a:cs typeface="Montserrat"/>
                <a:sym typeface="Montserrat"/>
              </a:defRPr>
            </a:lvl3pPr>
            <a:lvl4pPr lvl="3" marR="0" rtl="0" algn="ctr">
              <a:lnSpc>
                <a:spcPct val="90000"/>
              </a:lnSpc>
              <a:spcBef>
                <a:spcPts val="500"/>
              </a:spcBef>
              <a:spcAft>
                <a:spcPts val="0"/>
              </a:spcAft>
              <a:buClr>
                <a:schemeClr val="accent2"/>
              </a:buClr>
              <a:buSzPts val="1600"/>
              <a:buFont typeface="Arial"/>
              <a:buNone/>
              <a:defRPr b="0" i="0" sz="1600" u="none" cap="none" strike="noStrike">
                <a:solidFill>
                  <a:schemeClr val="accent2"/>
                </a:solidFill>
                <a:latin typeface="Montserrat"/>
                <a:ea typeface="Montserrat"/>
                <a:cs typeface="Montserrat"/>
                <a:sym typeface="Montserrat"/>
              </a:defRPr>
            </a:lvl4pPr>
            <a:lvl5pPr lvl="4" marR="0" rtl="0" algn="ctr">
              <a:lnSpc>
                <a:spcPct val="90000"/>
              </a:lnSpc>
              <a:spcBef>
                <a:spcPts val="500"/>
              </a:spcBef>
              <a:spcAft>
                <a:spcPts val="0"/>
              </a:spcAft>
              <a:buClr>
                <a:schemeClr val="accent2"/>
              </a:buClr>
              <a:buSzPts val="1600"/>
              <a:buFont typeface="Arial"/>
              <a:buNone/>
              <a:defRPr b="0" i="0" sz="1600" u="none" cap="none" strike="noStrike">
                <a:solidFill>
                  <a:schemeClr val="accent2"/>
                </a:solidFill>
                <a:latin typeface="Montserrat"/>
                <a:ea typeface="Montserrat"/>
                <a:cs typeface="Montserrat"/>
                <a:sym typeface="Montserrat"/>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ontserrat"/>
                <a:ea typeface="Montserrat"/>
                <a:cs typeface="Montserrat"/>
                <a:sym typeface="Montserrat"/>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ontserrat"/>
                <a:ea typeface="Montserrat"/>
                <a:cs typeface="Montserrat"/>
                <a:sym typeface="Montserrat"/>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ontserrat"/>
                <a:ea typeface="Montserrat"/>
                <a:cs typeface="Montserrat"/>
                <a:sym typeface="Montserrat"/>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ontserrat"/>
                <a:ea typeface="Montserrat"/>
                <a:cs typeface="Montserrat"/>
                <a:sym typeface="Montserrat"/>
              </a:defRPr>
            </a:lvl9pPr>
          </a:lstStyle>
          <a:p/>
        </p:txBody>
      </p:sp>
      <p:pic>
        <p:nvPicPr>
          <p:cNvPr id="13" name="Google Shape;13;p7"/>
          <p:cNvPicPr preferRelativeResize="0"/>
          <p:nvPr/>
        </p:nvPicPr>
        <p:blipFill rotWithShape="1">
          <a:blip r:embed="rId3">
            <a:alphaModFix/>
          </a:blip>
          <a:srcRect b="0" l="0" r="0" t="0"/>
          <a:stretch/>
        </p:blipFill>
        <p:spPr>
          <a:xfrm>
            <a:off x="1979271" y="6263678"/>
            <a:ext cx="2096767" cy="439891"/>
          </a:xfrm>
          <a:prstGeom prst="rect">
            <a:avLst/>
          </a:prstGeom>
          <a:noFill/>
          <a:ln>
            <a:noFill/>
          </a:ln>
        </p:spPr>
      </p:pic>
      <p:sp>
        <p:nvSpPr>
          <p:cNvPr id="14" name="Google Shape;14;p7"/>
          <p:cNvSpPr txBox="1"/>
          <p:nvPr>
            <p:ph idx="2" type="body"/>
          </p:nvPr>
        </p:nvSpPr>
        <p:spPr>
          <a:xfrm>
            <a:off x="1850218" y="3765531"/>
            <a:ext cx="2735200" cy="3156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5" name="Google Shape;15;p7"/>
          <p:cNvSpPr txBox="1"/>
          <p:nvPr>
            <p:ph idx="3" type="body"/>
          </p:nvPr>
        </p:nvSpPr>
        <p:spPr>
          <a:xfrm>
            <a:off x="1850218" y="3449902"/>
            <a:ext cx="2735200" cy="3156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pic>
        <p:nvPicPr>
          <p:cNvPr id="16" name="Google Shape;16;p7"/>
          <p:cNvPicPr preferRelativeResize="0"/>
          <p:nvPr/>
        </p:nvPicPr>
        <p:blipFill rotWithShape="1">
          <a:blip r:embed="rId4">
            <a:alphaModFix/>
          </a:blip>
          <a:srcRect b="0" l="0" r="0" t="0"/>
          <a:stretch/>
        </p:blipFill>
        <p:spPr>
          <a:xfrm>
            <a:off x="9117330" y="3107894"/>
            <a:ext cx="3913433" cy="3913433"/>
          </a:xfrm>
          <a:prstGeom prst="rect">
            <a:avLst/>
          </a:prstGeom>
          <a:noFill/>
          <a:ln>
            <a:noFill/>
          </a:ln>
        </p:spPr>
      </p:pic>
      <p:sp>
        <p:nvSpPr>
          <p:cNvPr id="17" name="Google Shape;17;p7"/>
          <p:cNvSpPr txBox="1"/>
          <p:nvPr/>
        </p:nvSpPr>
        <p:spPr>
          <a:xfrm>
            <a:off x="4076038" y="6118794"/>
            <a:ext cx="5528569"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404040"/>
              </a:buClr>
              <a:buSzPts val="800"/>
              <a:buFont typeface="Arial"/>
              <a:buNone/>
            </a:pPr>
            <a:r>
              <a:rPr b="0" i="0" lang="hu-HU" sz="800" u="none" cap="none" strike="noStrike">
                <a:solidFill>
                  <a:srgbClr val="404040"/>
                </a:solidFill>
                <a:latin typeface="Arial"/>
                <a:ea typeface="Arial"/>
                <a:cs typeface="Arial"/>
                <a:sym typeface="Arial"/>
              </a:rPr>
              <a:t>The RE-FEM - Upskilling pathways for REsiliency in the post-Covid era for FEMale Entrepreneurs project (2022-1-HU01-KA220-ADU-000089295)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800" u="none" cap="none" strike="noStrike">
              <a:solidFill>
                <a:schemeClr val="dk1"/>
              </a:solidFill>
              <a:latin typeface="Arial"/>
              <a:ea typeface="Arial"/>
              <a:cs typeface="Arial"/>
              <a:sym typeface="Arial"/>
            </a:endParaRPr>
          </a:p>
        </p:txBody>
      </p:sp>
      <p:pic>
        <p:nvPicPr>
          <p:cNvPr id="18" name="Google Shape;18;p7"/>
          <p:cNvPicPr preferRelativeResize="0"/>
          <p:nvPr/>
        </p:nvPicPr>
        <p:blipFill rotWithShape="1">
          <a:blip r:embed="rId5">
            <a:alphaModFix/>
          </a:blip>
          <a:srcRect b="0" l="0" r="0" t="0"/>
          <a:stretch/>
        </p:blipFill>
        <p:spPr>
          <a:xfrm>
            <a:off x="1850218" y="359971"/>
            <a:ext cx="1951881" cy="15740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res" type="blank">
  <p:cSld name="BLANK">
    <p:spTree>
      <p:nvGrpSpPr>
        <p:cNvPr id="49" name="Shape 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p:cSld name="1_Table">
    <p:spTree>
      <p:nvGrpSpPr>
        <p:cNvPr id="50" name="Shape 50"/>
        <p:cNvGrpSpPr/>
        <p:nvPr/>
      </p:nvGrpSpPr>
      <p:grpSpPr>
        <a:xfrm>
          <a:off x="0" y="0"/>
          <a:ext cx="0" cy="0"/>
          <a:chOff x="0" y="0"/>
          <a:chExt cx="0" cy="0"/>
        </a:xfrm>
      </p:grpSpPr>
      <p:sp>
        <p:nvSpPr>
          <p:cNvPr id="51" name="Google Shape;51;p16"/>
          <p:cNvSpPr/>
          <p:nvPr>
            <p:ph idx="2" type="tbl"/>
          </p:nvPr>
        </p:nvSpPr>
        <p:spPr>
          <a:xfrm>
            <a:off x="2801109" y="1957526"/>
            <a:ext cx="6967468" cy="421467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9pPr>
          </a:lstStyle>
          <a:p/>
        </p:txBody>
      </p:sp>
      <p:sp>
        <p:nvSpPr>
          <p:cNvPr id="52" name="Google Shape;52;p16"/>
          <p:cNvSpPr txBox="1"/>
          <p:nvPr>
            <p:ph type="title"/>
          </p:nvPr>
        </p:nvSpPr>
        <p:spPr>
          <a:xfrm>
            <a:off x="795894" y="1282688"/>
            <a:ext cx="10515600" cy="49802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p:cSld name="Title +  text">
    <p:spTree>
      <p:nvGrpSpPr>
        <p:cNvPr id="19" name="Shape 19"/>
        <p:cNvGrpSpPr/>
        <p:nvPr/>
      </p:nvGrpSpPr>
      <p:grpSpPr>
        <a:xfrm>
          <a:off x="0" y="0"/>
          <a:ext cx="0" cy="0"/>
          <a:chOff x="0" y="0"/>
          <a:chExt cx="0" cy="0"/>
        </a:xfrm>
      </p:grpSpPr>
      <p:sp>
        <p:nvSpPr>
          <p:cNvPr id="20" name="Google Shape;20;p49"/>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49"/>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22" name="Shape 22"/>
        <p:cNvGrpSpPr/>
        <p:nvPr/>
      </p:nvGrpSpPr>
      <p:grpSpPr>
        <a:xfrm>
          <a:off x="0" y="0"/>
          <a:ext cx="0" cy="0"/>
          <a:chOff x="0" y="0"/>
          <a:chExt cx="0" cy="0"/>
        </a:xfrm>
      </p:grpSpPr>
      <p:sp>
        <p:nvSpPr>
          <p:cNvPr id="23" name="Google Shape;23;p8"/>
          <p:cNvSpPr txBox="1"/>
          <p:nvPr>
            <p:ph type="title"/>
          </p:nvPr>
        </p:nvSpPr>
        <p:spPr>
          <a:xfrm>
            <a:off x="799461" y="1272951"/>
            <a:ext cx="10515600" cy="5592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8"/>
          <p:cNvSpPr/>
          <p:nvPr>
            <p:ph idx="2" type="chart"/>
          </p:nvPr>
        </p:nvSpPr>
        <p:spPr>
          <a:xfrm>
            <a:off x="2816528" y="2270217"/>
            <a:ext cx="7165975" cy="26241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lvl="1"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lvl="2"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lvl="3"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lvl="4"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p:cSld name="1_Címdia">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50"/>
          <p:cNvSpPr txBox="1"/>
          <p:nvPr>
            <p:ph idx="1" type="body"/>
          </p:nvPr>
        </p:nvSpPr>
        <p:spPr>
          <a:xfrm>
            <a:off x="1850218" y="3765531"/>
            <a:ext cx="5464982" cy="3156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1" i="0" sz="32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pic>
        <p:nvPicPr>
          <p:cNvPr id="27" name="Google Shape;27;p50"/>
          <p:cNvPicPr preferRelativeResize="0"/>
          <p:nvPr/>
        </p:nvPicPr>
        <p:blipFill rotWithShape="1">
          <a:blip r:embed="rId3">
            <a:alphaModFix/>
          </a:blip>
          <a:srcRect b="0" l="0" r="0" t="0"/>
          <a:stretch/>
        </p:blipFill>
        <p:spPr>
          <a:xfrm>
            <a:off x="1850218" y="352155"/>
            <a:ext cx="1951881" cy="157409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gyéni elrendezés">
  <p:cSld name="Egyéni elrendezés">
    <p:bg>
      <p:bgPr>
        <a:solidFill>
          <a:schemeClr val="lt1"/>
        </a:solidFill>
      </p:bgPr>
    </p:bg>
    <p:spTree>
      <p:nvGrpSpPr>
        <p:cNvPr id="28" name="Shape 28"/>
        <p:cNvGrpSpPr/>
        <p:nvPr/>
      </p:nvGrpSpPr>
      <p:grpSpPr>
        <a:xfrm>
          <a:off x="0" y="0"/>
          <a:ext cx="0" cy="0"/>
          <a:chOff x="0" y="0"/>
          <a:chExt cx="0" cy="0"/>
        </a:xfrm>
      </p:grpSpPr>
      <p:sp>
        <p:nvSpPr>
          <p:cNvPr id="29" name="Google Shape;29;p11"/>
          <p:cNvSpPr txBox="1"/>
          <p:nvPr/>
        </p:nvSpPr>
        <p:spPr>
          <a:xfrm>
            <a:off x="8838402" y="3096236"/>
            <a:ext cx="3259666" cy="2751665"/>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Website: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1" i="0" lang="hu-HU" sz="1400" u="none" cap="none" strike="noStrike">
                <a:solidFill>
                  <a:srgbClr val="3C5D6A"/>
                </a:solidFill>
                <a:latin typeface="Montserrat ExtraBold"/>
                <a:ea typeface="Montserrat ExtraBold"/>
                <a:cs typeface="Montserrat ExtraBold"/>
                <a:sym typeface="Montserrat ExtraBold"/>
              </a:rPr>
              <a:t>www.re-fem.eu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E-mail: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ExtraBold"/>
                <a:ea typeface="Montserrat ExtraBold"/>
                <a:cs typeface="Montserrat ExtraBold"/>
                <a:sym typeface="Montserrat ExtraBold"/>
              </a:rPr>
              <a:t>hetfa_re-fem@hetfa.hu</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Facebook: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ExtraBold"/>
                <a:ea typeface="Montserrat ExtraBold"/>
                <a:cs typeface="Montserrat ExtraBold"/>
                <a:sym typeface="Montserrat ExtraBold"/>
              </a:rPr>
              <a:t>          Facebook/REFEM0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Twitter: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ExtraBold"/>
                <a:ea typeface="Montserrat ExtraBold"/>
                <a:cs typeface="Montserrat ExtraBold"/>
                <a:sym typeface="Montserrat ExtraBold"/>
              </a:rPr>
              <a:t>@RE-FEM Project</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SemiBold"/>
                <a:ea typeface="Montserrat SemiBold"/>
                <a:cs typeface="Montserrat SemiBold"/>
                <a:sym typeface="Montserrat SemiBold"/>
              </a:rPr>
              <a:t>LinkedIn:</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3C5D6A"/>
              </a:buClr>
              <a:buSzPts val="1400"/>
              <a:buFont typeface="Arial"/>
              <a:buNone/>
            </a:pPr>
            <a:r>
              <a:rPr b="0" i="0" lang="hu-HU" sz="1400" u="none" cap="none" strike="noStrike">
                <a:solidFill>
                  <a:srgbClr val="3C5D6A"/>
                </a:solidFill>
                <a:latin typeface="Montserrat ExtraBold"/>
                <a:ea typeface="Montserrat ExtraBold"/>
                <a:cs typeface="Montserrat ExtraBold"/>
                <a:sym typeface="Montserrat ExtraBold"/>
              </a:rPr>
              <a:t>RE-FEM</a:t>
            </a:r>
            <a:endParaRPr b="0" i="0" sz="1400" u="none" cap="none" strike="noStrike">
              <a:solidFill>
                <a:srgbClr val="000000"/>
              </a:solidFill>
              <a:latin typeface="Arial"/>
              <a:ea typeface="Arial"/>
              <a:cs typeface="Arial"/>
              <a:sym typeface="Arial"/>
            </a:endParaRPr>
          </a:p>
        </p:txBody>
      </p:sp>
      <p:pic>
        <p:nvPicPr>
          <p:cNvPr id="30" name="Google Shape;30;p11"/>
          <p:cNvPicPr preferRelativeResize="0"/>
          <p:nvPr/>
        </p:nvPicPr>
        <p:blipFill rotWithShape="1">
          <a:blip r:embed="rId2">
            <a:alphaModFix/>
          </a:blip>
          <a:srcRect b="0" l="0" r="0" t="0"/>
          <a:stretch/>
        </p:blipFill>
        <p:spPr>
          <a:xfrm>
            <a:off x="9135122" y="788911"/>
            <a:ext cx="2382140" cy="1921081"/>
          </a:xfrm>
          <a:prstGeom prst="rect">
            <a:avLst/>
          </a:prstGeom>
          <a:noFill/>
          <a:ln>
            <a:noFill/>
          </a:ln>
        </p:spPr>
      </p:pic>
      <p:sp>
        <p:nvSpPr>
          <p:cNvPr id="31" name="Google Shape;31;p11"/>
          <p:cNvSpPr txBox="1"/>
          <p:nvPr/>
        </p:nvSpPr>
        <p:spPr>
          <a:xfrm>
            <a:off x="3331715" y="6110099"/>
            <a:ext cx="5528569"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404040"/>
              </a:buClr>
              <a:buSzPts val="800"/>
              <a:buFont typeface="Arial"/>
              <a:buNone/>
            </a:pPr>
            <a:r>
              <a:rPr b="0" i="0" lang="hu-HU" sz="800" u="none" cap="none" strike="noStrike">
                <a:solidFill>
                  <a:srgbClr val="404040"/>
                </a:solidFill>
                <a:latin typeface="Arial"/>
                <a:ea typeface="Arial"/>
                <a:cs typeface="Arial"/>
                <a:sym typeface="Arial"/>
              </a:rPr>
              <a:t>The RE-FEM - Upskilling pathways for REsiliency in the post-Covid era for FEMale Entrepreneurs project (2022-1-HU01-KA220-ADU-000089295)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800" u="none" cap="none" strike="noStrike">
              <a:solidFill>
                <a:schemeClr val="dk1"/>
              </a:solidFill>
              <a:latin typeface="Arial"/>
              <a:ea typeface="Arial"/>
              <a:cs typeface="Arial"/>
              <a:sym typeface="Arial"/>
            </a:endParaRPr>
          </a:p>
        </p:txBody>
      </p:sp>
      <p:pic>
        <p:nvPicPr>
          <p:cNvPr id="32" name="Google Shape;32;p11"/>
          <p:cNvPicPr preferRelativeResize="0"/>
          <p:nvPr/>
        </p:nvPicPr>
        <p:blipFill rotWithShape="1">
          <a:blip r:embed="rId3">
            <a:alphaModFix/>
          </a:blip>
          <a:srcRect b="0" l="0" r="0" t="0"/>
          <a:stretch/>
        </p:blipFill>
        <p:spPr>
          <a:xfrm>
            <a:off x="1234948" y="6182542"/>
            <a:ext cx="2096767" cy="439891"/>
          </a:xfrm>
          <a:prstGeom prst="rect">
            <a:avLst/>
          </a:prstGeom>
          <a:noFill/>
          <a:ln>
            <a:noFill/>
          </a:ln>
        </p:spPr>
      </p:pic>
      <p:pic>
        <p:nvPicPr>
          <p:cNvPr id="33" name="Google Shape;33;p11"/>
          <p:cNvPicPr preferRelativeResize="0"/>
          <p:nvPr/>
        </p:nvPicPr>
        <p:blipFill rotWithShape="1">
          <a:blip r:embed="rId4">
            <a:alphaModFix/>
          </a:blip>
          <a:srcRect b="0" l="0" r="0" t="0"/>
          <a:stretch/>
        </p:blipFill>
        <p:spPr>
          <a:xfrm>
            <a:off x="585583" y="322555"/>
            <a:ext cx="8274701" cy="55164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type="titleOnly">
  <p:cSld name="TITLE_ONLY">
    <p:spTree>
      <p:nvGrpSpPr>
        <p:cNvPr id="34" name="Shape 34"/>
        <p:cNvGrpSpPr/>
        <p:nvPr/>
      </p:nvGrpSpPr>
      <p:grpSpPr>
        <a:xfrm>
          <a:off x="0" y="0"/>
          <a:ext cx="0" cy="0"/>
          <a:chOff x="0" y="0"/>
          <a:chExt cx="0" cy="0"/>
        </a:xfrm>
      </p:grpSpPr>
      <p:sp>
        <p:nvSpPr>
          <p:cNvPr id="35" name="Google Shape;35;p10"/>
          <p:cNvSpPr txBox="1"/>
          <p:nvPr>
            <p:ph type="title"/>
          </p:nvPr>
        </p:nvSpPr>
        <p:spPr>
          <a:xfrm>
            <a:off x="798502" y="1274178"/>
            <a:ext cx="10515600" cy="51945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zakaszfejléc" type="secHead">
  <p:cSld name="SECTION_HEADER">
    <p:spTree>
      <p:nvGrpSpPr>
        <p:cNvPr id="36" name="Shape 36"/>
        <p:cNvGrpSpPr/>
        <p:nvPr/>
      </p:nvGrpSpPr>
      <p:grpSpPr>
        <a:xfrm>
          <a:off x="0" y="0"/>
          <a:ext cx="0" cy="0"/>
          <a:chOff x="0" y="0"/>
          <a:chExt cx="0" cy="0"/>
        </a:xfrm>
      </p:grpSpPr>
      <p:sp>
        <p:nvSpPr>
          <p:cNvPr id="37" name="Google Shape;37;p12"/>
          <p:cNvSpPr txBox="1"/>
          <p:nvPr>
            <p:ph type="title"/>
          </p:nvPr>
        </p:nvSpPr>
        <p:spPr>
          <a:xfrm>
            <a:off x="831850" y="3925957"/>
            <a:ext cx="10515600" cy="636518"/>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0" i="0" sz="2400" u="none" cap="none" strike="noStrike">
                <a:solidFill>
                  <a:schemeClr val="accent2"/>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ontserrat"/>
                <a:ea typeface="Montserrat"/>
                <a:cs typeface="Montserrat"/>
                <a:sym typeface="Montserra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artalomrész" type="twoObj">
  <p:cSld name="TWO_OBJECTS">
    <p:spTree>
      <p:nvGrpSpPr>
        <p:cNvPr id="39" name="Shape 39"/>
        <p:cNvGrpSpPr/>
        <p:nvPr/>
      </p:nvGrpSpPr>
      <p:grpSpPr>
        <a:xfrm>
          <a:off x="0" y="0"/>
          <a:ext cx="0" cy="0"/>
          <a:chOff x="0" y="0"/>
          <a:chExt cx="0" cy="0"/>
        </a:xfrm>
      </p:grpSpPr>
      <p:sp>
        <p:nvSpPr>
          <p:cNvPr id="40" name="Google Shape;40;p13"/>
          <p:cNvSpPr txBox="1"/>
          <p:nvPr>
            <p:ph type="title"/>
          </p:nvPr>
        </p:nvSpPr>
        <p:spPr>
          <a:xfrm>
            <a:off x="814133" y="1246149"/>
            <a:ext cx="10515600" cy="43994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13"/>
          <p:cNvSpPr txBox="1"/>
          <p:nvPr>
            <p:ph idx="1" type="body"/>
          </p:nvPr>
        </p:nvSpPr>
        <p:spPr>
          <a:xfrm>
            <a:off x="1162878" y="2048497"/>
            <a:ext cx="4856922" cy="351224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2" name="Google Shape;42;p13"/>
          <p:cNvSpPr txBox="1"/>
          <p:nvPr>
            <p:ph idx="2" type="body"/>
          </p:nvPr>
        </p:nvSpPr>
        <p:spPr>
          <a:xfrm>
            <a:off x="6477000" y="2059473"/>
            <a:ext cx="4856923" cy="351224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sszehasonlítás" type="twoTxTwoObj">
  <p:cSld name="TWO_OBJECTS_WITH_TEXT">
    <p:spTree>
      <p:nvGrpSpPr>
        <p:cNvPr id="43" name="Shape 43"/>
        <p:cNvGrpSpPr/>
        <p:nvPr/>
      </p:nvGrpSpPr>
      <p:grpSpPr>
        <a:xfrm>
          <a:off x="0" y="0"/>
          <a:ext cx="0" cy="0"/>
          <a:chOff x="0" y="0"/>
          <a:chExt cx="0" cy="0"/>
        </a:xfrm>
      </p:grpSpPr>
      <p:sp>
        <p:nvSpPr>
          <p:cNvPr id="44" name="Google Shape;44;p14"/>
          <p:cNvSpPr txBox="1"/>
          <p:nvPr>
            <p:ph type="title"/>
          </p:nvPr>
        </p:nvSpPr>
        <p:spPr>
          <a:xfrm>
            <a:off x="371061" y="1223382"/>
            <a:ext cx="10515600" cy="54485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200"/>
              <a:buFont typeface="Montserrat ExtraBold"/>
              <a:buNone/>
              <a:defRPr b="0" i="0" sz="32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14"/>
          <p:cNvSpPr txBox="1"/>
          <p:nvPr>
            <p:ph idx="1" type="body"/>
          </p:nvPr>
        </p:nvSpPr>
        <p:spPr>
          <a:xfrm>
            <a:off x="1040328" y="1901474"/>
            <a:ext cx="5171490" cy="826736"/>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chemeClr val="accent2"/>
              </a:buClr>
              <a:buSzPts val="2000"/>
              <a:buFont typeface="Arial"/>
              <a:buNone/>
              <a:defRPr b="1" i="0" sz="2000" u="none" cap="none" strike="noStrike">
                <a:solidFill>
                  <a:schemeClr val="accent2"/>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chemeClr val="accent2"/>
              </a:buClr>
              <a:buSzPts val="1800"/>
              <a:buFont typeface="Arial"/>
              <a:buNone/>
              <a:defRPr b="1" i="0" sz="1800" u="none" cap="none" strike="noStrike">
                <a:solidFill>
                  <a:schemeClr val="accent2"/>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chemeClr val="accent2"/>
              </a:buClr>
              <a:buSzPts val="1600"/>
              <a:buFont typeface="Arial"/>
              <a:buNone/>
              <a:defRPr b="1" i="0" sz="1600" u="none" cap="none" strike="noStrike">
                <a:solidFill>
                  <a:schemeClr val="accent2"/>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accent2"/>
              </a:buClr>
              <a:buSzPts val="1600"/>
              <a:buFont typeface="Arial"/>
              <a:buNone/>
              <a:defRPr b="1" i="0" sz="1600" u="none" cap="none" strike="noStrike">
                <a:solidFill>
                  <a:schemeClr val="accent2"/>
                </a:solidFill>
                <a:latin typeface="Montserrat"/>
                <a:ea typeface="Montserrat"/>
                <a:cs typeface="Montserrat"/>
                <a:sym typeface="Montserra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9pPr>
          </a:lstStyle>
          <a:p/>
        </p:txBody>
      </p:sp>
      <p:sp>
        <p:nvSpPr>
          <p:cNvPr id="46" name="Google Shape;46;p14"/>
          <p:cNvSpPr txBox="1"/>
          <p:nvPr>
            <p:ph idx="2" type="body"/>
          </p:nvPr>
        </p:nvSpPr>
        <p:spPr>
          <a:xfrm>
            <a:off x="1028629" y="2749289"/>
            <a:ext cx="5183188" cy="301625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7" name="Google Shape;47;p14"/>
          <p:cNvSpPr txBox="1"/>
          <p:nvPr>
            <p:ph idx="3" type="body"/>
          </p:nvPr>
        </p:nvSpPr>
        <p:spPr>
          <a:xfrm>
            <a:off x="6284843" y="1888160"/>
            <a:ext cx="5033959"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chemeClr val="accent2"/>
              </a:buClr>
              <a:buSzPts val="2000"/>
              <a:buFont typeface="Arial"/>
              <a:buNone/>
              <a:defRPr b="1" i="0" sz="2000" u="none" cap="none" strike="noStrike">
                <a:solidFill>
                  <a:schemeClr val="accent2"/>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chemeClr val="accent2"/>
              </a:buClr>
              <a:buSzPts val="1800"/>
              <a:buFont typeface="Arial"/>
              <a:buNone/>
              <a:defRPr b="1" i="0" sz="1800" u="none" cap="none" strike="noStrike">
                <a:solidFill>
                  <a:schemeClr val="accent2"/>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chemeClr val="accent2"/>
              </a:buClr>
              <a:buSzPts val="1600"/>
              <a:buFont typeface="Arial"/>
              <a:buNone/>
              <a:defRPr b="1" i="0" sz="1600" u="none" cap="none" strike="noStrike">
                <a:solidFill>
                  <a:schemeClr val="accent2"/>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accent2"/>
              </a:buClr>
              <a:buSzPts val="1600"/>
              <a:buFont typeface="Arial"/>
              <a:buNone/>
              <a:defRPr b="1" i="0" sz="1600" u="none" cap="none" strike="noStrike">
                <a:solidFill>
                  <a:schemeClr val="accent2"/>
                </a:solidFill>
                <a:latin typeface="Montserrat"/>
                <a:ea typeface="Montserrat"/>
                <a:cs typeface="Montserrat"/>
                <a:sym typeface="Montserra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ontserrat"/>
                <a:ea typeface="Montserrat"/>
                <a:cs typeface="Montserrat"/>
                <a:sym typeface="Montserrat"/>
              </a:defRPr>
            </a:lvl9pPr>
          </a:lstStyle>
          <a:p/>
        </p:txBody>
      </p:sp>
      <p:sp>
        <p:nvSpPr>
          <p:cNvPr id="48" name="Google Shape;48;p14"/>
          <p:cNvSpPr txBox="1"/>
          <p:nvPr>
            <p:ph idx="4" type="body"/>
          </p:nvPr>
        </p:nvSpPr>
        <p:spPr>
          <a:xfrm>
            <a:off x="6284843" y="2749289"/>
            <a:ext cx="5056669" cy="301625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servitly.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designthinking.ideo.com/" TargetMode="External"/><Relationship Id="rId4" Type="http://schemas.openxmlformats.org/officeDocument/2006/relationships/hyperlink" Target="https://clickup.com/blog/creative-techniques/?utm_source=gpm&amp;utm_medium=cpc&amp;utm_campaign=gpm_cpc_ar_nnc_pro_trial_all-devices_tcpa_lp_x_all-departments_x_pmax&amp;utm_content=&amp;utm_term=&amp;utm_creative=_____&amp;gad_source=1&amp;gclid=Cj0KCQiA5rGuBhCnARIsAN11vgRocA5HWvzyvhd4dPR-KhOWFWE81JFbxohvgpUqAILacFnkWHFC4ycaAr4JEALw_wcB" TargetMode="External"/><Relationship Id="rId5" Type="http://schemas.openxmlformats.org/officeDocument/2006/relationships/hyperlink" Target="https://www.innovationtraining.org/online-templates-for-brainstorming/" TargetMode="External"/><Relationship Id="rId6" Type="http://schemas.openxmlformats.org/officeDocument/2006/relationships/hyperlink" Target="https://www.edrawmind.com/article/techniques-for-mind-map.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hyperlink" Target="https://www.youtube.com/watch?v=Y_jJ1hsIyd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hbr.org/2023/09/a-new-approach-to-strategic-innovation?registration=succes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forbes.com/advisor/business/contingency-pla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lead-innovation.com/en/insights/5-tips-for-more-resilience-in-your-innovation-tea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1" Type="http://schemas.openxmlformats.org/officeDocument/2006/relationships/hyperlink" Target="https://thebusinessprofessor.com/en_US/mgmt-operations/resources-process-values-framework" TargetMode="External"/><Relationship Id="rId10" Type="http://schemas.openxmlformats.org/officeDocument/2006/relationships/hyperlink" Target="https://www.strategyzer.com/library/the-business-model-canvas" TargetMode="External"/><Relationship Id="rId13" Type="http://schemas.openxmlformats.org/officeDocument/2006/relationships/hyperlink" Target="https://iveybusinessjournal.com/publication/strategic-assumptions-the-essential-and-missing-element-of-your-strategic-plan/" TargetMode="External"/><Relationship Id="rId12" Type="http://schemas.openxmlformats.org/officeDocument/2006/relationships/hyperlink" Target="https://www.slideshare.net/slideshow/strategija-na-a4-predavanje-2009/1347603"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interreg-central.eu/Content.Node/THINGS-.html" TargetMode="External"/><Relationship Id="rId4" Type="http://schemas.openxmlformats.org/officeDocument/2006/relationships/hyperlink" Target="https://hbr.org/1996/05/discover-your-products-hidden-potential" TargetMode="External"/><Relationship Id="rId9" Type="http://schemas.openxmlformats.org/officeDocument/2006/relationships/hyperlink" Target="https://columbiaroadcom.medium.com/why-and-how-to-create-a-customer-journey-map-download-free-template-b832a614cbe0" TargetMode="External"/><Relationship Id="rId5" Type="http://schemas.openxmlformats.org/officeDocument/2006/relationships/hyperlink" Target="https://www.strategyzer.com/library/the-value-proposition-canvas" TargetMode="External"/><Relationship Id="rId6" Type="http://schemas.openxmlformats.org/officeDocument/2006/relationships/hyperlink" Target="https://www.strategyzer.com/library/the-value-map" TargetMode="External"/><Relationship Id="rId7" Type="http://schemas.openxmlformats.org/officeDocument/2006/relationships/hyperlink" Target="https://strategyn.com/jobs-to-be-done/" TargetMode="External"/><Relationship Id="rId8" Type="http://schemas.openxmlformats.org/officeDocument/2006/relationships/hyperlink" Target="https://econsultancy.com/customer-persona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type="ctrTitle"/>
          </p:nvPr>
        </p:nvSpPr>
        <p:spPr>
          <a:xfrm>
            <a:off x="2357648" y="2806404"/>
            <a:ext cx="8449200" cy="750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2"/>
              </a:buClr>
              <a:buSzPts val="2400"/>
              <a:buFont typeface="Arial"/>
              <a:buNone/>
            </a:pPr>
            <a:r>
              <a:rPr b="1" lang="hu-HU" sz="2400">
                <a:latin typeface="Montserrat"/>
                <a:ea typeface="Montserrat"/>
                <a:cs typeface="Montserrat"/>
                <a:sym typeface="Montserrat"/>
              </a:rPr>
              <a:t>SERVITIZATION AND INNOVATION</a:t>
            </a:r>
            <a:endParaRPr/>
          </a:p>
        </p:txBody>
      </p:sp>
      <p:sp>
        <p:nvSpPr>
          <p:cNvPr id="58" name="Google Shape;58;p1"/>
          <p:cNvSpPr txBox="1"/>
          <p:nvPr>
            <p:ph idx="2" type="body"/>
          </p:nvPr>
        </p:nvSpPr>
        <p:spPr>
          <a:xfrm>
            <a:off x="1979270" y="3912529"/>
            <a:ext cx="5282141" cy="55189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000"/>
              <a:buNone/>
            </a:pPr>
            <a:r>
              <a:rPr lang="hu-HU"/>
              <a:t>Author: Slovak Business Agency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p:nvPr/>
        </p:nvSpPr>
        <p:spPr>
          <a:xfrm>
            <a:off x="784889" y="6175511"/>
            <a:ext cx="10345614" cy="519457"/>
          </a:xfrm>
          <a:prstGeom prst="rect">
            <a:avLst/>
          </a:prstGeom>
          <a:solidFill>
            <a:schemeClr val="accent1">
              <a:alpha val="49803"/>
            </a:schemeClr>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5" name="Google Shape;165;p24"/>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Digital servitization</a:t>
            </a:r>
            <a:endParaRPr/>
          </a:p>
        </p:txBody>
      </p:sp>
      <p:sp>
        <p:nvSpPr>
          <p:cNvPr id="166" name="Google Shape;166;p24"/>
          <p:cNvSpPr txBox="1"/>
          <p:nvPr>
            <p:ph idx="1" type="body"/>
          </p:nvPr>
        </p:nvSpPr>
        <p:spPr>
          <a:xfrm>
            <a:off x="804985" y="3188975"/>
            <a:ext cx="10345614" cy="3512240"/>
          </a:xfrm>
          <a:prstGeom prst="rect">
            <a:avLst/>
          </a:prstGeom>
          <a:noFill/>
          <a:ln>
            <a:noFill/>
          </a:ln>
        </p:spPr>
        <p:txBody>
          <a:bodyPr anchorCtr="0" anchor="t" bIns="45700" lIns="91425" spcFirstLastPara="1" rIns="91425" wrap="square" tIns="45700">
            <a:noAutofit/>
          </a:bodyPr>
          <a:lstStyle/>
          <a:p>
            <a:pPr indent="-342900" lvl="0" marL="342900" rtl="0" algn="just">
              <a:lnSpc>
                <a:spcPct val="107000"/>
              </a:lnSpc>
              <a:spcBef>
                <a:spcPts val="600"/>
              </a:spcBef>
              <a:spcAft>
                <a:spcPts val="0"/>
              </a:spcAft>
              <a:buSzPts val="2800"/>
              <a:buFont typeface="Noto Sans Symbols"/>
              <a:buChar char="∙"/>
            </a:pPr>
            <a:r>
              <a:rPr lang="hu-HU" sz="1800">
                <a:latin typeface="Montserrat"/>
                <a:ea typeface="Montserrat"/>
                <a:cs typeface="Montserrat"/>
                <a:sym typeface="Montserrat"/>
              </a:rPr>
              <a:t>Digitalization</a:t>
            </a:r>
            <a:endParaRPr sz="1800">
              <a:latin typeface="Montserrat"/>
              <a:ea typeface="Montserrat"/>
              <a:cs typeface="Montserrat"/>
              <a:sym typeface="Montserrat"/>
            </a:endParaRPr>
          </a:p>
          <a:p>
            <a:pPr indent="-285750" lvl="1" marL="742950" rtl="0" algn="just">
              <a:lnSpc>
                <a:spcPct val="107000"/>
              </a:lnSpc>
              <a:spcBef>
                <a:spcPts val="1200"/>
              </a:spcBef>
              <a:spcAft>
                <a:spcPts val="0"/>
              </a:spcAft>
              <a:buSzPts val="2400"/>
              <a:buFont typeface="Noto Sans Symbols"/>
              <a:buChar char="✔"/>
            </a:pPr>
            <a:r>
              <a:rPr lang="hu-HU" sz="1400">
                <a:latin typeface="Montserrat"/>
                <a:ea typeface="Montserrat"/>
                <a:cs typeface="Montserrat"/>
                <a:sym typeface="Montserrat"/>
              </a:rPr>
              <a:t>Helps make products and services more service-oriented by incorporating digital elements, which improves the overall user experience      </a:t>
            </a:r>
            <a:endParaRPr/>
          </a:p>
          <a:p>
            <a:pPr indent="-285750" lvl="1" marL="742950" rtl="0" algn="just">
              <a:lnSpc>
                <a:spcPct val="107000"/>
              </a:lnSpc>
              <a:spcBef>
                <a:spcPts val="1200"/>
              </a:spcBef>
              <a:spcAft>
                <a:spcPts val="0"/>
              </a:spcAft>
              <a:buSzPts val="2400"/>
              <a:buFont typeface="Noto Sans Symbols"/>
              <a:buChar char="✔"/>
            </a:pPr>
            <a:r>
              <a:rPr lang="hu-HU" sz="1400">
                <a:latin typeface="Montserrat"/>
                <a:ea typeface="Montserrat"/>
                <a:cs typeface="Montserrat"/>
                <a:sym typeface="Montserrat"/>
              </a:rPr>
              <a:t>Supports servitization by integrating advanced digital features into products, which allows companies to offer more sophisticated and efficient services to their customers</a:t>
            </a:r>
            <a:endParaRPr sz="1400">
              <a:latin typeface="Montserrat"/>
              <a:ea typeface="Montserrat"/>
              <a:cs typeface="Montserrat"/>
              <a:sym typeface="Montserrat"/>
            </a:endParaRPr>
          </a:p>
          <a:p>
            <a:pPr indent="-285750" lvl="1" marL="742950" rtl="0" algn="just">
              <a:lnSpc>
                <a:spcPct val="107000"/>
              </a:lnSpc>
              <a:spcBef>
                <a:spcPts val="1200"/>
              </a:spcBef>
              <a:spcAft>
                <a:spcPts val="0"/>
              </a:spcAft>
              <a:buSzPts val="2400"/>
              <a:buFont typeface="Noto Sans Symbols"/>
              <a:buChar char="✔"/>
            </a:pPr>
            <a:r>
              <a:rPr lang="hu-HU" sz="1400">
                <a:latin typeface="Montserrat"/>
                <a:ea typeface="Montserrat"/>
                <a:cs typeface="Montserrat"/>
                <a:sym typeface="Montserrat"/>
              </a:rPr>
              <a:t>By digitizing certain features, digitalization reduces the physical nature of an offering (digital parking solutions transform traditional manual parking spaces as cameras scan vehicle licence plates, and parking fees are charged electronically or service platform that can servitize existing offerings as the hotel service replacement by the service platform AirBnB)  </a:t>
            </a:r>
            <a:endParaRPr sz="1400">
              <a:latin typeface="Montserrat"/>
              <a:ea typeface="Montserrat"/>
              <a:cs typeface="Montserrat"/>
              <a:sym typeface="Montserrat"/>
            </a:endParaRPr>
          </a:p>
          <a:p>
            <a:pPr indent="0" lvl="1" marL="457200" rtl="0" algn="just">
              <a:lnSpc>
                <a:spcPct val="107000"/>
              </a:lnSpc>
              <a:spcBef>
                <a:spcPts val="1200"/>
              </a:spcBef>
              <a:spcAft>
                <a:spcPts val="0"/>
              </a:spcAft>
              <a:buSzPts val="2400"/>
              <a:buNone/>
            </a:pPr>
            <a:r>
              <a:t/>
            </a:r>
            <a:endParaRPr sz="300">
              <a:latin typeface="Montserrat"/>
              <a:ea typeface="Montserrat"/>
              <a:cs typeface="Montserrat"/>
              <a:sym typeface="Montserrat"/>
            </a:endParaRPr>
          </a:p>
          <a:p>
            <a:pPr indent="0" lvl="1" marL="0" rtl="0" algn="just">
              <a:lnSpc>
                <a:spcPct val="107000"/>
              </a:lnSpc>
              <a:spcBef>
                <a:spcPts val="1200"/>
              </a:spcBef>
              <a:spcAft>
                <a:spcPts val="600"/>
              </a:spcAft>
              <a:buSzPts val="2400"/>
              <a:buNone/>
            </a:pPr>
            <a:r>
              <a:rPr b="1" lang="hu-HU" sz="1200">
                <a:latin typeface="Montserrat"/>
                <a:ea typeface="Montserrat"/>
                <a:cs typeface="Montserrat"/>
                <a:sym typeface="Montserrat"/>
              </a:rPr>
              <a:t>Tip: </a:t>
            </a:r>
            <a:r>
              <a:rPr lang="hu-HU" sz="1200">
                <a:latin typeface="Montserrat"/>
                <a:ea typeface="Montserrat"/>
                <a:cs typeface="Montserrat"/>
                <a:sym typeface="Montserrat"/>
              </a:rPr>
              <a:t>Software </a:t>
            </a:r>
            <a:r>
              <a:rPr lang="hu-HU" sz="1200" u="sng">
                <a:solidFill>
                  <a:schemeClr val="hlink"/>
                </a:solidFill>
                <a:latin typeface="Montserrat"/>
                <a:ea typeface="Montserrat"/>
                <a:cs typeface="Montserrat"/>
                <a:sym typeface="Montserrat"/>
                <a:hlinkClick r:id="rId3"/>
              </a:rPr>
              <a:t>Servitly</a:t>
            </a:r>
            <a:r>
              <a:rPr lang="hu-HU" sz="1200">
                <a:latin typeface="Montserrat"/>
                <a:ea typeface="Montserrat"/>
                <a:cs typeface="Montserrat"/>
                <a:sym typeface="Montserrat"/>
              </a:rPr>
              <a:t> enables you to build and configure all the software components needed to support </a:t>
            </a:r>
            <a:br>
              <a:rPr lang="hu-HU" sz="1200">
                <a:latin typeface="Montserrat"/>
                <a:ea typeface="Montserrat"/>
                <a:cs typeface="Montserrat"/>
                <a:sym typeface="Montserrat"/>
              </a:rPr>
            </a:br>
            <a:r>
              <a:rPr lang="hu-HU" sz="1200">
                <a:latin typeface="Montserrat"/>
                <a:ea typeface="Montserrat"/>
                <a:cs typeface="Montserrat"/>
                <a:sym typeface="Montserrat"/>
              </a:rPr>
              <a:t>new product-service offerings. This is your DPS (Digital Product-Service) system. </a:t>
            </a:r>
            <a:endParaRPr sz="1200">
              <a:latin typeface="Montserrat"/>
              <a:ea typeface="Montserrat"/>
              <a:cs typeface="Montserrat"/>
              <a:sym typeface="Montserrat"/>
            </a:endParaRPr>
          </a:p>
        </p:txBody>
      </p:sp>
      <p:grpSp>
        <p:nvGrpSpPr>
          <p:cNvPr id="167" name="Google Shape;167;p24"/>
          <p:cNvGrpSpPr/>
          <p:nvPr/>
        </p:nvGrpSpPr>
        <p:grpSpPr>
          <a:xfrm>
            <a:off x="708783" y="1956033"/>
            <a:ext cx="4937554" cy="1234194"/>
            <a:chOff x="48783" y="233"/>
            <a:chExt cx="4937554" cy="1234194"/>
          </a:xfrm>
        </p:grpSpPr>
        <p:sp>
          <p:nvSpPr>
            <p:cNvPr id="168" name="Google Shape;168;p24"/>
            <p:cNvSpPr/>
            <p:nvPr/>
          </p:nvSpPr>
          <p:spPr>
            <a:xfrm>
              <a:off x="48783" y="233"/>
              <a:ext cx="1234194" cy="1234194"/>
            </a:xfrm>
            <a:prstGeom prst="ellipse">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txBox="1"/>
            <p:nvPr/>
          </p:nvSpPr>
          <p:spPr>
            <a:xfrm>
              <a:off x="229527" y="180977"/>
              <a:ext cx="872706" cy="872706"/>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rgbClr val="000000"/>
                </a:buClr>
                <a:buSzPts val="1100"/>
                <a:buFont typeface="Arial"/>
                <a:buNone/>
              </a:pPr>
              <a:r>
                <a:rPr b="1" i="0" lang="hu-HU" sz="1100" u="none" cap="none" strike="noStrike">
                  <a:solidFill>
                    <a:schemeClr val="lt1"/>
                  </a:solidFill>
                  <a:latin typeface="Arial"/>
                  <a:ea typeface="Arial"/>
                  <a:cs typeface="Arial"/>
                  <a:sym typeface="Arial"/>
                </a:rPr>
                <a:t>Servitization</a:t>
              </a:r>
              <a:endParaRPr b="0" i="0" sz="1100" u="none" cap="none" strike="noStrike">
                <a:solidFill>
                  <a:schemeClr val="lt1"/>
                </a:solidFill>
                <a:latin typeface="Arial"/>
                <a:ea typeface="Arial"/>
                <a:cs typeface="Arial"/>
                <a:sym typeface="Arial"/>
              </a:endParaRPr>
            </a:p>
          </p:txBody>
        </p:sp>
        <p:sp>
          <p:nvSpPr>
            <p:cNvPr id="170" name="Google Shape;170;p24"/>
            <p:cNvSpPr/>
            <p:nvPr/>
          </p:nvSpPr>
          <p:spPr>
            <a:xfrm>
              <a:off x="1383195" y="379165"/>
              <a:ext cx="451798" cy="476329"/>
            </a:xfrm>
            <a:prstGeom prst="mathPlus">
              <a:avLst>
                <a:gd fmla="val 23520" name="adj1"/>
              </a:avLst>
            </a:prstGeom>
            <a:solidFill>
              <a:srgbClr val="D1D9A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txBox="1"/>
            <p:nvPr/>
          </p:nvSpPr>
          <p:spPr>
            <a:xfrm>
              <a:off x="1443081" y="564198"/>
              <a:ext cx="332026" cy="10626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72" name="Google Shape;172;p24"/>
            <p:cNvSpPr/>
            <p:nvPr/>
          </p:nvSpPr>
          <p:spPr>
            <a:xfrm>
              <a:off x="1935210" y="233"/>
              <a:ext cx="1234194" cy="1234194"/>
            </a:xfrm>
            <a:prstGeom prst="ellipse">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4"/>
            <p:cNvSpPr txBox="1"/>
            <p:nvPr/>
          </p:nvSpPr>
          <p:spPr>
            <a:xfrm>
              <a:off x="2115954" y="180977"/>
              <a:ext cx="872706" cy="87270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i="0" lang="hu-HU" sz="1100" u="none" cap="none" strike="noStrike">
                  <a:solidFill>
                    <a:schemeClr val="lt1"/>
                  </a:solidFill>
                  <a:latin typeface="Arial"/>
                  <a:ea typeface="Arial"/>
                  <a:cs typeface="Arial"/>
                  <a:sym typeface="Arial"/>
                </a:rPr>
                <a:t>Digital technologies </a:t>
              </a:r>
              <a:endParaRPr b="0" i="0" sz="1100" u="none" cap="none" strike="noStrike">
                <a:solidFill>
                  <a:schemeClr val="lt1"/>
                </a:solidFill>
                <a:latin typeface="Arial"/>
                <a:ea typeface="Arial"/>
                <a:cs typeface="Arial"/>
                <a:sym typeface="Arial"/>
              </a:endParaRPr>
            </a:p>
          </p:txBody>
        </p:sp>
        <p:sp>
          <p:nvSpPr>
            <p:cNvPr id="174" name="Google Shape;174;p24"/>
            <p:cNvSpPr/>
            <p:nvPr/>
          </p:nvSpPr>
          <p:spPr>
            <a:xfrm>
              <a:off x="3269621" y="457381"/>
              <a:ext cx="382304" cy="319898"/>
            </a:xfrm>
            <a:prstGeom prst="mathEqual">
              <a:avLst>
                <a:gd fmla="val 23520" name="adj1"/>
                <a:gd fmla="val 11760" name="adj2"/>
              </a:avLst>
            </a:prstGeom>
            <a:solidFill>
              <a:srgbClr val="D1D9A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txBox="1"/>
            <p:nvPr/>
          </p:nvSpPr>
          <p:spPr>
            <a:xfrm>
              <a:off x="3320295" y="523280"/>
              <a:ext cx="280956" cy="18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 name="Google Shape;176;p24"/>
            <p:cNvSpPr/>
            <p:nvPr/>
          </p:nvSpPr>
          <p:spPr>
            <a:xfrm>
              <a:off x="3752143" y="233"/>
              <a:ext cx="1234194" cy="1234194"/>
            </a:xfrm>
            <a:prstGeom prst="ellipse">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txBox="1"/>
            <p:nvPr/>
          </p:nvSpPr>
          <p:spPr>
            <a:xfrm>
              <a:off x="3932887" y="180977"/>
              <a:ext cx="872706" cy="87270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i="0" lang="hu-HU" sz="1100" u="none" cap="none" strike="noStrike">
                  <a:solidFill>
                    <a:schemeClr val="lt1"/>
                  </a:solidFill>
                  <a:latin typeface="Arial"/>
                  <a:ea typeface="Arial"/>
                  <a:cs typeface="Arial"/>
                  <a:sym typeface="Arial"/>
                </a:rPr>
                <a:t>Digital servitization</a:t>
              </a:r>
              <a:endParaRPr b="0" i="0" sz="1100" u="none" cap="none" strike="noStrike">
                <a:solidFill>
                  <a:schemeClr val="lt1"/>
                </a:solidFill>
                <a:latin typeface="Arial"/>
                <a:ea typeface="Arial"/>
                <a:cs typeface="Arial"/>
                <a:sym typeface="Arial"/>
              </a:endParaRPr>
            </a:p>
          </p:txBody>
        </p:sp>
      </p:grpSp>
      <p:sp>
        <p:nvSpPr>
          <p:cNvPr id="178" name="Google Shape;178;p24"/>
          <p:cNvSpPr/>
          <p:nvPr/>
        </p:nvSpPr>
        <p:spPr>
          <a:xfrm>
            <a:off x="5981302" y="1548737"/>
            <a:ext cx="2171015" cy="933206"/>
          </a:xfrm>
          <a:prstGeom prst="wedgeRoundRectCallout">
            <a:avLst>
              <a:gd fmla="val -58317" name="adj1"/>
              <a:gd fmla="val 65983" name="adj2"/>
              <a:gd fmla="val 16667" name="adj3"/>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hu-HU" sz="1100" u="none" cap="none" strike="noStrike">
                <a:solidFill>
                  <a:schemeClr val="lt1"/>
                </a:solidFill>
                <a:latin typeface="Montserrat"/>
                <a:ea typeface="Montserrat"/>
                <a:cs typeface="Montserrat"/>
                <a:sym typeface="Montserrat"/>
              </a:rPr>
              <a:t>Comprehensive system integrating both servitization and software systems.</a:t>
            </a:r>
            <a:endParaRPr b="1"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idx="1" type="body"/>
          </p:nvPr>
        </p:nvSpPr>
        <p:spPr>
          <a:xfrm>
            <a:off x="1850217" y="3765531"/>
            <a:ext cx="5270429" cy="71892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1"/>
              </a:buClr>
              <a:buSzPts val="2000"/>
              <a:buFont typeface="Arial"/>
              <a:buNone/>
            </a:pPr>
            <a:r>
              <a:rPr lang="hu-HU"/>
              <a:t>What is Innovation?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Definition</a:t>
            </a:r>
            <a:endParaRPr/>
          </a:p>
        </p:txBody>
      </p:sp>
      <p:sp>
        <p:nvSpPr>
          <p:cNvPr id="189" name="Google Shape;189;p26"/>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406400" lvl="0" marL="457200" rtl="0" algn="just">
              <a:lnSpc>
                <a:spcPct val="100000"/>
              </a:lnSpc>
              <a:spcBef>
                <a:spcPts val="600"/>
              </a:spcBef>
              <a:spcAft>
                <a:spcPts val="0"/>
              </a:spcAft>
              <a:buSzPts val="2800"/>
              <a:buChar char="•"/>
            </a:pPr>
            <a:r>
              <a:rPr lang="hu-HU"/>
              <a:t>Innovation is ´The successful development and application of new knowledge´. (OECD)</a:t>
            </a:r>
            <a:endParaRPr/>
          </a:p>
          <a:p>
            <a:pPr indent="-406400" lvl="0" marL="457200" rtl="0" algn="just">
              <a:lnSpc>
                <a:spcPct val="100000"/>
              </a:lnSpc>
              <a:spcBef>
                <a:spcPts val="1200"/>
              </a:spcBef>
              <a:spcAft>
                <a:spcPts val="0"/>
              </a:spcAft>
              <a:buSzPts val="2800"/>
              <a:buChar char="•"/>
            </a:pPr>
            <a:r>
              <a:rPr lang="hu-HU"/>
              <a:t>Innovation isn't limited to products, it can also involve developing new services, business models, processes, and functions.</a:t>
            </a:r>
            <a:endParaRPr/>
          </a:p>
          <a:p>
            <a:pPr indent="-381000" lvl="1" marL="914400" rtl="0" algn="just">
              <a:lnSpc>
                <a:spcPct val="100000"/>
              </a:lnSpc>
              <a:spcBef>
                <a:spcPts val="1200"/>
              </a:spcBef>
              <a:spcAft>
                <a:spcPts val="600"/>
              </a:spcAft>
              <a:buSzPts val="2400"/>
              <a:buFont typeface="Noto Sans Symbols"/>
              <a:buChar char="✔"/>
            </a:pPr>
            <a:r>
              <a:rPr lang="hu-HU"/>
              <a:t>Starbucks uses its own unique terminology for cup sizes like grande and venti, instead of the usual small, medium, and large. Additionally, they have developed their own payment app.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Types of innovation</a:t>
            </a:r>
            <a:endParaRPr/>
          </a:p>
        </p:txBody>
      </p:sp>
      <p:grpSp>
        <p:nvGrpSpPr>
          <p:cNvPr id="195" name="Google Shape;195;p27"/>
          <p:cNvGrpSpPr/>
          <p:nvPr/>
        </p:nvGrpSpPr>
        <p:grpSpPr>
          <a:xfrm>
            <a:off x="510069" y="2882496"/>
            <a:ext cx="10575595" cy="1475664"/>
            <a:chOff x="122443" y="148"/>
            <a:chExt cx="10575595" cy="1475664"/>
          </a:xfrm>
        </p:grpSpPr>
        <p:sp>
          <p:nvSpPr>
            <p:cNvPr id="196" name="Google Shape;196;p27"/>
            <p:cNvSpPr/>
            <p:nvPr/>
          </p:nvSpPr>
          <p:spPr>
            <a:xfrm>
              <a:off x="122443" y="148"/>
              <a:ext cx="2459440" cy="1475664"/>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7"/>
            <p:cNvSpPr txBox="1"/>
            <p:nvPr/>
          </p:nvSpPr>
          <p:spPr>
            <a:xfrm>
              <a:off x="122443" y="148"/>
              <a:ext cx="2459440" cy="1475664"/>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rgbClr val="000000"/>
                </a:buClr>
                <a:buSzPts val="3100"/>
                <a:buFont typeface="Arial"/>
                <a:buNone/>
              </a:pPr>
              <a:r>
                <a:rPr b="1" i="0" lang="hu-HU" sz="3100" u="none" cap="none" strike="noStrike">
                  <a:solidFill>
                    <a:schemeClr val="lt1"/>
                  </a:solidFill>
                  <a:latin typeface="Arial"/>
                  <a:ea typeface="Arial"/>
                  <a:cs typeface="Arial"/>
                  <a:sym typeface="Arial"/>
                </a:rPr>
                <a:t>Process innovation</a:t>
              </a:r>
              <a:r>
                <a:rPr b="0" i="0" lang="hu-HU" sz="3100" u="none" cap="none" strike="noStrike">
                  <a:solidFill>
                    <a:schemeClr val="lt1"/>
                  </a:solidFill>
                  <a:latin typeface="Arial"/>
                  <a:ea typeface="Arial"/>
                  <a:cs typeface="Arial"/>
                  <a:sym typeface="Arial"/>
                </a:rPr>
                <a:t> </a:t>
              </a:r>
              <a:endParaRPr b="0" i="0" sz="3100" u="none" cap="none" strike="noStrike">
                <a:solidFill>
                  <a:schemeClr val="lt1"/>
                </a:solidFill>
                <a:latin typeface="Arial"/>
                <a:ea typeface="Arial"/>
                <a:cs typeface="Arial"/>
                <a:sym typeface="Arial"/>
              </a:endParaRPr>
            </a:p>
          </p:txBody>
        </p:sp>
        <p:sp>
          <p:nvSpPr>
            <p:cNvPr id="198" name="Google Shape;198;p27"/>
            <p:cNvSpPr/>
            <p:nvPr/>
          </p:nvSpPr>
          <p:spPr>
            <a:xfrm>
              <a:off x="2827828" y="148"/>
              <a:ext cx="2459440" cy="1475664"/>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txBox="1"/>
            <p:nvPr/>
          </p:nvSpPr>
          <p:spPr>
            <a:xfrm>
              <a:off x="2827828" y="148"/>
              <a:ext cx="2459440" cy="1475664"/>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rgbClr val="000000"/>
                </a:buClr>
                <a:buSzPts val="3100"/>
                <a:buFont typeface="Arial"/>
                <a:buNone/>
              </a:pPr>
              <a:r>
                <a:rPr b="1" i="0" lang="hu-HU" sz="3100" u="none" cap="none" strike="noStrike">
                  <a:solidFill>
                    <a:schemeClr val="lt1"/>
                  </a:solidFill>
                  <a:latin typeface="Arial"/>
                  <a:ea typeface="Arial"/>
                  <a:cs typeface="Arial"/>
                  <a:sym typeface="Arial"/>
                </a:rPr>
                <a:t>Product innovation</a:t>
              </a:r>
              <a:endParaRPr b="0" i="0" sz="3100" u="none" cap="none" strike="noStrike">
                <a:solidFill>
                  <a:schemeClr val="lt1"/>
                </a:solidFill>
                <a:latin typeface="Arial"/>
                <a:ea typeface="Arial"/>
                <a:cs typeface="Arial"/>
                <a:sym typeface="Arial"/>
              </a:endParaRPr>
            </a:p>
          </p:txBody>
        </p:sp>
        <p:sp>
          <p:nvSpPr>
            <p:cNvPr id="200" name="Google Shape;200;p27"/>
            <p:cNvSpPr/>
            <p:nvPr/>
          </p:nvSpPr>
          <p:spPr>
            <a:xfrm>
              <a:off x="5533213" y="148"/>
              <a:ext cx="2459440" cy="1475664"/>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txBox="1"/>
            <p:nvPr/>
          </p:nvSpPr>
          <p:spPr>
            <a:xfrm>
              <a:off x="5533213" y="148"/>
              <a:ext cx="2459440" cy="1475664"/>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rgbClr val="000000"/>
                </a:buClr>
                <a:buSzPts val="3100"/>
                <a:buFont typeface="Arial"/>
                <a:buNone/>
              </a:pPr>
              <a:r>
                <a:rPr b="1" i="0" lang="hu-HU" sz="3100" u="none" cap="none" strike="noStrike">
                  <a:solidFill>
                    <a:schemeClr val="lt1"/>
                  </a:solidFill>
                  <a:latin typeface="Arial"/>
                  <a:ea typeface="Arial"/>
                  <a:cs typeface="Arial"/>
                  <a:sym typeface="Arial"/>
                </a:rPr>
                <a:t>Sustaining innovations</a:t>
              </a:r>
              <a:r>
                <a:rPr b="0" i="0" lang="hu-HU" sz="3100" u="none" cap="none" strike="noStrike">
                  <a:solidFill>
                    <a:schemeClr val="lt1"/>
                  </a:solidFill>
                  <a:latin typeface="Arial"/>
                  <a:ea typeface="Arial"/>
                  <a:cs typeface="Arial"/>
                  <a:sym typeface="Arial"/>
                </a:rPr>
                <a:t> </a:t>
              </a:r>
              <a:endParaRPr b="0" i="0" sz="3100" u="none" cap="none" strike="noStrike">
                <a:solidFill>
                  <a:schemeClr val="lt1"/>
                </a:solidFill>
                <a:latin typeface="Arial"/>
                <a:ea typeface="Arial"/>
                <a:cs typeface="Arial"/>
                <a:sym typeface="Arial"/>
              </a:endParaRPr>
            </a:p>
          </p:txBody>
        </p:sp>
        <p:sp>
          <p:nvSpPr>
            <p:cNvPr id="202" name="Google Shape;202;p27"/>
            <p:cNvSpPr/>
            <p:nvPr/>
          </p:nvSpPr>
          <p:spPr>
            <a:xfrm>
              <a:off x="8238598" y="148"/>
              <a:ext cx="2459440" cy="1475664"/>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7"/>
            <p:cNvSpPr txBox="1"/>
            <p:nvPr/>
          </p:nvSpPr>
          <p:spPr>
            <a:xfrm>
              <a:off x="8238598" y="148"/>
              <a:ext cx="2459440" cy="1475664"/>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rgbClr val="000000"/>
                </a:buClr>
                <a:buSzPts val="3100"/>
                <a:buFont typeface="Arial"/>
                <a:buNone/>
              </a:pPr>
              <a:r>
                <a:rPr b="1" i="0" lang="hu-HU" sz="3100" u="none" cap="none" strike="noStrike">
                  <a:solidFill>
                    <a:schemeClr val="lt1"/>
                  </a:solidFill>
                  <a:latin typeface="Arial"/>
                  <a:ea typeface="Arial"/>
                  <a:cs typeface="Arial"/>
                  <a:sym typeface="Arial"/>
                </a:rPr>
                <a:t>Disruptive innovations </a:t>
              </a:r>
              <a:endParaRPr b="0" i="0" sz="3100" u="none" cap="none" strike="noStrike">
                <a:solidFill>
                  <a:schemeClr val="lt1"/>
                </a:solidFill>
                <a:latin typeface="Arial"/>
                <a:ea typeface="Arial"/>
                <a:cs typeface="Arial"/>
                <a:sym typeface="Arial"/>
              </a:endParaRPr>
            </a:p>
          </p:txBody>
        </p:sp>
      </p:grpSp>
      <p:sp>
        <p:nvSpPr>
          <p:cNvPr id="204" name="Google Shape;204;p27"/>
          <p:cNvSpPr txBox="1"/>
          <p:nvPr>
            <p:ph idx="1" type="body"/>
          </p:nvPr>
        </p:nvSpPr>
        <p:spPr>
          <a:xfrm>
            <a:off x="804985" y="2028619"/>
            <a:ext cx="10133975" cy="3512240"/>
          </a:xfrm>
          <a:prstGeom prst="rect">
            <a:avLst/>
          </a:prstGeom>
          <a:noFill/>
          <a:ln>
            <a:noFill/>
          </a:ln>
        </p:spPr>
        <p:txBody>
          <a:bodyPr anchorCtr="0" anchor="t" bIns="45700" lIns="91425" spcFirstLastPara="1" rIns="91425" wrap="square" tIns="45700">
            <a:noAutofit/>
          </a:bodyPr>
          <a:lstStyle/>
          <a:p>
            <a:pPr indent="-406400" lvl="0" marL="457200" rtl="0" algn="just">
              <a:lnSpc>
                <a:spcPct val="100000"/>
              </a:lnSpc>
              <a:spcBef>
                <a:spcPts val="600"/>
              </a:spcBef>
              <a:spcAft>
                <a:spcPts val="600"/>
              </a:spcAft>
              <a:buSzPts val="2800"/>
              <a:buChar char="•"/>
            </a:pPr>
            <a:r>
              <a:rPr lang="hu-HU" sz="2200"/>
              <a:t>Various types of innovation can be recognized based on their scale or intensity, influence on markets and value chains:</a:t>
            </a:r>
            <a:endParaRPr/>
          </a:p>
        </p:txBody>
      </p:sp>
      <p:grpSp>
        <p:nvGrpSpPr>
          <p:cNvPr id="205" name="Google Shape;205;p27"/>
          <p:cNvGrpSpPr/>
          <p:nvPr/>
        </p:nvGrpSpPr>
        <p:grpSpPr>
          <a:xfrm>
            <a:off x="415172" y="4632636"/>
            <a:ext cx="10666943" cy="2203327"/>
            <a:chOff x="7669" y="308914"/>
            <a:chExt cx="10666943" cy="2203327"/>
          </a:xfrm>
        </p:grpSpPr>
        <p:sp>
          <p:nvSpPr>
            <p:cNvPr id="206" name="Google Shape;206;p27"/>
            <p:cNvSpPr/>
            <p:nvPr/>
          </p:nvSpPr>
          <p:spPr>
            <a:xfrm>
              <a:off x="7669" y="308914"/>
              <a:ext cx="2610011" cy="2203327"/>
            </a:xfrm>
            <a:prstGeom prst="rect">
              <a:avLst/>
            </a:prstGeom>
            <a:solidFill>
              <a:schemeClr val="lt1"/>
            </a:solidFill>
            <a:ln cap="flat" cmpd="sng" w="25400">
              <a:solidFill>
                <a:srgbClr val="99A8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7"/>
            <p:cNvSpPr txBox="1"/>
            <p:nvPr/>
          </p:nvSpPr>
          <p:spPr>
            <a:xfrm>
              <a:off x="7669" y="308914"/>
              <a:ext cx="2610011" cy="2203327"/>
            </a:xfrm>
            <a:prstGeom prst="rect">
              <a:avLst/>
            </a:prstGeom>
            <a:noFill/>
            <a:ln>
              <a:noFill/>
            </a:ln>
          </p:spPr>
          <p:txBody>
            <a:bodyPr anchorCtr="0" anchor="ctr" bIns="38100" lIns="38100" spcFirstLastPara="1" rIns="38100" wrap="square" tIns="38100">
              <a:noAutofit/>
            </a:bodyPr>
            <a:lstStyle/>
            <a:p>
              <a:pPr indent="0" lvl="0" marL="0" marR="0" rtl="0" algn="just">
                <a:lnSpc>
                  <a:spcPct val="90000"/>
                </a:lnSpc>
                <a:spcBef>
                  <a:spcPts val="0"/>
                </a:spcBef>
                <a:spcAft>
                  <a:spcPts val="0"/>
                </a:spcAft>
                <a:buClr>
                  <a:srgbClr val="000000"/>
                </a:buClr>
                <a:buSzPts val="1000"/>
                <a:buFont typeface="Arial"/>
                <a:buNone/>
              </a:pPr>
              <a:r>
                <a:rPr b="0" i="0" lang="hu-HU" sz="1000" u="none" cap="none" strike="noStrike">
                  <a:solidFill>
                    <a:schemeClr val="accent2"/>
                  </a:solidFill>
                  <a:latin typeface="Montserrat"/>
                  <a:ea typeface="Montserrat"/>
                  <a:cs typeface="Montserrat"/>
                  <a:sym typeface="Montserrat"/>
                </a:rPr>
                <a:t>Enhancement of production technologies or new improved methods of supplying services and delivering products that can lead to cost reductions. </a:t>
              </a:r>
              <a:endParaRPr b="0" i="0" sz="1000" u="none" cap="none" strike="noStrike">
                <a:solidFill>
                  <a:schemeClr val="accent2"/>
                </a:solidFill>
                <a:latin typeface="Montserrat"/>
                <a:ea typeface="Montserrat"/>
                <a:cs typeface="Montserrat"/>
                <a:sym typeface="Montserrat"/>
              </a:endParaRPr>
            </a:p>
            <a:p>
              <a:pPr indent="0" lvl="0" marL="0" marR="0" rtl="0" algn="just">
                <a:lnSpc>
                  <a:spcPct val="90000"/>
                </a:lnSpc>
                <a:spcBef>
                  <a:spcPts val="350"/>
                </a:spcBef>
                <a:spcAft>
                  <a:spcPts val="0"/>
                </a:spcAft>
                <a:buClr>
                  <a:srgbClr val="000000"/>
                </a:buClr>
                <a:buSzPts val="1000"/>
                <a:buFont typeface="Arial"/>
                <a:buNone/>
              </a:pPr>
              <a:r>
                <a:rPr b="0" i="0" lang="hu-HU" sz="1000" u="none" cap="none" strike="noStrike">
                  <a:solidFill>
                    <a:schemeClr val="accent2"/>
                  </a:solidFill>
                  <a:latin typeface="Montserrat"/>
                  <a:ea typeface="Montserrat"/>
                  <a:cs typeface="Montserrat"/>
                  <a:sym typeface="Montserrat"/>
                </a:rPr>
                <a:t>It involves rethinking and redesigning the workflows, procedures, and methods used within an organisation.</a:t>
              </a:r>
              <a:endParaRPr b="0" i="0" sz="1000" u="none" cap="none" strike="noStrike">
                <a:solidFill>
                  <a:schemeClr val="accent2"/>
                </a:solidFill>
                <a:latin typeface="Montserrat"/>
                <a:ea typeface="Montserrat"/>
                <a:cs typeface="Montserrat"/>
                <a:sym typeface="Montserrat"/>
              </a:endParaRPr>
            </a:p>
            <a:p>
              <a:pPr indent="0" lvl="0" marL="0" marR="0" rtl="0" algn="just">
                <a:lnSpc>
                  <a:spcPct val="90000"/>
                </a:lnSpc>
                <a:spcBef>
                  <a:spcPts val="350"/>
                </a:spcBef>
                <a:spcAft>
                  <a:spcPts val="0"/>
                </a:spcAft>
                <a:buClr>
                  <a:srgbClr val="000000"/>
                </a:buClr>
                <a:buSzPts val="1000"/>
                <a:buFont typeface="Arial"/>
                <a:buNone/>
              </a:pPr>
              <a:r>
                <a:rPr b="0" i="0" lang="hu-HU" sz="1000" u="none" cap="none" strike="noStrike">
                  <a:solidFill>
                    <a:schemeClr val="accent2"/>
                  </a:solidFill>
                  <a:latin typeface="Montserrat"/>
                  <a:ea typeface="Montserrat"/>
                  <a:cs typeface="Montserrat"/>
                  <a:sym typeface="Montserrat"/>
                </a:rPr>
                <a:t>Starbucks: seamless and customer-oriented ordering and order fulfilment process; using the modern digital technologies, mobile ordering systems that allow customers to conveniently place orders and pay via smartphones.</a:t>
              </a:r>
              <a:endParaRPr b="0" i="0" sz="1000" u="none" cap="none" strike="noStrike">
                <a:solidFill>
                  <a:schemeClr val="accent2"/>
                </a:solidFill>
                <a:latin typeface="Montserrat"/>
                <a:ea typeface="Montserrat"/>
                <a:cs typeface="Montserrat"/>
                <a:sym typeface="Montserrat"/>
              </a:endParaRPr>
            </a:p>
          </p:txBody>
        </p:sp>
        <p:sp>
          <p:nvSpPr>
            <p:cNvPr id="208" name="Google Shape;208;p27"/>
            <p:cNvSpPr/>
            <p:nvPr/>
          </p:nvSpPr>
          <p:spPr>
            <a:xfrm>
              <a:off x="2841190" y="322818"/>
              <a:ext cx="2472659" cy="1715300"/>
            </a:xfrm>
            <a:prstGeom prst="rect">
              <a:avLst/>
            </a:prstGeom>
            <a:solidFill>
              <a:schemeClr val="lt1"/>
            </a:solidFill>
            <a:ln cap="flat" cmpd="sng" w="25400">
              <a:solidFill>
                <a:srgbClr val="99A8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7"/>
            <p:cNvSpPr txBox="1"/>
            <p:nvPr/>
          </p:nvSpPr>
          <p:spPr>
            <a:xfrm>
              <a:off x="2841190" y="322818"/>
              <a:ext cx="2472659" cy="1715300"/>
            </a:xfrm>
            <a:prstGeom prst="rect">
              <a:avLst/>
            </a:prstGeom>
            <a:noFill/>
            <a:ln>
              <a:noFill/>
            </a:ln>
          </p:spPr>
          <p:txBody>
            <a:bodyPr anchorCtr="0" anchor="ctr" bIns="41900" lIns="41900" spcFirstLastPara="1" rIns="41900" wrap="square" tIns="41900">
              <a:noAutofit/>
            </a:bodyPr>
            <a:lstStyle/>
            <a:p>
              <a:pPr indent="0" lvl="0" marL="0" marR="0" rtl="0" algn="just">
                <a:lnSpc>
                  <a:spcPct val="90000"/>
                </a:lnSpc>
                <a:spcBef>
                  <a:spcPts val="0"/>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Introducing new products to market or enhancing existing ones, which involves modifying their features or attributes </a:t>
              </a:r>
              <a:endParaRPr b="0" i="0" sz="1100" u="none" cap="none" strike="noStrike">
                <a:solidFill>
                  <a:srgbClr val="3C5D6A"/>
                </a:solidFill>
                <a:latin typeface="Montserrat"/>
                <a:ea typeface="Montserrat"/>
                <a:cs typeface="Montserrat"/>
                <a:sym typeface="Montserrat"/>
              </a:endParaRPr>
            </a:p>
            <a:p>
              <a:pPr indent="0" lvl="0" marL="0" marR="0" rtl="0" algn="just">
                <a:lnSpc>
                  <a:spcPct val="90000"/>
                </a:lnSpc>
                <a:spcBef>
                  <a:spcPts val="385"/>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IKEA: selling innovative products in flat-pack format, which improves purchasing and its logistics for customers.</a:t>
              </a:r>
              <a:endParaRPr b="0" i="0" sz="1100" u="none" cap="none" strike="noStrike">
                <a:solidFill>
                  <a:srgbClr val="3C5D6A"/>
                </a:solidFill>
                <a:latin typeface="Montserrat"/>
                <a:ea typeface="Montserrat"/>
                <a:cs typeface="Montserrat"/>
                <a:sym typeface="Montserrat"/>
              </a:endParaRPr>
            </a:p>
          </p:txBody>
        </p:sp>
        <p:sp>
          <p:nvSpPr>
            <p:cNvPr id="210" name="Google Shape;210;p27"/>
            <p:cNvSpPr/>
            <p:nvPr/>
          </p:nvSpPr>
          <p:spPr>
            <a:xfrm>
              <a:off x="5595546" y="341233"/>
              <a:ext cx="2375310" cy="1477937"/>
            </a:xfrm>
            <a:prstGeom prst="rect">
              <a:avLst/>
            </a:prstGeom>
            <a:solidFill>
              <a:schemeClr val="lt1"/>
            </a:solidFill>
            <a:ln cap="flat" cmpd="sng" w="25400">
              <a:solidFill>
                <a:srgbClr val="99A8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7"/>
            <p:cNvSpPr txBox="1"/>
            <p:nvPr/>
          </p:nvSpPr>
          <p:spPr>
            <a:xfrm>
              <a:off x="5595546" y="341233"/>
              <a:ext cx="2375310" cy="1477937"/>
            </a:xfrm>
            <a:prstGeom prst="rect">
              <a:avLst/>
            </a:prstGeom>
            <a:noFill/>
            <a:ln>
              <a:noFill/>
            </a:ln>
          </p:spPr>
          <p:txBody>
            <a:bodyPr anchorCtr="0" anchor="ctr" bIns="41900" lIns="41900" spcFirstLastPara="1" rIns="41900" wrap="square" tIns="41900">
              <a:noAutofit/>
            </a:bodyPr>
            <a:lstStyle/>
            <a:p>
              <a:pPr indent="0" lvl="0" marL="0" marR="0" rtl="0" algn="just">
                <a:lnSpc>
                  <a:spcPct val="90000"/>
                </a:lnSpc>
                <a:spcBef>
                  <a:spcPts val="0"/>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Preserves the level of improvement in features adding value to products.   </a:t>
              </a:r>
              <a:endParaRPr b="0" i="0" sz="1100" u="none" cap="none" strike="noStrike">
                <a:solidFill>
                  <a:srgbClr val="3C5D6A"/>
                </a:solidFill>
                <a:latin typeface="Montserrat"/>
                <a:ea typeface="Montserrat"/>
                <a:cs typeface="Montserrat"/>
                <a:sym typeface="Montserrat"/>
              </a:endParaRPr>
            </a:p>
            <a:p>
              <a:pPr indent="0" lvl="0" marL="0" marR="0" rtl="0" algn="just">
                <a:lnSpc>
                  <a:spcPct val="90000"/>
                </a:lnSpc>
                <a:spcBef>
                  <a:spcPts val="385"/>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Regular updates to smartphone models with improved camera features and processing speed </a:t>
              </a:r>
              <a:endParaRPr b="0" i="0" sz="1100" u="none" cap="none" strike="noStrike">
                <a:solidFill>
                  <a:srgbClr val="3C5D6A"/>
                </a:solidFill>
                <a:latin typeface="Montserrat"/>
                <a:ea typeface="Montserrat"/>
                <a:cs typeface="Montserrat"/>
                <a:sym typeface="Montserrat"/>
              </a:endParaRPr>
            </a:p>
          </p:txBody>
        </p:sp>
        <p:sp>
          <p:nvSpPr>
            <p:cNvPr id="212" name="Google Shape;212;p27"/>
            <p:cNvSpPr/>
            <p:nvPr/>
          </p:nvSpPr>
          <p:spPr>
            <a:xfrm>
              <a:off x="8266482" y="323476"/>
              <a:ext cx="2408130" cy="2010129"/>
            </a:xfrm>
            <a:prstGeom prst="rect">
              <a:avLst/>
            </a:prstGeom>
            <a:solidFill>
              <a:schemeClr val="lt1"/>
            </a:solidFill>
            <a:ln cap="flat" cmpd="sng" w="25400">
              <a:solidFill>
                <a:srgbClr val="99A8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
            <p:cNvSpPr txBox="1"/>
            <p:nvPr/>
          </p:nvSpPr>
          <p:spPr>
            <a:xfrm>
              <a:off x="8266482" y="323476"/>
              <a:ext cx="2408130" cy="2010129"/>
            </a:xfrm>
            <a:prstGeom prst="rect">
              <a:avLst/>
            </a:prstGeom>
            <a:noFill/>
            <a:ln>
              <a:noFill/>
            </a:ln>
          </p:spPr>
          <p:txBody>
            <a:bodyPr anchorCtr="0" anchor="ctr" bIns="41900" lIns="41900" spcFirstLastPara="1" rIns="41900" wrap="square" tIns="41900">
              <a:noAutofit/>
            </a:bodyPr>
            <a:lstStyle/>
            <a:p>
              <a:pPr indent="0" lvl="0" marL="0" marR="0" rtl="0" algn="just">
                <a:lnSpc>
                  <a:spcPct val="90000"/>
                </a:lnSpc>
                <a:spcBef>
                  <a:spcPts val="0"/>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Unpredictable improvements bringing significant, unforeseen changes to the markets that appear irregularly. </a:t>
              </a:r>
              <a:endParaRPr b="0" i="0" sz="1100" u="none" cap="none" strike="noStrike">
                <a:solidFill>
                  <a:srgbClr val="3C5D6A"/>
                </a:solidFill>
                <a:latin typeface="Montserrat"/>
                <a:ea typeface="Montserrat"/>
                <a:cs typeface="Montserrat"/>
                <a:sym typeface="Montserrat"/>
              </a:endParaRPr>
            </a:p>
            <a:p>
              <a:pPr indent="0" lvl="0" marL="0" marR="0" rtl="0" algn="just">
                <a:lnSpc>
                  <a:spcPct val="90000"/>
                </a:lnSpc>
                <a:spcBef>
                  <a:spcPts val="385"/>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It involves innovations and technologies that help make high-cost or complex products and services  affordable and accessible to a broader market</a:t>
              </a:r>
              <a:endParaRPr b="0" i="0" sz="1100" u="none" cap="none" strike="noStrike">
                <a:solidFill>
                  <a:srgbClr val="3C5D6A"/>
                </a:solidFill>
                <a:latin typeface="Montserrat"/>
                <a:ea typeface="Montserrat"/>
                <a:cs typeface="Montserrat"/>
                <a:sym typeface="Montserrat"/>
              </a:endParaRPr>
            </a:p>
            <a:p>
              <a:pPr indent="0" lvl="0" marL="0" marR="0" rtl="0" algn="just">
                <a:lnSpc>
                  <a:spcPct val="90000"/>
                </a:lnSpc>
                <a:spcBef>
                  <a:spcPts val="385"/>
                </a:spcBef>
                <a:spcAft>
                  <a:spcPts val="0"/>
                </a:spcAft>
                <a:buClr>
                  <a:srgbClr val="000000"/>
                </a:buClr>
                <a:buSzPts val="1100"/>
                <a:buFont typeface="Arial"/>
                <a:buNone/>
              </a:pPr>
              <a:r>
                <a:rPr b="0" i="0" lang="hu-HU" sz="1100" u="none" cap="none" strike="noStrike">
                  <a:solidFill>
                    <a:srgbClr val="3C5D6A"/>
                  </a:solidFill>
                  <a:latin typeface="Montserrat"/>
                  <a:ea typeface="Montserrat"/>
                  <a:cs typeface="Montserrat"/>
                  <a:sym typeface="Montserrat"/>
                </a:rPr>
                <a:t>Netflix; introduction of digital music downloads</a:t>
              </a:r>
              <a:endParaRPr b="0" i="0" sz="1100" u="none" cap="none" strike="noStrike">
                <a:solidFill>
                  <a:srgbClr val="3C5D6A"/>
                </a:solidFill>
                <a:latin typeface="Montserrat"/>
                <a:ea typeface="Montserrat"/>
                <a:cs typeface="Montserrat"/>
                <a:sym typeface="Montserrat"/>
              </a:endParaRPr>
            </a:p>
          </p:txBody>
        </p:sp>
      </p:grpSp>
      <p:sp>
        <p:nvSpPr>
          <p:cNvPr id="214" name="Google Shape;214;p27"/>
          <p:cNvSpPr/>
          <p:nvPr/>
        </p:nvSpPr>
        <p:spPr>
          <a:xfrm rot="5400000">
            <a:off x="1672259" y="4390612"/>
            <a:ext cx="203752" cy="198783"/>
          </a:xfrm>
          <a:prstGeom prst="rightArrow">
            <a:avLst>
              <a:gd fmla="val 50000" name="adj1"/>
              <a:gd fmla="val 50000" name="adj2"/>
            </a:avLst>
          </a:prstGeom>
          <a:solidFill>
            <a:schemeClr val="accent1"/>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5" name="Google Shape;215;p27"/>
          <p:cNvSpPr/>
          <p:nvPr/>
        </p:nvSpPr>
        <p:spPr>
          <a:xfrm rot="5400000">
            <a:off x="4359137" y="4390613"/>
            <a:ext cx="203752" cy="198783"/>
          </a:xfrm>
          <a:prstGeom prst="rightArrow">
            <a:avLst>
              <a:gd fmla="val 50000" name="adj1"/>
              <a:gd fmla="val 50000" name="adj2"/>
            </a:avLst>
          </a:prstGeom>
          <a:solidFill>
            <a:schemeClr val="accent1"/>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6" name="Google Shape;216;p27"/>
          <p:cNvSpPr/>
          <p:nvPr/>
        </p:nvSpPr>
        <p:spPr>
          <a:xfrm rot="5400000">
            <a:off x="7046412" y="4390612"/>
            <a:ext cx="203752" cy="198783"/>
          </a:xfrm>
          <a:prstGeom prst="rightArrow">
            <a:avLst>
              <a:gd fmla="val 50000" name="adj1"/>
              <a:gd fmla="val 50000" name="adj2"/>
            </a:avLst>
          </a:prstGeom>
          <a:solidFill>
            <a:schemeClr val="accent1"/>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7" name="Google Shape;217;p27"/>
          <p:cNvSpPr/>
          <p:nvPr/>
        </p:nvSpPr>
        <p:spPr>
          <a:xfrm rot="5400000">
            <a:off x="9733289" y="4390613"/>
            <a:ext cx="203752" cy="198783"/>
          </a:xfrm>
          <a:prstGeom prst="rightArrow">
            <a:avLst>
              <a:gd fmla="val 50000" name="adj1"/>
              <a:gd fmla="val 50000" name="adj2"/>
            </a:avLst>
          </a:prstGeom>
          <a:solidFill>
            <a:schemeClr val="accent1"/>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Prepare for your innovation journey </a:t>
            </a:r>
            <a:endParaRPr/>
          </a:p>
        </p:txBody>
      </p:sp>
      <p:sp>
        <p:nvSpPr>
          <p:cNvPr id="223" name="Google Shape;223;p28"/>
          <p:cNvSpPr txBox="1"/>
          <p:nvPr>
            <p:ph idx="1" type="body"/>
          </p:nvPr>
        </p:nvSpPr>
        <p:spPr>
          <a:xfrm>
            <a:off x="804975" y="2048501"/>
            <a:ext cx="10134000" cy="5048700"/>
          </a:xfrm>
          <a:prstGeom prst="rect">
            <a:avLst/>
          </a:prstGeom>
          <a:noFill/>
          <a:ln>
            <a:noFill/>
          </a:ln>
        </p:spPr>
        <p:txBody>
          <a:bodyPr anchorCtr="0" anchor="t" bIns="45700" lIns="91425" spcFirstLastPara="1" rIns="91425" wrap="square" tIns="45700">
            <a:noAutofit/>
          </a:bodyPr>
          <a:lstStyle/>
          <a:p>
            <a:pPr indent="-406400" lvl="0" marL="457200" rtl="0" algn="just">
              <a:lnSpc>
                <a:spcPct val="90000"/>
              </a:lnSpc>
              <a:spcBef>
                <a:spcPts val="1000"/>
              </a:spcBef>
              <a:spcAft>
                <a:spcPts val="0"/>
              </a:spcAft>
              <a:buSzPts val="2800"/>
              <a:buChar char="•"/>
            </a:pPr>
            <a:r>
              <a:rPr lang="hu-HU"/>
              <a:t>Key preparatory steps for innovation initiatives:</a:t>
            </a:r>
            <a:endParaRPr sz="1800"/>
          </a:p>
          <a:p>
            <a:pPr indent="-342900" lvl="0" marL="342900" rtl="0" algn="just">
              <a:lnSpc>
                <a:spcPct val="100000"/>
              </a:lnSpc>
              <a:spcBef>
                <a:spcPts val="1200"/>
              </a:spcBef>
              <a:spcAft>
                <a:spcPts val="0"/>
              </a:spcAft>
              <a:buSzPts val="2800"/>
              <a:buFont typeface="Arial"/>
              <a:buAutoNum type="arabicPeriod"/>
            </a:pPr>
            <a:r>
              <a:rPr lang="hu-HU" sz="1600"/>
              <a:t>Define what innovation means and ensure it is understood in the same way within your company. </a:t>
            </a:r>
            <a:endParaRPr sz="1600"/>
          </a:p>
          <a:p>
            <a:pPr indent="-342900" lvl="0" marL="342900" rtl="0" algn="just">
              <a:lnSpc>
                <a:spcPct val="100000"/>
              </a:lnSpc>
              <a:spcBef>
                <a:spcPts val="1200"/>
              </a:spcBef>
              <a:spcAft>
                <a:spcPts val="0"/>
              </a:spcAft>
              <a:buSzPts val="2800"/>
              <a:buFont typeface="Arial"/>
              <a:buAutoNum type="arabicPeriod"/>
            </a:pPr>
            <a:r>
              <a:rPr lang="hu-HU" sz="1600"/>
              <a:t>Set concrete objectives for innovation you would like to introduce into your company, which can be measured and reached.</a:t>
            </a:r>
            <a:endParaRPr sz="1600"/>
          </a:p>
          <a:p>
            <a:pPr indent="-342900" lvl="0" marL="342900" rtl="0" algn="just">
              <a:lnSpc>
                <a:spcPct val="100000"/>
              </a:lnSpc>
              <a:spcBef>
                <a:spcPts val="1200"/>
              </a:spcBef>
              <a:spcAft>
                <a:spcPts val="0"/>
              </a:spcAft>
              <a:buSzPts val="2800"/>
              <a:buFont typeface="Arial"/>
              <a:buAutoNum type="arabicPeriod"/>
            </a:pPr>
            <a:r>
              <a:rPr lang="hu-HU" sz="1600"/>
              <a:t>Pay attention to diversity when it comes to forming a team. Build a team consisting of members with various skills and backgrounds that can provide different perspectives as it leads to more comprehensive and effective solutions driving innovation.  Create teams that encompass members from diverse departments within the organisation to foster collaboration and profit from a variety of expertise to achieve common goals and innovation outcomes.  </a:t>
            </a:r>
            <a:endParaRPr sz="1600"/>
          </a:p>
          <a:p>
            <a:pPr indent="-342900" lvl="0" marL="342900" rtl="0" algn="just">
              <a:lnSpc>
                <a:spcPct val="100000"/>
              </a:lnSpc>
              <a:spcBef>
                <a:spcPts val="1200"/>
              </a:spcBef>
              <a:spcAft>
                <a:spcPts val="600"/>
              </a:spcAft>
              <a:buSzPts val="2800"/>
              <a:buFont typeface="Arial"/>
              <a:buAutoNum type="arabicPeriod"/>
            </a:pPr>
            <a:r>
              <a:rPr lang="hu-HU" sz="1600"/>
              <a:t>Allocate an appropriate amount of funds to cover various stages and aspects of the innovation process, including research, development, and implementation.</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9"/>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Innovation process &amp; its phases</a:t>
            </a:r>
            <a:endParaRPr/>
          </a:p>
        </p:txBody>
      </p:sp>
      <p:grpSp>
        <p:nvGrpSpPr>
          <p:cNvPr id="229" name="Google Shape;229;p29"/>
          <p:cNvGrpSpPr/>
          <p:nvPr/>
        </p:nvGrpSpPr>
        <p:grpSpPr>
          <a:xfrm>
            <a:off x="206415" y="2923307"/>
            <a:ext cx="11168847" cy="4025885"/>
            <a:chOff x="592" y="951541"/>
            <a:chExt cx="11168847" cy="4025885"/>
          </a:xfrm>
        </p:grpSpPr>
        <p:sp>
          <p:nvSpPr>
            <p:cNvPr id="230" name="Google Shape;230;p29"/>
            <p:cNvSpPr/>
            <p:nvPr/>
          </p:nvSpPr>
          <p:spPr>
            <a:xfrm>
              <a:off x="592" y="1384761"/>
              <a:ext cx="1919476" cy="2087265"/>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9"/>
            <p:cNvSpPr txBox="1"/>
            <p:nvPr/>
          </p:nvSpPr>
          <p:spPr>
            <a:xfrm>
              <a:off x="48626" y="1432795"/>
              <a:ext cx="1823408" cy="1543926"/>
            </a:xfrm>
            <a:prstGeom prst="rect">
              <a:avLst/>
            </a:prstGeom>
            <a:noFill/>
            <a:ln>
              <a:noFill/>
            </a:ln>
          </p:spPr>
          <p:txBody>
            <a:bodyPr anchorCtr="0" anchor="t" bIns="123825" lIns="123825" spcFirstLastPara="1" rIns="123825" wrap="square" tIns="123825">
              <a:noAutofit/>
            </a:bodyPr>
            <a:lstStyle/>
            <a:p>
              <a:pPr indent="-57150" lvl="1" marL="57150" marR="0" rtl="0" algn="just">
                <a:lnSpc>
                  <a:spcPct val="90000"/>
                </a:lnSpc>
                <a:spcBef>
                  <a:spcPts val="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Actively search for new and revolutionary concepts and ideas that could contribute to the redefinition of products, services, or processes</a:t>
              </a:r>
              <a:endParaRPr b="0" i="0" sz="900" u="none" cap="none" strike="noStrike">
                <a:solidFill>
                  <a:srgbClr val="000000"/>
                </a:solidFill>
                <a:latin typeface="Montserrat"/>
                <a:ea typeface="Montserrat"/>
                <a:cs typeface="Montserrat"/>
                <a:sym typeface="Montserrat"/>
              </a:endParaRPr>
            </a:p>
            <a:p>
              <a:pPr indent="-57150" lvl="1" marL="57150" marR="0" rtl="0" algn="just">
                <a:lnSpc>
                  <a:spcPct val="90000"/>
                </a:lnSpc>
                <a:spcBef>
                  <a:spcPts val="60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 You can use </a:t>
              </a:r>
              <a:r>
                <a:rPr b="0" i="0" lang="hu-HU" sz="900" u="sng" cap="none" strike="noStrike">
                  <a:solidFill>
                    <a:srgbClr val="000000"/>
                  </a:solidFill>
                  <a:latin typeface="Montserrat"/>
                  <a:ea typeface="Montserrat"/>
                  <a:cs typeface="Montserrat"/>
                  <a:sym typeface="Montserrat"/>
                  <a:hlinkClick r:id="rId3">
                    <a:extLst>
                      <a:ext uri="{A12FA001-AC4F-418D-AE19-62706E023703}">
                        <ahyp:hlinkClr val="tx"/>
                      </a:ext>
                    </a:extLst>
                  </a:hlinkClick>
                </a:rPr>
                <a:t>Design Thinking</a:t>
              </a:r>
              <a:r>
                <a:rPr b="0" i="0" lang="hu-HU" sz="900" u="none" cap="none" strike="noStrike">
                  <a:solidFill>
                    <a:srgbClr val="000000"/>
                  </a:solidFill>
                  <a:latin typeface="Montserrat"/>
                  <a:ea typeface="Montserrat"/>
                  <a:cs typeface="Montserrat"/>
                  <a:sym typeface="Montserrat"/>
                </a:rPr>
                <a:t> or </a:t>
              </a:r>
              <a:r>
                <a:rPr b="0" i="0" lang="hu-HU" sz="900" u="sng" cap="none" strike="noStrike">
                  <a:solidFill>
                    <a:srgbClr val="000000"/>
                  </a:solidFill>
                  <a:latin typeface="Montserrat"/>
                  <a:ea typeface="Montserrat"/>
                  <a:cs typeface="Montserrat"/>
                  <a:sym typeface="Montserrat"/>
                  <a:hlinkClick r:id="rId4">
                    <a:extLst>
                      <a:ext uri="{A12FA001-AC4F-418D-AE19-62706E023703}">
                        <ahyp:hlinkClr val="tx"/>
                      </a:ext>
                    </a:extLst>
                  </a:hlinkClick>
                </a:rPr>
                <a:t>Creativity Techniques</a:t>
              </a:r>
              <a:r>
                <a:rPr b="0" i="0" lang="hu-HU" sz="900" u="none" cap="none" strike="noStrike">
                  <a:solidFill>
                    <a:srgbClr val="000000"/>
                  </a:solidFill>
                  <a:latin typeface="Montserrat"/>
                  <a:ea typeface="Montserrat"/>
                  <a:cs typeface="Montserrat"/>
                  <a:sym typeface="Montserrat"/>
                </a:rPr>
                <a:t> (</a:t>
              </a:r>
              <a:r>
                <a:rPr b="0" i="0" lang="hu-HU" sz="900" u="sng" cap="none" strike="noStrike">
                  <a:solidFill>
                    <a:srgbClr val="000000"/>
                  </a:solidFill>
                  <a:latin typeface="Montserrat"/>
                  <a:ea typeface="Montserrat"/>
                  <a:cs typeface="Montserrat"/>
                  <a:sym typeface="Montserrat"/>
                  <a:hlinkClick r:id="rId5">
                    <a:extLst>
                      <a:ext uri="{A12FA001-AC4F-418D-AE19-62706E023703}">
                        <ahyp:hlinkClr val="tx"/>
                      </a:ext>
                    </a:extLst>
                  </a:hlinkClick>
                </a:rPr>
                <a:t>brainstorming</a:t>
              </a:r>
              <a:r>
                <a:rPr b="0" i="0" lang="hu-HU" sz="900" u="none" cap="none" strike="noStrike">
                  <a:solidFill>
                    <a:srgbClr val="000000"/>
                  </a:solidFill>
                  <a:latin typeface="Montserrat"/>
                  <a:ea typeface="Montserrat"/>
                  <a:cs typeface="Montserrat"/>
                  <a:sym typeface="Montserrat"/>
                </a:rPr>
                <a:t> sessions, </a:t>
              </a:r>
              <a:r>
                <a:rPr b="0" i="0" lang="hu-HU" sz="900" u="sng" cap="none" strike="noStrike">
                  <a:solidFill>
                    <a:srgbClr val="000000"/>
                  </a:solidFill>
                  <a:latin typeface="Montserrat"/>
                  <a:ea typeface="Montserrat"/>
                  <a:cs typeface="Montserrat"/>
                  <a:sym typeface="Montserrat"/>
                  <a:hlinkClick r:id="rId6">
                    <a:extLst>
                      <a:ext uri="{A12FA001-AC4F-418D-AE19-62706E023703}">
                        <ahyp:hlinkClr val="tx"/>
                      </a:ext>
                    </a:extLst>
                  </a:hlinkClick>
                </a:rPr>
                <a:t>mind mapping</a:t>
              </a:r>
              <a:r>
                <a:rPr b="0" i="0" lang="hu-HU" sz="900" u="none" cap="none" strike="noStrike">
                  <a:solidFill>
                    <a:srgbClr val="000000"/>
                  </a:solidFill>
                  <a:latin typeface="Montserrat"/>
                  <a:ea typeface="Montserrat"/>
                  <a:cs typeface="Montserrat"/>
                  <a:sym typeface="Montserrat"/>
                </a:rPr>
                <a:t>). </a:t>
              </a:r>
              <a:endParaRPr b="0" i="0" sz="900" u="none" cap="none" strike="noStrike">
                <a:solidFill>
                  <a:srgbClr val="000000"/>
                </a:solidFill>
                <a:latin typeface="Montserrat"/>
                <a:ea typeface="Montserrat"/>
                <a:cs typeface="Montserrat"/>
                <a:sym typeface="Montserrat"/>
              </a:endParaRPr>
            </a:p>
          </p:txBody>
        </p:sp>
        <p:sp>
          <p:nvSpPr>
            <p:cNvPr id="232" name="Google Shape;232;p29"/>
            <p:cNvSpPr/>
            <p:nvPr/>
          </p:nvSpPr>
          <p:spPr>
            <a:xfrm rot="818600">
              <a:off x="1198581" y="2639099"/>
              <a:ext cx="2067086" cy="2124512"/>
            </a:xfrm>
            <a:custGeom>
              <a:rect b="b" l="l" r="r" t="t"/>
              <a:pathLst>
                <a:path extrusionOk="0" h="120000" w="120000">
                  <a:moveTo>
                    <a:pt x="11568" y="91861"/>
                  </a:moveTo>
                  <a:lnTo>
                    <a:pt x="14108" y="90190"/>
                  </a:lnTo>
                  <a:cubicBezTo>
                    <a:pt x="24589" y="106202"/>
                    <a:pt x="42621" y="115600"/>
                    <a:pt x="61716" y="115001"/>
                  </a:cubicBezTo>
                  <a:cubicBezTo>
                    <a:pt x="80811" y="114402"/>
                    <a:pt x="98222" y="103893"/>
                    <a:pt x="107684" y="87255"/>
                  </a:cubicBezTo>
                  <a:lnTo>
                    <a:pt x="105836" y="86412"/>
                  </a:lnTo>
                  <a:lnTo>
                    <a:pt x="111349" y="83425"/>
                  </a:lnTo>
                  <a:lnTo>
                    <a:pt x="112314" y="89367"/>
                  </a:lnTo>
                  <a:lnTo>
                    <a:pt x="110466" y="88524"/>
                  </a:lnTo>
                  <a:lnTo>
                    <a:pt x="110466" y="88524"/>
                  </a:lnTo>
                  <a:cubicBezTo>
                    <a:pt x="100531" y="106136"/>
                    <a:pt x="82148" y="117297"/>
                    <a:pt x="61953" y="117978"/>
                  </a:cubicBezTo>
                  <a:cubicBezTo>
                    <a:pt x="41757" y="118660"/>
                    <a:pt x="22666" y="108763"/>
                    <a:pt x="11568" y="91861"/>
                  </a:cubicBezTo>
                  <a:close/>
                </a:path>
              </a:pathLst>
            </a:custGeom>
            <a:solidFill>
              <a:srgbClr val="D1D9A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9"/>
            <p:cNvSpPr/>
            <p:nvPr/>
          </p:nvSpPr>
          <p:spPr>
            <a:xfrm>
              <a:off x="417274" y="3146381"/>
              <a:ext cx="1835944" cy="869018"/>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9"/>
            <p:cNvSpPr txBox="1"/>
            <p:nvPr/>
          </p:nvSpPr>
          <p:spPr>
            <a:xfrm>
              <a:off x="442727" y="3171834"/>
              <a:ext cx="1785038" cy="818112"/>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hu-HU" sz="1100" u="sng" cap="none" strike="noStrike">
                  <a:solidFill>
                    <a:schemeClr val="lt1"/>
                  </a:solidFill>
                  <a:latin typeface="Montserrat"/>
                  <a:ea typeface="Montserrat"/>
                  <a:cs typeface="Montserrat"/>
                  <a:sym typeface="Montserrat"/>
                </a:rPr>
                <a:t>Phase 1: </a:t>
              </a:r>
              <a:endParaRPr/>
            </a:p>
            <a:p>
              <a:pPr indent="0" lvl="0" marL="0" marR="0" rtl="0" algn="ctr">
                <a:lnSpc>
                  <a:spcPct val="90000"/>
                </a:lnSpc>
                <a:spcBef>
                  <a:spcPts val="385"/>
                </a:spcBef>
                <a:spcAft>
                  <a:spcPts val="0"/>
                </a:spcAft>
                <a:buClr>
                  <a:srgbClr val="000000"/>
                </a:buClr>
                <a:buSzPts val="1100"/>
                <a:buFont typeface="Arial"/>
                <a:buNone/>
              </a:pPr>
              <a:r>
                <a:rPr b="1" i="0" lang="hu-HU" sz="1100" u="none" cap="none" strike="noStrike">
                  <a:solidFill>
                    <a:schemeClr val="lt1"/>
                  </a:solidFill>
                  <a:latin typeface="Montserrat"/>
                  <a:ea typeface="Montserrat"/>
                  <a:cs typeface="Montserrat"/>
                  <a:sym typeface="Montserrat"/>
                </a:rPr>
                <a:t>Innovative idea creation</a:t>
              </a:r>
              <a:endParaRPr b="1" i="0" sz="1100" u="none" cap="none" strike="noStrike">
                <a:solidFill>
                  <a:schemeClr val="lt1"/>
                </a:solidFill>
                <a:latin typeface="Montserrat"/>
                <a:ea typeface="Montserrat"/>
                <a:cs typeface="Montserrat"/>
                <a:sym typeface="Montserrat"/>
              </a:endParaRPr>
            </a:p>
          </p:txBody>
        </p:sp>
        <p:sp>
          <p:nvSpPr>
            <p:cNvPr id="235" name="Google Shape;235;p29"/>
            <p:cNvSpPr/>
            <p:nvPr/>
          </p:nvSpPr>
          <p:spPr>
            <a:xfrm>
              <a:off x="2383902" y="1912047"/>
              <a:ext cx="1960462" cy="2344767"/>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
            <p:cNvSpPr txBox="1"/>
            <p:nvPr/>
          </p:nvSpPr>
          <p:spPr>
            <a:xfrm>
              <a:off x="2437862" y="2468457"/>
              <a:ext cx="1852542" cy="1734397"/>
            </a:xfrm>
            <a:prstGeom prst="rect">
              <a:avLst/>
            </a:prstGeom>
            <a:noFill/>
            <a:ln>
              <a:noFill/>
            </a:ln>
          </p:spPr>
          <p:txBody>
            <a:bodyPr anchorCtr="0" anchor="t" bIns="123825" lIns="123825" spcFirstLastPara="1" rIns="123825" wrap="square" tIns="123825">
              <a:noAutofit/>
            </a:bodyPr>
            <a:lstStyle/>
            <a:p>
              <a:pPr indent="-57150" lvl="1" marL="57150" marR="0" rtl="0" algn="just">
                <a:lnSpc>
                  <a:spcPct val="90000"/>
                </a:lnSpc>
                <a:spcBef>
                  <a:spcPts val="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Provide an in-depth analysis, gain information for evaluating feasibility, and explore the potential problems and benefits of the business idea.</a:t>
              </a:r>
              <a:endParaRPr b="0" i="0" sz="900" u="none" cap="none" strike="noStrike">
                <a:solidFill>
                  <a:srgbClr val="000000"/>
                </a:solidFill>
                <a:latin typeface="Montserrat"/>
                <a:ea typeface="Montserrat"/>
                <a:cs typeface="Montserrat"/>
                <a:sym typeface="Montserrat"/>
              </a:endParaRPr>
            </a:p>
            <a:p>
              <a:pPr indent="-57150" lvl="1" marL="57150" marR="0" rtl="0" algn="just">
                <a:lnSpc>
                  <a:spcPct val="90000"/>
                </a:lnSpc>
                <a:spcBef>
                  <a:spcPts val="60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Analyse the customer needs and ensure that the innovation aligns with real-world requirements.</a:t>
              </a:r>
              <a:endParaRPr b="0" i="0" sz="900" u="none" cap="none" strike="noStrike">
                <a:solidFill>
                  <a:srgbClr val="000000"/>
                </a:solidFill>
                <a:latin typeface="Montserrat"/>
                <a:ea typeface="Montserrat"/>
                <a:cs typeface="Montserrat"/>
                <a:sym typeface="Montserrat"/>
              </a:endParaRPr>
            </a:p>
          </p:txBody>
        </p:sp>
        <p:sp>
          <p:nvSpPr>
            <p:cNvPr id="237" name="Google Shape;237;p29"/>
            <p:cNvSpPr/>
            <p:nvPr/>
          </p:nvSpPr>
          <p:spPr>
            <a:xfrm rot="320566">
              <a:off x="3435688" y="1046442"/>
              <a:ext cx="2138142" cy="2138142"/>
            </a:xfrm>
            <a:custGeom>
              <a:rect b="b" l="l" r="r" t="t"/>
              <a:pathLst>
                <a:path extrusionOk="0" h="120000" w="120000">
                  <a:moveTo>
                    <a:pt x="9695" y="31194"/>
                  </a:moveTo>
                  <a:cubicBezTo>
                    <a:pt x="19612" y="13876"/>
                    <a:pt x="37739" y="2876"/>
                    <a:pt x="57680" y="2077"/>
                  </a:cubicBezTo>
                  <a:cubicBezTo>
                    <a:pt x="77620" y="1279"/>
                    <a:pt x="96569" y="10793"/>
                    <a:pt x="107840" y="27262"/>
                  </a:cubicBezTo>
                  <a:lnTo>
                    <a:pt x="109604" y="26268"/>
                  </a:lnTo>
                  <a:lnTo>
                    <a:pt x="109182" y="32302"/>
                  </a:lnTo>
                  <a:lnTo>
                    <a:pt x="103410" y="29757"/>
                  </a:lnTo>
                  <a:lnTo>
                    <a:pt x="105174" y="28763"/>
                  </a:lnTo>
                  <a:cubicBezTo>
                    <a:pt x="94448" y="13250"/>
                    <a:pt x="76511" y="4327"/>
                    <a:pt x="57668" y="5127"/>
                  </a:cubicBezTo>
                  <a:cubicBezTo>
                    <a:pt x="38825" y="5928"/>
                    <a:pt x="21711" y="16341"/>
                    <a:pt x="12339" y="32708"/>
                  </a:cubicBezTo>
                  <a:close/>
                </a:path>
              </a:pathLst>
            </a:custGeom>
            <a:solidFill>
              <a:srgbClr val="D1D9A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9"/>
            <p:cNvSpPr/>
            <p:nvPr/>
          </p:nvSpPr>
          <p:spPr>
            <a:xfrm>
              <a:off x="2755155" y="1577956"/>
              <a:ext cx="1745811" cy="907224"/>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9"/>
            <p:cNvSpPr txBox="1"/>
            <p:nvPr/>
          </p:nvSpPr>
          <p:spPr>
            <a:xfrm>
              <a:off x="2781727" y="1604528"/>
              <a:ext cx="1692667" cy="854080"/>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Noto Sans Symbols"/>
                <a:buNone/>
              </a:pPr>
              <a:r>
                <a:rPr b="1" i="0" lang="hu-HU" sz="1100" u="sng" cap="none" strike="noStrike">
                  <a:solidFill>
                    <a:schemeClr val="lt1"/>
                  </a:solidFill>
                  <a:latin typeface="Montserrat"/>
                  <a:ea typeface="Montserrat"/>
                  <a:cs typeface="Montserrat"/>
                  <a:sym typeface="Montserrat"/>
                </a:rPr>
                <a:t>Phase 2: </a:t>
              </a:r>
              <a:endParaRPr/>
            </a:p>
            <a:p>
              <a:pPr indent="0" lvl="0" marL="0" marR="0" rtl="0" algn="ctr">
                <a:lnSpc>
                  <a:spcPct val="90000"/>
                </a:lnSpc>
                <a:spcBef>
                  <a:spcPts val="385"/>
                </a:spcBef>
                <a:spcAft>
                  <a:spcPts val="0"/>
                </a:spcAft>
                <a:buClr>
                  <a:srgbClr val="000000"/>
                </a:buClr>
                <a:buSzPts val="1100"/>
                <a:buFont typeface="Noto Sans Symbols"/>
                <a:buNone/>
              </a:pPr>
              <a:r>
                <a:rPr b="1" i="0" lang="hu-HU" sz="1100" u="none" cap="none" strike="noStrike">
                  <a:solidFill>
                    <a:schemeClr val="lt1"/>
                  </a:solidFill>
                  <a:latin typeface="Montserrat"/>
                  <a:ea typeface="Montserrat"/>
                  <a:cs typeface="Montserrat"/>
                  <a:sym typeface="Montserrat"/>
                </a:rPr>
                <a:t>Advocacy screening and experimentation</a:t>
              </a:r>
              <a:endParaRPr b="1" i="0" sz="1100" u="none" cap="none" strike="noStrike">
                <a:solidFill>
                  <a:schemeClr val="lt1"/>
                </a:solidFill>
                <a:latin typeface="Montserrat"/>
                <a:ea typeface="Montserrat"/>
                <a:cs typeface="Montserrat"/>
                <a:sym typeface="Montserrat"/>
              </a:endParaRPr>
            </a:p>
          </p:txBody>
        </p:sp>
        <p:sp>
          <p:nvSpPr>
            <p:cNvPr id="240" name="Google Shape;240;p29"/>
            <p:cNvSpPr/>
            <p:nvPr/>
          </p:nvSpPr>
          <p:spPr>
            <a:xfrm>
              <a:off x="4648632" y="1843626"/>
              <a:ext cx="1754448" cy="1052590"/>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9"/>
            <p:cNvSpPr txBox="1"/>
            <p:nvPr/>
          </p:nvSpPr>
          <p:spPr>
            <a:xfrm>
              <a:off x="4672855" y="1867849"/>
              <a:ext cx="1706002" cy="778589"/>
            </a:xfrm>
            <a:prstGeom prst="rect">
              <a:avLst/>
            </a:prstGeom>
            <a:noFill/>
            <a:ln>
              <a:noFill/>
            </a:ln>
          </p:spPr>
          <p:txBody>
            <a:bodyPr anchorCtr="0" anchor="t" bIns="123825" lIns="123825" spcFirstLastPara="1" rIns="123825" wrap="square" tIns="123825">
              <a:noAutofit/>
            </a:bodyPr>
            <a:lstStyle/>
            <a:p>
              <a:pPr indent="-57150" lvl="1" marL="57150" marR="0" rtl="0" algn="l">
                <a:lnSpc>
                  <a:spcPct val="90000"/>
                </a:lnSpc>
                <a:spcBef>
                  <a:spcPts val="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Create solution-building prototypes and conduct various tests. </a:t>
              </a:r>
              <a:endParaRPr b="0" i="0" sz="900" u="none" cap="none" strike="noStrike">
                <a:solidFill>
                  <a:srgbClr val="000000"/>
                </a:solidFill>
                <a:latin typeface="Montserrat"/>
                <a:ea typeface="Montserrat"/>
                <a:cs typeface="Montserrat"/>
                <a:sym typeface="Montserrat"/>
              </a:endParaRPr>
            </a:p>
            <a:p>
              <a:pPr indent="-57150" lvl="1" marL="57150" marR="0" rtl="0" algn="l">
                <a:lnSpc>
                  <a:spcPct val="90000"/>
                </a:lnSpc>
                <a:spcBef>
                  <a:spcPts val="60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Transform the idea into a concrete solution.</a:t>
              </a:r>
              <a:br>
                <a:rPr b="0" i="0" lang="hu-HU" sz="900" u="sng" cap="none" strike="noStrike">
                  <a:solidFill>
                    <a:srgbClr val="000000"/>
                  </a:solidFill>
                  <a:latin typeface="Montserrat"/>
                  <a:ea typeface="Montserrat"/>
                  <a:cs typeface="Montserrat"/>
                  <a:sym typeface="Montserrat"/>
                </a:rPr>
              </a:br>
              <a:endParaRPr b="0" i="0" sz="900" u="none" cap="none" strike="noStrike">
                <a:solidFill>
                  <a:srgbClr val="000000"/>
                </a:solidFill>
                <a:latin typeface="Montserrat"/>
                <a:ea typeface="Montserrat"/>
                <a:cs typeface="Montserrat"/>
                <a:sym typeface="Montserrat"/>
              </a:endParaRPr>
            </a:p>
          </p:txBody>
        </p:sp>
        <p:sp>
          <p:nvSpPr>
            <p:cNvPr id="242" name="Google Shape;242;p29"/>
            <p:cNvSpPr/>
            <p:nvPr/>
          </p:nvSpPr>
          <p:spPr>
            <a:xfrm rot="1104539">
              <a:off x="5782959" y="2546748"/>
              <a:ext cx="2124552" cy="2124552"/>
            </a:xfrm>
            <a:custGeom>
              <a:rect b="b" l="l" r="r" t="t"/>
              <a:pathLst>
                <a:path extrusionOk="0" h="120000" w="120000">
                  <a:moveTo>
                    <a:pt x="5612" y="80021"/>
                  </a:moveTo>
                  <a:lnTo>
                    <a:pt x="8490" y="78962"/>
                  </a:lnTo>
                  <a:cubicBezTo>
                    <a:pt x="14999" y="96645"/>
                    <a:pt x="30124" y="109753"/>
                    <a:pt x="48552" y="113683"/>
                  </a:cubicBezTo>
                  <a:cubicBezTo>
                    <a:pt x="66980" y="117613"/>
                    <a:pt x="86136" y="111815"/>
                    <a:pt x="99293" y="98327"/>
                  </a:cubicBezTo>
                  <a:lnTo>
                    <a:pt x="97709" y="97045"/>
                  </a:lnTo>
                  <a:lnTo>
                    <a:pt x="103865" y="95488"/>
                  </a:lnTo>
                  <a:lnTo>
                    <a:pt x="103271" y="101545"/>
                  </a:lnTo>
                  <a:lnTo>
                    <a:pt x="101687" y="100263"/>
                  </a:lnTo>
                  <a:cubicBezTo>
                    <a:pt x="87830" y="114610"/>
                    <a:pt x="67569" y="120823"/>
                    <a:pt x="48052" y="116711"/>
                  </a:cubicBezTo>
                  <a:cubicBezTo>
                    <a:pt x="28534" y="112599"/>
                    <a:pt x="12503" y="98739"/>
                    <a:pt x="5612" y="80021"/>
                  </a:cubicBezTo>
                  <a:close/>
                </a:path>
              </a:pathLst>
            </a:custGeom>
            <a:solidFill>
              <a:srgbClr val="D1D9A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9"/>
            <p:cNvSpPr/>
            <p:nvPr/>
          </p:nvSpPr>
          <p:spPr>
            <a:xfrm>
              <a:off x="5061151" y="2746581"/>
              <a:ext cx="1646855" cy="814230"/>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txBox="1"/>
            <p:nvPr/>
          </p:nvSpPr>
          <p:spPr>
            <a:xfrm>
              <a:off x="5084999" y="2770429"/>
              <a:ext cx="1599159" cy="766534"/>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Noto Sans Symbols"/>
                <a:buNone/>
              </a:pPr>
              <a:r>
                <a:rPr b="1" i="0" lang="hu-HU" sz="1100" u="sng" cap="none" strike="noStrike">
                  <a:solidFill>
                    <a:schemeClr val="lt1"/>
                  </a:solidFill>
                  <a:latin typeface="Montserrat"/>
                  <a:ea typeface="Montserrat"/>
                  <a:cs typeface="Montserrat"/>
                  <a:sym typeface="Montserrat"/>
                </a:rPr>
                <a:t>Phase 3: </a:t>
              </a:r>
              <a:endParaRPr/>
            </a:p>
            <a:p>
              <a:pPr indent="0" lvl="0" marL="0" marR="0" rtl="0" algn="ctr">
                <a:lnSpc>
                  <a:spcPct val="90000"/>
                </a:lnSpc>
                <a:spcBef>
                  <a:spcPts val="385"/>
                </a:spcBef>
                <a:spcAft>
                  <a:spcPts val="0"/>
                </a:spcAft>
                <a:buClr>
                  <a:srgbClr val="000000"/>
                </a:buClr>
                <a:buSzPts val="1100"/>
                <a:buFont typeface="Noto Sans Symbols"/>
                <a:buNone/>
              </a:pPr>
              <a:r>
                <a:rPr b="1" i="0" lang="hu-HU" sz="1100" u="none" cap="none" strike="noStrike">
                  <a:solidFill>
                    <a:schemeClr val="lt1"/>
                  </a:solidFill>
                  <a:latin typeface="Montserrat"/>
                  <a:ea typeface="Montserrat"/>
                  <a:cs typeface="Montserrat"/>
                  <a:sym typeface="Montserrat"/>
                </a:rPr>
                <a:t>Preparing a solution</a:t>
              </a:r>
              <a:endParaRPr b="1" i="0" sz="1100" u="none" cap="none" strike="noStrike">
                <a:solidFill>
                  <a:schemeClr val="lt1"/>
                </a:solidFill>
                <a:latin typeface="Montserrat"/>
                <a:ea typeface="Montserrat"/>
                <a:cs typeface="Montserrat"/>
                <a:sym typeface="Montserrat"/>
              </a:endParaRPr>
            </a:p>
          </p:txBody>
        </p:sp>
        <p:sp>
          <p:nvSpPr>
            <p:cNvPr id="245" name="Google Shape;245;p29"/>
            <p:cNvSpPr/>
            <p:nvPr/>
          </p:nvSpPr>
          <p:spPr>
            <a:xfrm>
              <a:off x="6885264" y="1763917"/>
              <a:ext cx="2020408" cy="2569719"/>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9"/>
            <p:cNvSpPr txBox="1"/>
            <p:nvPr/>
          </p:nvSpPr>
          <p:spPr>
            <a:xfrm>
              <a:off x="6944400" y="2373707"/>
              <a:ext cx="1902136" cy="1900793"/>
            </a:xfrm>
            <a:prstGeom prst="rect">
              <a:avLst/>
            </a:prstGeom>
            <a:noFill/>
            <a:ln>
              <a:noFill/>
            </a:ln>
          </p:spPr>
          <p:txBody>
            <a:bodyPr anchorCtr="0" anchor="t" bIns="123825" lIns="123825" spcFirstLastPara="1" rIns="123825" wrap="square" tIns="123825">
              <a:noAutofit/>
            </a:bodyPr>
            <a:lstStyle/>
            <a:p>
              <a:pPr indent="-57150" lvl="1" marL="57150" marR="0" rtl="0" algn="just">
                <a:lnSpc>
                  <a:spcPct val="90000"/>
                </a:lnSpc>
                <a:spcBef>
                  <a:spcPts val="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Produce market value for the created solution. Establish detailed specifications for the idea that are clear and closely aligned with the requirements of the market. Ensure that the developed product or service effectively addresses market needs, increasing its chances of success and creating value for customers.</a:t>
              </a:r>
              <a:endParaRPr b="0" i="0" sz="900" u="none" cap="none" strike="noStrike">
                <a:solidFill>
                  <a:srgbClr val="000000"/>
                </a:solidFill>
                <a:latin typeface="Montserrat"/>
                <a:ea typeface="Montserrat"/>
                <a:cs typeface="Montserrat"/>
                <a:sym typeface="Montserrat"/>
              </a:endParaRPr>
            </a:p>
          </p:txBody>
        </p:sp>
        <p:sp>
          <p:nvSpPr>
            <p:cNvPr id="247" name="Google Shape;247;p29"/>
            <p:cNvSpPr/>
            <p:nvPr/>
          </p:nvSpPr>
          <p:spPr>
            <a:xfrm rot="-374946">
              <a:off x="7862464" y="1154412"/>
              <a:ext cx="2162646" cy="1863303"/>
            </a:xfrm>
            <a:custGeom>
              <a:rect b="b" l="l" r="r" t="t"/>
              <a:pathLst>
                <a:path extrusionOk="0" h="120000" w="120000">
                  <a:moveTo>
                    <a:pt x="20492" y="17282"/>
                  </a:moveTo>
                  <a:lnTo>
                    <a:pt x="20492" y="17282"/>
                  </a:lnTo>
                  <a:cubicBezTo>
                    <a:pt x="34301" y="4628"/>
                    <a:pt x="53384" y="-639"/>
                    <a:pt x="71767" y="3130"/>
                  </a:cubicBezTo>
                  <a:cubicBezTo>
                    <a:pt x="90151" y="6899"/>
                    <a:pt x="105589" y="19243"/>
                    <a:pt x="113251" y="36299"/>
                  </a:cubicBezTo>
                  <a:lnTo>
                    <a:pt x="114830" y="35766"/>
                  </a:lnTo>
                  <a:lnTo>
                    <a:pt x="114039" y="41764"/>
                  </a:lnTo>
                  <a:lnTo>
                    <a:pt x="109225" y="37657"/>
                  </a:lnTo>
                  <a:lnTo>
                    <a:pt x="110804" y="37125"/>
                  </a:lnTo>
                  <a:lnTo>
                    <a:pt x="110804" y="37125"/>
                  </a:lnTo>
                  <a:cubicBezTo>
                    <a:pt x="103398" y="21070"/>
                    <a:pt x="88666" y="9484"/>
                    <a:pt x="71169" y="5954"/>
                  </a:cubicBezTo>
                  <a:cubicBezTo>
                    <a:pt x="53672" y="2424"/>
                    <a:pt x="35522" y="7377"/>
                    <a:pt x="22339" y="19279"/>
                  </a:cubicBezTo>
                  <a:close/>
                </a:path>
              </a:pathLst>
            </a:custGeom>
            <a:solidFill>
              <a:srgbClr val="D1D9A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p:nvPr/>
          </p:nvSpPr>
          <p:spPr>
            <a:xfrm>
              <a:off x="7372399" y="1548266"/>
              <a:ext cx="1709782" cy="815499"/>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
            <p:cNvSpPr txBox="1"/>
            <p:nvPr/>
          </p:nvSpPr>
          <p:spPr>
            <a:xfrm>
              <a:off x="7396284" y="1572151"/>
              <a:ext cx="1662012" cy="767729"/>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hu-HU" sz="1100" u="sng" cap="none" strike="noStrike">
                  <a:solidFill>
                    <a:schemeClr val="lt1"/>
                  </a:solidFill>
                  <a:latin typeface="Montserrat"/>
                  <a:ea typeface="Montserrat"/>
                  <a:cs typeface="Montserrat"/>
                  <a:sym typeface="Montserrat"/>
                </a:rPr>
                <a:t>Phase 4:</a:t>
              </a:r>
              <a:endParaRPr/>
            </a:p>
            <a:p>
              <a:pPr indent="0" lvl="0" marL="0" marR="0" rtl="0" algn="ctr">
                <a:lnSpc>
                  <a:spcPct val="90000"/>
                </a:lnSpc>
                <a:spcBef>
                  <a:spcPts val="385"/>
                </a:spcBef>
                <a:spcAft>
                  <a:spcPts val="0"/>
                </a:spcAft>
                <a:buClr>
                  <a:srgbClr val="000000"/>
                </a:buClr>
                <a:buSzPts val="1100"/>
                <a:buFont typeface="Arial"/>
                <a:buNone/>
              </a:pPr>
              <a:r>
                <a:rPr b="1" i="0" lang="hu-HU" sz="1100" u="none" cap="none" strike="noStrike">
                  <a:solidFill>
                    <a:schemeClr val="lt1"/>
                  </a:solidFill>
                  <a:latin typeface="Montserrat"/>
                  <a:ea typeface="Montserrat"/>
                  <a:cs typeface="Montserrat"/>
                  <a:sym typeface="Montserrat"/>
                </a:rPr>
                <a:t>Marketing and commercialization</a:t>
              </a:r>
              <a:endParaRPr b="1" i="0" sz="1100" u="none" cap="none" strike="noStrike">
                <a:solidFill>
                  <a:schemeClr val="lt1"/>
                </a:solidFill>
                <a:latin typeface="Montserrat"/>
                <a:ea typeface="Montserrat"/>
                <a:cs typeface="Montserrat"/>
                <a:sym typeface="Montserrat"/>
              </a:endParaRPr>
            </a:p>
          </p:txBody>
        </p:sp>
        <p:sp>
          <p:nvSpPr>
            <p:cNvPr id="250" name="Google Shape;250;p29"/>
            <p:cNvSpPr/>
            <p:nvPr/>
          </p:nvSpPr>
          <p:spPr>
            <a:xfrm>
              <a:off x="9217868" y="1769023"/>
              <a:ext cx="1897808" cy="1999054"/>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9"/>
            <p:cNvSpPr txBox="1"/>
            <p:nvPr/>
          </p:nvSpPr>
          <p:spPr>
            <a:xfrm>
              <a:off x="9263872" y="1815027"/>
              <a:ext cx="1805800" cy="1478677"/>
            </a:xfrm>
            <a:prstGeom prst="rect">
              <a:avLst/>
            </a:prstGeom>
            <a:noFill/>
            <a:ln>
              <a:noFill/>
            </a:ln>
          </p:spPr>
          <p:txBody>
            <a:bodyPr anchorCtr="0" anchor="t" bIns="123825" lIns="123825" spcFirstLastPara="1" rIns="123825" wrap="square" tIns="123825">
              <a:noAutofit/>
            </a:bodyPr>
            <a:lstStyle/>
            <a:p>
              <a:pPr indent="-57150" lvl="1" marL="57150" marR="0" rtl="0" algn="just">
                <a:lnSpc>
                  <a:spcPct val="90000"/>
                </a:lnSpc>
                <a:spcBef>
                  <a:spcPts val="0"/>
                </a:spcBef>
                <a:spcAft>
                  <a:spcPts val="0"/>
                </a:spcAft>
                <a:buClr>
                  <a:srgbClr val="000000"/>
                </a:buClr>
                <a:buSzPts val="900"/>
                <a:buFont typeface="Arial"/>
                <a:buChar char="•"/>
              </a:pPr>
              <a:r>
                <a:rPr b="0" i="0" lang="hu-HU" sz="900" u="none" cap="none" strike="noStrike">
                  <a:solidFill>
                    <a:srgbClr val="000000"/>
                  </a:solidFill>
                  <a:latin typeface="Montserrat"/>
                  <a:ea typeface="Montserrat"/>
                  <a:cs typeface="Montserrat"/>
                  <a:sym typeface="Montserrat"/>
                </a:rPr>
                <a:t>Introduce and spread the idea within the market. Turn the innovative idea into concrete, practical real-world application. Evaluate the innovation's effect on customer requirements, establish criteria for measuring success, and gather valuable feedback to drive ongoing enhancements.</a:t>
              </a:r>
              <a:endParaRPr b="0" i="0" sz="900" u="none" cap="none" strike="noStrike">
                <a:solidFill>
                  <a:srgbClr val="000000"/>
                </a:solidFill>
                <a:latin typeface="Montserrat"/>
                <a:ea typeface="Montserrat"/>
                <a:cs typeface="Montserrat"/>
                <a:sym typeface="Montserrat"/>
              </a:endParaRPr>
            </a:p>
          </p:txBody>
        </p:sp>
        <p:sp>
          <p:nvSpPr>
            <p:cNvPr id="252" name="Google Shape;252;p29"/>
            <p:cNvSpPr/>
            <p:nvPr/>
          </p:nvSpPr>
          <p:spPr>
            <a:xfrm>
              <a:off x="9592176" y="3592624"/>
              <a:ext cx="1577263" cy="751076"/>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txBox="1"/>
            <p:nvPr/>
          </p:nvSpPr>
          <p:spPr>
            <a:xfrm>
              <a:off x="9614174" y="3614622"/>
              <a:ext cx="1533267" cy="707080"/>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hu-HU" sz="1100" u="sng" cap="none" strike="noStrike">
                  <a:solidFill>
                    <a:schemeClr val="lt1"/>
                  </a:solidFill>
                  <a:latin typeface="Montserrat"/>
                  <a:ea typeface="Montserrat"/>
                  <a:cs typeface="Montserrat"/>
                  <a:sym typeface="Montserrat"/>
                </a:rPr>
                <a:t>Phase 5</a:t>
              </a:r>
              <a:endParaRPr/>
            </a:p>
            <a:p>
              <a:pPr indent="0" lvl="0" marL="0" marR="0" rtl="0" algn="ctr">
                <a:lnSpc>
                  <a:spcPct val="90000"/>
                </a:lnSpc>
                <a:spcBef>
                  <a:spcPts val="385"/>
                </a:spcBef>
                <a:spcAft>
                  <a:spcPts val="0"/>
                </a:spcAft>
                <a:buClr>
                  <a:srgbClr val="000000"/>
                </a:buClr>
                <a:buSzPts val="1100"/>
                <a:buFont typeface="Arial"/>
                <a:buNone/>
              </a:pPr>
              <a:r>
                <a:rPr b="1" i="0" lang="hu-HU" sz="1100" u="none" cap="none" strike="noStrike">
                  <a:solidFill>
                    <a:schemeClr val="lt1"/>
                  </a:solidFill>
                  <a:latin typeface="Montserrat"/>
                  <a:ea typeface="Montserrat"/>
                  <a:cs typeface="Montserrat"/>
                  <a:sym typeface="Montserrat"/>
                </a:rPr>
                <a:t>Expansion and implementation</a:t>
              </a:r>
              <a:endParaRPr b="1" i="0" sz="1100" u="none" cap="none" strike="noStrike">
                <a:solidFill>
                  <a:schemeClr val="lt1"/>
                </a:solidFill>
                <a:latin typeface="Montserrat"/>
                <a:ea typeface="Montserrat"/>
                <a:cs typeface="Montserrat"/>
                <a:sym typeface="Montserrat"/>
              </a:endParaRPr>
            </a:p>
          </p:txBody>
        </p:sp>
      </p:grpSp>
      <p:sp>
        <p:nvSpPr>
          <p:cNvPr id="254" name="Google Shape;254;p29"/>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406400" lvl="0" marL="457200" rtl="0" algn="just">
              <a:lnSpc>
                <a:spcPct val="90000"/>
              </a:lnSpc>
              <a:spcBef>
                <a:spcPts val="1000"/>
              </a:spcBef>
              <a:spcAft>
                <a:spcPts val="0"/>
              </a:spcAft>
              <a:buSzPts val="2800"/>
              <a:buChar char="•"/>
            </a:pPr>
            <a:r>
              <a:rPr lang="hu-HU" sz="1600"/>
              <a:t>The innovation process is a structured and carefully managed sequence of strategic actions accompanied by the application of creative and novel approaches. It involves introducing innovative methods, exploring different sources of supply, entering new markets, developing.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Innovation process &amp; its phases</a:t>
            </a:r>
            <a:endParaRPr/>
          </a:p>
        </p:txBody>
      </p:sp>
      <p:sp>
        <p:nvSpPr>
          <p:cNvPr id="261" name="Google Shape;261;p30"/>
          <p:cNvSpPr txBox="1"/>
          <p:nvPr>
            <p:ph idx="1" type="body"/>
          </p:nvPr>
        </p:nvSpPr>
        <p:spPr>
          <a:xfrm>
            <a:off x="7689634" y="2048497"/>
            <a:ext cx="4084820" cy="3512240"/>
          </a:xfrm>
          <a:prstGeom prst="rect">
            <a:avLst/>
          </a:prstGeom>
          <a:noFill/>
          <a:ln>
            <a:noFill/>
          </a:ln>
        </p:spPr>
        <p:txBody>
          <a:bodyPr anchorCtr="0" anchor="t" bIns="45700" lIns="91425" spcFirstLastPara="1" rIns="91425" wrap="square" tIns="45700">
            <a:noAutofit/>
          </a:bodyPr>
          <a:lstStyle/>
          <a:p>
            <a:pPr indent="-406400" lvl="0" marL="457200" rtl="0" algn="just">
              <a:lnSpc>
                <a:spcPct val="90000"/>
              </a:lnSpc>
              <a:spcBef>
                <a:spcPts val="1000"/>
              </a:spcBef>
              <a:spcAft>
                <a:spcPts val="0"/>
              </a:spcAft>
              <a:buSzPts val="2800"/>
              <a:buChar char="•"/>
            </a:pPr>
            <a:r>
              <a:rPr lang="hu-HU" sz="1600"/>
              <a:t>You can check mentioned questions that can help you on your innovation journey and see the examples of innovative ideas. </a:t>
            </a:r>
            <a:endParaRPr sz="1600"/>
          </a:p>
        </p:txBody>
      </p:sp>
      <p:pic>
        <p:nvPicPr>
          <p:cNvPr id="262" name="Google Shape;262;p30"/>
          <p:cNvPicPr preferRelativeResize="0"/>
          <p:nvPr/>
        </p:nvPicPr>
        <p:blipFill rotWithShape="1">
          <a:blip r:embed="rId3">
            <a:alphaModFix/>
          </a:blip>
          <a:srcRect b="0" l="0" r="0" t="0"/>
          <a:stretch/>
        </p:blipFill>
        <p:spPr>
          <a:xfrm>
            <a:off x="351395" y="1996064"/>
            <a:ext cx="7463499" cy="4861936"/>
          </a:xfrm>
          <a:prstGeom prst="rect">
            <a:avLst/>
          </a:prstGeom>
          <a:noFill/>
          <a:ln>
            <a:noFill/>
          </a:ln>
        </p:spPr>
      </p:pic>
      <p:sp>
        <p:nvSpPr>
          <p:cNvPr id="263" name="Google Shape;263;p30"/>
          <p:cNvSpPr/>
          <p:nvPr/>
        </p:nvSpPr>
        <p:spPr>
          <a:xfrm rot="333345">
            <a:off x="8762878" y="3349740"/>
            <a:ext cx="3007776" cy="1591014"/>
          </a:xfrm>
          <a:prstGeom prst="wedgeEllipseCallout">
            <a:avLst>
              <a:gd fmla="val 29316" name="adj1"/>
              <a:gd fmla="val -68028" name="adj2"/>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hu-HU" sz="1400" u="none" cap="none" strike="noStrike">
                <a:solidFill>
                  <a:schemeClr val="lt1"/>
                </a:solidFill>
                <a:latin typeface="Montserrat"/>
                <a:ea typeface="Montserrat"/>
                <a:cs typeface="Montserrat"/>
                <a:sym typeface="Montserrat"/>
              </a:rPr>
              <a:t>Get inspiration on how to come up with innovative business ideas in this</a:t>
            </a:r>
            <a:r>
              <a:rPr b="1" i="0" lang="hu-HU" sz="1400" u="none" cap="none" strike="noStrike">
                <a:solidFill>
                  <a:srgbClr val="0563C1"/>
                </a:solidFill>
                <a:latin typeface="Montserrat"/>
                <a:ea typeface="Montserrat"/>
                <a:cs typeface="Montserrat"/>
                <a:sym typeface="Montserrat"/>
              </a:rPr>
              <a:t> </a:t>
            </a:r>
            <a:r>
              <a:rPr b="1" i="0" lang="hu-HU" sz="1400" u="sng" cap="none" strike="noStrike">
                <a:solidFill>
                  <a:schemeClr val="lt1"/>
                </a:solidFill>
                <a:latin typeface="Montserrat"/>
                <a:ea typeface="Montserrat"/>
                <a:cs typeface="Montserrat"/>
                <a:sym typeface="Montserrat"/>
                <a:hlinkClick r:id="rId4">
                  <a:extLst>
                    <a:ext uri="{A12FA001-AC4F-418D-AE19-62706E023703}">
                      <ahyp:hlinkClr val="tx"/>
                    </a:ext>
                  </a:extLst>
                </a:hlinkClick>
              </a:rPr>
              <a:t>video</a:t>
            </a:r>
            <a:r>
              <a:rPr b="1" i="0" lang="hu-HU" sz="1400" u="none" cap="none" strike="noStrike">
                <a:solidFill>
                  <a:schemeClr val="lt1"/>
                </a:solidFill>
                <a:latin typeface="Montserrat"/>
                <a:ea typeface="Montserrat"/>
                <a:cs typeface="Montserrat"/>
                <a:sym typeface="Montserrat"/>
              </a:rPr>
              <a:t>. </a:t>
            </a:r>
            <a:endParaRPr b="1" i="0" sz="1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1"/>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How to boost the innovation process </a:t>
            </a:r>
            <a:endParaRPr/>
          </a:p>
        </p:txBody>
      </p:sp>
      <p:sp>
        <p:nvSpPr>
          <p:cNvPr id="269" name="Google Shape;269;p31"/>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406400" lvl="0" marL="457200" rtl="0" algn="just">
              <a:lnSpc>
                <a:spcPct val="100000"/>
              </a:lnSpc>
              <a:spcBef>
                <a:spcPts val="600"/>
              </a:spcBef>
              <a:spcAft>
                <a:spcPts val="0"/>
              </a:spcAft>
              <a:buSzPts val="2800"/>
              <a:buChar char="•"/>
            </a:pPr>
            <a:r>
              <a:rPr b="1" lang="hu-HU" sz="2400">
                <a:latin typeface="Montserrat"/>
                <a:ea typeface="Montserrat"/>
                <a:cs typeface="Montserrat"/>
                <a:sym typeface="Montserrat"/>
              </a:rPr>
              <a:t>Open innovation </a:t>
            </a:r>
            <a:endParaRPr b="1" sz="2400">
              <a:latin typeface="Montserrat"/>
              <a:ea typeface="Montserrat"/>
              <a:cs typeface="Montserrat"/>
              <a:sym typeface="Montserrat"/>
            </a:endParaRPr>
          </a:p>
          <a:p>
            <a:pPr indent="-381000" lvl="1" marL="914400" rtl="0" algn="just">
              <a:lnSpc>
                <a:spcPct val="100000"/>
              </a:lnSpc>
              <a:spcBef>
                <a:spcPts val="1200"/>
              </a:spcBef>
              <a:spcAft>
                <a:spcPts val="0"/>
              </a:spcAft>
              <a:buSzPts val="2000"/>
              <a:buFont typeface="Noto Sans Symbols"/>
              <a:buChar char="✔"/>
            </a:pPr>
            <a:r>
              <a:rPr lang="hu-HU" sz="2000"/>
              <a:t>Helps companies to enhance its innovation process by sourcing ideas both internally and externally </a:t>
            </a:r>
            <a:endParaRPr/>
          </a:p>
          <a:p>
            <a:pPr indent="-381000" lvl="1" marL="914400" rtl="0" algn="just">
              <a:lnSpc>
                <a:spcPct val="100000"/>
              </a:lnSpc>
              <a:spcBef>
                <a:spcPts val="1200"/>
              </a:spcBef>
              <a:spcAft>
                <a:spcPts val="0"/>
              </a:spcAft>
              <a:buSzPts val="2000"/>
              <a:buFont typeface="Noto Sans Symbols"/>
              <a:buChar char="✔"/>
            </a:pPr>
            <a:r>
              <a:rPr lang="hu-HU" sz="2000"/>
              <a:t>Can help organisations discover new ways to solve problems and challenges while also building a positive reputation even during the crises as COVID-19 </a:t>
            </a:r>
            <a:endParaRPr sz="2000"/>
          </a:p>
          <a:p>
            <a:pPr indent="-381000" lvl="1" marL="914400" rtl="0" algn="just">
              <a:lnSpc>
                <a:spcPct val="100000"/>
              </a:lnSpc>
              <a:spcBef>
                <a:spcPts val="1200"/>
              </a:spcBef>
              <a:spcAft>
                <a:spcPts val="0"/>
              </a:spcAft>
              <a:buSzPts val="2000"/>
              <a:buFont typeface="Noto Sans Symbols"/>
              <a:buChar char="✔"/>
            </a:pPr>
            <a:r>
              <a:rPr lang="hu-HU" sz="2000"/>
              <a:t>Can serve as a foundation for future collaboration</a:t>
            </a:r>
            <a:endParaRPr/>
          </a:p>
          <a:p>
            <a:pPr indent="-381000" lvl="1" marL="914400" rtl="0" algn="just">
              <a:lnSpc>
                <a:spcPct val="100000"/>
              </a:lnSpc>
              <a:spcBef>
                <a:spcPts val="1200"/>
              </a:spcBef>
              <a:spcAft>
                <a:spcPts val="0"/>
              </a:spcAft>
              <a:buSzPts val="2000"/>
              <a:buFont typeface="Noto Sans Symbols"/>
              <a:buChar char="✔"/>
            </a:pPr>
            <a:r>
              <a:rPr lang="hu-HU" sz="2000"/>
              <a:t>LEGO’s open innovation approach through the LEGO Ideas platform where a community of fans and enthusiasts can submit their own ideas for new products allows the company to crowdsource product ideas while strengthening its relationship with a dedicated customer base.</a:t>
            </a:r>
            <a:endParaRPr/>
          </a:p>
          <a:p>
            <a:pPr indent="-228600" lvl="1" marL="914400" rtl="0" algn="just">
              <a:lnSpc>
                <a:spcPct val="90000"/>
              </a:lnSpc>
              <a:spcBef>
                <a:spcPts val="1100"/>
              </a:spcBef>
              <a:spcAft>
                <a:spcPts val="0"/>
              </a:spcAft>
              <a:buSzPts val="2400"/>
              <a:buFont typeface="Noto Sans Symbols"/>
              <a:buNone/>
            </a:pPr>
            <a:r>
              <a:t/>
            </a:r>
            <a:endParaRPr sz="2000"/>
          </a:p>
          <a:p>
            <a:pPr indent="0" lvl="0" marL="50800" rtl="0" algn="just">
              <a:lnSpc>
                <a:spcPct val="90000"/>
              </a:lnSpc>
              <a:spcBef>
                <a:spcPts val="1000"/>
              </a:spcBef>
              <a:spcAft>
                <a:spcPts val="0"/>
              </a:spcAft>
              <a:buSzPts val="2800"/>
              <a:buNone/>
            </a:pPr>
            <a:r>
              <a:t/>
            </a:r>
            <a:endParaRPr sz="1600"/>
          </a:p>
          <a:p>
            <a:pPr indent="0" lvl="0" marL="50800" rtl="0" algn="just">
              <a:lnSpc>
                <a:spcPct val="90000"/>
              </a:lnSpc>
              <a:spcBef>
                <a:spcPts val="1000"/>
              </a:spcBef>
              <a:spcAft>
                <a:spcPts val="0"/>
              </a:spcAft>
              <a:buSzPts val="2800"/>
              <a:buNone/>
            </a:pPr>
            <a:r>
              <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How to boost the innovation process </a:t>
            </a:r>
            <a:endParaRPr/>
          </a:p>
        </p:txBody>
      </p:sp>
      <p:sp>
        <p:nvSpPr>
          <p:cNvPr id="275" name="Google Shape;275;p32"/>
          <p:cNvSpPr txBox="1"/>
          <p:nvPr>
            <p:ph idx="1" type="body"/>
          </p:nvPr>
        </p:nvSpPr>
        <p:spPr>
          <a:xfrm>
            <a:off x="804985" y="1992993"/>
            <a:ext cx="10239067" cy="4809503"/>
          </a:xfrm>
          <a:prstGeom prst="rect">
            <a:avLst/>
          </a:prstGeom>
          <a:noFill/>
          <a:ln>
            <a:noFill/>
          </a:ln>
        </p:spPr>
        <p:txBody>
          <a:bodyPr anchorCtr="0" anchor="t" bIns="45700" lIns="91425" spcFirstLastPara="1" rIns="91425" wrap="square" tIns="45700">
            <a:noAutofit/>
          </a:bodyPr>
          <a:lstStyle/>
          <a:p>
            <a:pPr indent="0" lvl="0" marL="50800" rtl="0" algn="just">
              <a:lnSpc>
                <a:spcPct val="100000"/>
              </a:lnSpc>
              <a:spcBef>
                <a:spcPts val="600"/>
              </a:spcBef>
              <a:spcAft>
                <a:spcPts val="0"/>
              </a:spcAft>
              <a:buSzPts val="2800"/>
              <a:buNone/>
            </a:pPr>
            <a:r>
              <a:rPr b="1" lang="hu-HU" sz="2400"/>
              <a:t>How to apply open innovation in your organization?</a:t>
            </a:r>
            <a:endParaRPr/>
          </a:p>
          <a:p>
            <a:pPr indent="-406400" lvl="0" marL="457200" rtl="0" algn="just">
              <a:lnSpc>
                <a:spcPct val="100000"/>
              </a:lnSpc>
              <a:spcBef>
                <a:spcPts val="1200"/>
              </a:spcBef>
              <a:spcAft>
                <a:spcPts val="0"/>
              </a:spcAft>
              <a:buSzPts val="2800"/>
              <a:buChar char="•"/>
            </a:pPr>
            <a:r>
              <a:rPr lang="hu-HU" sz="2000"/>
              <a:t>Hackathon </a:t>
            </a:r>
            <a:endParaRPr/>
          </a:p>
          <a:p>
            <a:pPr indent="-381000" lvl="1" marL="914400" rtl="0" algn="just">
              <a:lnSpc>
                <a:spcPct val="100000"/>
              </a:lnSpc>
              <a:spcBef>
                <a:spcPts val="1200"/>
              </a:spcBef>
              <a:spcAft>
                <a:spcPts val="0"/>
              </a:spcAft>
              <a:buSzPts val="1800"/>
              <a:buFont typeface="Noto Sans Symbols"/>
              <a:buChar char="✔"/>
            </a:pPr>
            <a:r>
              <a:rPr lang="hu-HU" sz="1800"/>
              <a:t>Event where people from various fields come together to address specific challenges by developing solutions within a set time frame.</a:t>
            </a:r>
            <a:endParaRPr sz="1800"/>
          </a:p>
          <a:p>
            <a:pPr indent="-381000" lvl="1" marL="914400" rtl="0" algn="just">
              <a:lnSpc>
                <a:spcPct val="100000"/>
              </a:lnSpc>
              <a:spcBef>
                <a:spcPts val="1200"/>
              </a:spcBef>
              <a:spcAft>
                <a:spcPts val="0"/>
              </a:spcAft>
              <a:buSzPts val="1800"/>
              <a:buFont typeface="Noto Sans Symbols"/>
              <a:buChar char="✔"/>
            </a:pPr>
            <a:r>
              <a:rPr lang="hu-HU" sz="1800"/>
              <a:t>Events can range in duration, typically lasting from one day to a week, but can also extend over several weeks, especially in an online format.</a:t>
            </a:r>
            <a:endParaRPr sz="1800"/>
          </a:p>
          <a:p>
            <a:pPr indent="-381000" lvl="1" marL="914400" rtl="0" algn="just">
              <a:lnSpc>
                <a:spcPct val="100000"/>
              </a:lnSpc>
              <a:spcBef>
                <a:spcPts val="1200"/>
              </a:spcBef>
              <a:spcAft>
                <a:spcPts val="0"/>
              </a:spcAft>
              <a:buSzPts val="1800"/>
              <a:buFont typeface="Noto Sans Symbols"/>
              <a:buChar char="✔"/>
            </a:pPr>
            <a:r>
              <a:rPr lang="hu-HU" sz="1800"/>
              <a:t>You can organise a hackathon as an internal or external event. </a:t>
            </a:r>
            <a:endParaRPr sz="1800"/>
          </a:p>
          <a:p>
            <a:pPr indent="-381000" lvl="1" marL="914400" rtl="0" algn="just">
              <a:lnSpc>
                <a:spcPct val="100000"/>
              </a:lnSpc>
              <a:spcBef>
                <a:spcPts val="1200"/>
              </a:spcBef>
              <a:spcAft>
                <a:spcPts val="0"/>
              </a:spcAft>
              <a:buSzPts val="1800"/>
              <a:buFont typeface="Noto Sans Symbols"/>
              <a:buChar char="✔"/>
            </a:pPr>
            <a:r>
              <a:rPr lang="hu-HU" sz="1800"/>
              <a:t>An internal hackathon  is exclusively for the employees of the company or organisation hosting the event. </a:t>
            </a:r>
            <a:endParaRPr sz="1800"/>
          </a:p>
          <a:p>
            <a:pPr indent="-381000" lvl="1" marL="914400" rtl="0" algn="just">
              <a:lnSpc>
                <a:spcPct val="100000"/>
              </a:lnSpc>
              <a:spcBef>
                <a:spcPts val="1200"/>
              </a:spcBef>
              <a:spcAft>
                <a:spcPts val="0"/>
              </a:spcAft>
              <a:buSzPts val="1800"/>
              <a:buFont typeface="Noto Sans Symbols"/>
              <a:buChar char="✔"/>
            </a:pPr>
            <a:r>
              <a:rPr lang="hu-HU" sz="1800"/>
              <a:t>During the external hackathon the company invites external experts to participate in a competition to solve a specific problem.</a:t>
            </a:r>
            <a:endParaRPr sz="1800"/>
          </a:p>
          <a:p>
            <a:pPr indent="-381000" lvl="1" marL="914400" rtl="0" algn="just">
              <a:lnSpc>
                <a:spcPct val="100000"/>
              </a:lnSpc>
              <a:spcBef>
                <a:spcPts val="1200"/>
              </a:spcBef>
              <a:spcAft>
                <a:spcPts val="0"/>
              </a:spcAft>
              <a:buSzPts val="1800"/>
              <a:buFont typeface="Noto Sans Symbols"/>
              <a:buChar char="✔"/>
            </a:pPr>
            <a:r>
              <a:rPr lang="hu-HU" sz="1800"/>
              <a:t>The challenges in these hackathons often relate to marketing strategy issues or product innovation. </a:t>
            </a:r>
            <a:endParaRPr sz="1800"/>
          </a:p>
          <a:p>
            <a:pPr indent="0" lvl="0" marL="50800" rtl="0" algn="just">
              <a:lnSpc>
                <a:spcPct val="90000"/>
              </a:lnSpc>
              <a:spcBef>
                <a:spcPts val="1600"/>
              </a:spcBef>
              <a:spcAft>
                <a:spcPts val="0"/>
              </a:spcAft>
              <a:buSzPts val="2800"/>
              <a:buNone/>
            </a:pPr>
            <a:r>
              <a:t/>
            </a:r>
            <a:endParaRPr sz="1600"/>
          </a:p>
          <a:p>
            <a:pPr indent="0" lvl="0" marL="50800" rtl="0" algn="just">
              <a:lnSpc>
                <a:spcPct val="90000"/>
              </a:lnSpc>
              <a:spcBef>
                <a:spcPts val="1000"/>
              </a:spcBef>
              <a:spcAft>
                <a:spcPts val="0"/>
              </a:spcAft>
              <a:buSzPts val="2800"/>
              <a:buNone/>
            </a:pPr>
            <a:r>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How to boost the innovation process </a:t>
            </a:r>
            <a:endParaRPr/>
          </a:p>
        </p:txBody>
      </p:sp>
      <p:sp>
        <p:nvSpPr>
          <p:cNvPr id="281" name="Google Shape;281;p33"/>
          <p:cNvSpPr txBox="1"/>
          <p:nvPr>
            <p:ph idx="1" type="body"/>
          </p:nvPr>
        </p:nvSpPr>
        <p:spPr>
          <a:xfrm>
            <a:off x="804985" y="2048497"/>
            <a:ext cx="10133975" cy="991586"/>
          </a:xfrm>
          <a:prstGeom prst="rect">
            <a:avLst/>
          </a:prstGeom>
          <a:noFill/>
          <a:ln>
            <a:noFill/>
          </a:ln>
        </p:spPr>
        <p:txBody>
          <a:bodyPr anchorCtr="0" anchor="t" bIns="45700" lIns="91425" spcFirstLastPara="1" rIns="91425" wrap="square" tIns="45700">
            <a:noAutofit/>
          </a:bodyPr>
          <a:lstStyle/>
          <a:p>
            <a:pPr indent="0" lvl="0" marL="50800" rtl="0" algn="just">
              <a:lnSpc>
                <a:spcPct val="100000"/>
              </a:lnSpc>
              <a:spcBef>
                <a:spcPts val="600"/>
              </a:spcBef>
              <a:spcAft>
                <a:spcPts val="0"/>
              </a:spcAft>
              <a:buSzPts val="2800"/>
              <a:buNone/>
            </a:pPr>
            <a:r>
              <a:rPr b="1" lang="hu-HU" sz="2400"/>
              <a:t>How to organise a hackathon? </a:t>
            </a:r>
            <a:endParaRPr b="1" sz="2400"/>
          </a:p>
          <a:p>
            <a:pPr indent="0" lvl="0" marL="50800" rtl="0" algn="just">
              <a:lnSpc>
                <a:spcPct val="90000"/>
              </a:lnSpc>
              <a:spcBef>
                <a:spcPts val="1600"/>
              </a:spcBef>
              <a:spcAft>
                <a:spcPts val="0"/>
              </a:spcAft>
              <a:buSzPts val="2800"/>
              <a:buNone/>
            </a:pPr>
            <a:r>
              <a:t/>
            </a:r>
            <a:endParaRPr sz="1600"/>
          </a:p>
        </p:txBody>
      </p:sp>
      <p:grpSp>
        <p:nvGrpSpPr>
          <p:cNvPr id="282" name="Google Shape;282;p33"/>
          <p:cNvGrpSpPr/>
          <p:nvPr/>
        </p:nvGrpSpPr>
        <p:grpSpPr>
          <a:xfrm>
            <a:off x="361745" y="3016727"/>
            <a:ext cx="11231355" cy="2836987"/>
            <a:chOff x="12744" y="784166"/>
            <a:chExt cx="11231355" cy="2836987"/>
          </a:xfrm>
        </p:grpSpPr>
        <p:sp>
          <p:nvSpPr>
            <p:cNvPr id="283" name="Google Shape;283;p33"/>
            <p:cNvSpPr/>
            <p:nvPr/>
          </p:nvSpPr>
          <p:spPr>
            <a:xfrm>
              <a:off x="1908133" y="1369606"/>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3"/>
            <p:cNvSpPr txBox="1"/>
            <p:nvPr/>
          </p:nvSpPr>
          <p:spPr>
            <a:xfrm>
              <a:off x="2100101" y="1413142"/>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285" name="Google Shape;285;p33"/>
            <p:cNvSpPr/>
            <p:nvPr/>
          </p:nvSpPr>
          <p:spPr>
            <a:xfrm>
              <a:off x="12744" y="84617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3"/>
            <p:cNvSpPr txBox="1"/>
            <p:nvPr/>
          </p:nvSpPr>
          <p:spPr>
            <a:xfrm>
              <a:off x="12744" y="84617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Select a project to be solved by the participants/present the project to be prototyped.</a:t>
              </a:r>
              <a:endParaRPr b="1" i="0" sz="1000" u="none" cap="none" strike="noStrike">
                <a:solidFill>
                  <a:schemeClr val="lt1"/>
                </a:solidFill>
                <a:latin typeface="Montserrat"/>
                <a:ea typeface="Montserrat"/>
                <a:cs typeface="Montserrat"/>
                <a:sym typeface="Montserrat"/>
              </a:endParaRPr>
            </a:p>
          </p:txBody>
        </p:sp>
        <p:sp>
          <p:nvSpPr>
            <p:cNvPr id="287" name="Google Shape;287;p33"/>
            <p:cNvSpPr/>
            <p:nvPr/>
          </p:nvSpPr>
          <p:spPr>
            <a:xfrm>
              <a:off x="4241674" y="1369606"/>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3"/>
            <p:cNvSpPr txBox="1"/>
            <p:nvPr/>
          </p:nvSpPr>
          <p:spPr>
            <a:xfrm>
              <a:off x="4433642" y="1413142"/>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289" name="Google Shape;289;p33"/>
            <p:cNvSpPr/>
            <p:nvPr/>
          </p:nvSpPr>
          <p:spPr>
            <a:xfrm>
              <a:off x="2346286" y="84617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3"/>
            <p:cNvSpPr txBox="1"/>
            <p:nvPr/>
          </p:nvSpPr>
          <p:spPr>
            <a:xfrm>
              <a:off x="2346286" y="84617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Clearly explain the assignment to ensure everyone understands the goal of the event.</a:t>
              </a:r>
              <a:endParaRPr b="1" i="0" sz="1000" u="none" cap="none" strike="noStrike">
                <a:solidFill>
                  <a:schemeClr val="lt1"/>
                </a:solidFill>
                <a:latin typeface="Montserrat"/>
                <a:ea typeface="Montserrat"/>
                <a:cs typeface="Montserrat"/>
                <a:sym typeface="Montserrat"/>
              </a:endParaRPr>
            </a:p>
          </p:txBody>
        </p:sp>
        <p:sp>
          <p:nvSpPr>
            <p:cNvPr id="291" name="Google Shape;291;p33"/>
            <p:cNvSpPr/>
            <p:nvPr/>
          </p:nvSpPr>
          <p:spPr>
            <a:xfrm>
              <a:off x="6575216" y="1369606"/>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3"/>
            <p:cNvSpPr txBox="1"/>
            <p:nvPr/>
          </p:nvSpPr>
          <p:spPr>
            <a:xfrm>
              <a:off x="6767184" y="1413142"/>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293" name="Google Shape;293;p33"/>
            <p:cNvSpPr/>
            <p:nvPr/>
          </p:nvSpPr>
          <p:spPr>
            <a:xfrm>
              <a:off x="4679828" y="84617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3"/>
            <p:cNvSpPr txBox="1"/>
            <p:nvPr/>
          </p:nvSpPr>
          <p:spPr>
            <a:xfrm>
              <a:off x="4679828" y="84617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Analyse the solutions. (Make a critical decision on whether to continue with the project and, if so, laying out a clear plan for how to proceed.)</a:t>
              </a:r>
              <a:endParaRPr b="1" i="0" sz="1000" u="none" cap="none" strike="noStrike">
                <a:solidFill>
                  <a:schemeClr val="lt1"/>
                </a:solidFill>
                <a:latin typeface="Montserrat"/>
                <a:ea typeface="Montserrat"/>
                <a:cs typeface="Montserrat"/>
                <a:sym typeface="Montserrat"/>
              </a:endParaRPr>
            </a:p>
          </p:txBody>
        </p:sp>
        <p:sp>
          <p:nvSpPr>
            <p:cNvPr id="295" name="Google Shape;295;p33"/>
            <p:cNvSpPr/>
            <p:nvPr/>
          </p:nvSpPr>
          <p:spPr>
            <a:xfrm>
              <a:off x="8908758" y="1369606"/>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3"/>
            <p:cNvSpPr txBox="1"/>
            <p:nvPr/>
          </p:nvSpPr>
          <p:spPr>
            <a:xfrm>
              <a:off x="9100726" y="1413142"/>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297" name="Google Shape;297;p33"/>
            <p:cNvSpPr/>
            <p:nvPr/>
          </p:nvSpPr>
          <p:spPr>
            <a:xfrm>
              <a:off x="7013370" y="84617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3"/>
            <p:cNvSpPr txBox="1"/>
            <p:nvPr/>
          </p:nvSpPr>
          <p:spPr>
            <a:xfrm>
              <a:off x="7013370" y="84617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Form teams and divide the roles within each team. </a:t>
              </a:r>
              <a:endParaRPr b="1" i="0" sz="1000" u="none" cap="none" strike="noStrike">
                <a:solidFill>
                  <a:schemeClr val="lt1"/>
                </a:solidFill>
                <a:latin typeface="Montserrat"/>
                <a:ea typeface="Montserrat"/>
                <a:cs typeface="Montserrat"/>
                <a:sym typeface="Montserrat"/>
              </a:endParaRPr>
            </a:p>
          </p:txBody>
        </p:sp>
        <p:sp>
          <p:nvSpPr>
            <p:cNvPr id="299" name="Google Shape;299;p33"/>
            <p:cNvSpPr/>
            <p:nvPr/>
          </p:nvSpPr>
          <p:spPr>
            <a:xfrm>
              <a:off x="961339" y="2044687"/>
              <a:ext cx="9334166" cy="405753"/>
            </a:xfrm>
            <a:custGeom>
              <a:rect b="b" l="l" r="r" t="t"/>
              <a:pathLst>
                <a:path extrusionOk="0" h="120000" w="120000">
                  <a:moveTo>
                    <a:pt x="120000" y="0"/>
                  </a:moveTo>
                  <a:lnTo>
                    <a:pt x="120000" y="65057"/>
                  </a:lnTo>
                  <a:lnTo>
                    <a:pt x="0" y="65057"/>
                  </a:lnTo>
                  <a:lnTo>
                    <a:pt x="0" y="12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3"/>
            <p:cNvSpPr txBox="1"/>
            <p:nvPr/>
          </p:nvSpPr>
          <p:spPr>
            <a:xfrm>
              <a:off x="5394813" y="2245380"/>
              <a:ext cx="467218"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301" name="Google Shape;301;p33"/>
            <p:cNvSpPr/>
            <p:nvPr/>
          </p:nvSpPr>
          <p:spPr>
            <a:xfrm>
              <a:off x="9346911" y="784166"/>
              <a:ext cx="1897188" cy="1262320"/>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3"/>
            <p:cNvSpPr txBox="1"/>
            <p:nvPr/>
          </p:nvSpPr>
          <p:spPr>
            <a:xfrm>
              <a:off x="9346911" y="784166"/>
              <a:ext cx="1897188" cy="1262320"/>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Create a task list and a solution procedure. (Ensure the task list keeps each team member engaged during the event while tasks assigned to one member should last no more than 2-3 hours.)</a:t>
              </a:r>
              <a:endParaRPr b="1" i="0" sz="1000" u="none" cap="none" strike="noStrike">
                <a:solidFill>
                  <a:schemeClr val="lt1"/>
                </a:solidFill>
                <a:latin typeface="Montserrat"/>
                <a:ea typeface="Montserrat"/>
                <a:cs typeface="Montserrat"/>
                <a:sym typeface="Montserrat"/>
              </a:endParaRPr>
            </a:p>
          </p:txBody>
        </p:sp>
        <p:sp>
          <p:nvSpPr>
            <p:cNvPr id="303" name="Google Shape;303;p33"/>
            <p:cNvSpPr/>
            <p:nvPr/>
          </p:nvSpPr>
          <p:spPr>
            <a:xfrm>
              <a:off x="1908133" y="3006277"/>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3"/>
            <p:cNvSpPr txBox="1"/>
            <p:nvPr/>
          </p:nvSpPr>
          <p:spPr>
            <a:xfrm>
              <a:off x="2100101" y="3049813"/>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305" name="Google Shape;305;p33"/>
            <p:cNvSpPr/>
            <p:nvPr/>
          </p:nvSpPr>
          <p:spPr>
            <a:xfrm>
              <a:off x="12744" y="248284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3"/>
            <p:cNvSpPr txBox="1"/>
            <p:nvPr/>
          </p:nvSpPr>
          <p:spPr>
            <a:xfrm>
              <a:off x="12744" y="248284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Code, design and prototype. </a:t>
              </a:r>
              <a:endParaRPr b="1" i="0" sz="1000" u="none" cap="none" strike="noStrike">
                <a:solidFill>
                  <a:schemeClr val="lt1"/>
                </a:solidFill>
                <a:latin typeface="Montserrat"/>
                <a:ea typeface="Montserrat"/>
                <a:cs typeface="Montserrat"/>
                <a:sym typeface="Montserrat"/>
              </a:endParaRPr>
            </a:p>
          </p:txBody>
        </p:sp>
        <p:sp>
          <p:nvSpPr>
            <p:cNvPr id="307" name="Google Shape;307;p33"/>
            <p:cNvSpPr/>
            <p:nvPr/>
          </p:nvSpPr>
          <p:spPr>
            <a:xfrm>
              <a:off x="4241674" y="3006277"/>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3"/>
            <p:cNvSpPr txBox="1"/>
            <p:nvPr/>
          </p:nvSpPr>
          <p:spPr>
            <a:xfrm>
              <a:off x="4433642" y="3049813"/>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309" name="Google Shape;309;p33"/>
            <p:cNvSpPr/>
            <p:nvPr/>
          </p:nvSpPr>
          <p:spPr>
            <a:xfrm>
              <a:off x="2346286" y="248284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3"/>
            <p:cNvSpPr txBox="1"/>
            <p:nvPr/>
          </p:nvSpPr>
          <p:spPr>
            <a:xfrm>
              <a:off x="2346286" y="248284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Continuously update and refine solutions. </a:t>
              </a:r>
              <a:endParaRPr b="1" i="0" sz="1000" u="none" cap="none" strike="noStrike">
                <a:solidFill>
                  <a:schemeClr val="lt1"/>
                </a:solidFill>
                <a:latin typeface="Montserrat"/>
                <a:ea typeface="Montserrat"/>
                <a:cs typeface="Montserrat"/>
                <a:sym typeface="Montserrat"/>
              </a:endParaRPr>
            </a:p>
          </p:txBody>
        </p:sp>
        <p:sp>
          <p:nvSpPr>
            <p:cNvPr id="311" name="Google Shape;311;p33"/>
            <p:cNvSpPr/>
            <p:nvPr/>
          </p:nvSpPr>
          <p:spPr>
            <a:xfrm>
              <a:off x="6575216" y="3006277"/>
              <a:ext cx="405753" cy="91440"/>
            </a:xfrm>
            <a:custGeom>
              <a:rect b="b" l="l" r="r" t="t"/>
              <a:pathLst>
                <a:path extrusionOk="0" h="120000" w="120000">
                  <a:moveTo>
                    <a:pt x="0" y="60000"/>
                  </a:moveTo>
                  <a:lnTo>
                    <a:pt x="120000" y="60000"/>
                  </a:lnTo>
                </a:path>
              </a:pathLst>
            </a:custGeom>
            <a:noFill/>
            <a:ln cap="flat" cmpd="sng" w="9525">
              <a:solidFill>
                <a:srgbClr val="A8BA1B"/>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3"/>
            <p:cNvSpPr txBox="1"/>
            <p:nvPr/>
          </p:nvSpPr>
          <p:spPr>
            <a:xfrm>
              <a:off x="6767184" y="3049813"/>
              <a:ext cx="21817" cy="4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313" name="Google Shape;313;p33"/>
            <p:cNvSpPr/>
            <p:nvPr/>
          </p:nvSpPr>
          <p:spPr>
            <a:xfrm>
              <a:off x="4679828" y="248284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3"/>
            <p:cNvSpPr txBox="1"/>
            <p:nvPr/>
          </p:nvSpPr>
          <p:spPr>
            <a:xfrm>
              <a:off x="4679828" y="248284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Present the results. </a:t>
              </a:r>
              <a:endParaRPr b="1" i="0" sz="1000" u="none" cap="none" strike="noStrike">
                <a:solidFill>
                  <a:schemeClr val="lt1"/>
                </a:solidFill>
                <a:latin typeface="Montserrat"/>
                <a:ea typeface="Montserrat"/>
                <a:cs typeface="Montserrat"/>
                <a:sym typeface="Montserrat"/>
              </a:endParaRPr>
            </a:p>
          </p:txBody>
        </p:sp>
        <p:sp>
          <p:nvSpPr>
            <p:cNvPr id="315" name="Google Shape;315;p33"/>
            <p:cNvSpPr/>
            <p:nvPr/>
          </p:nvSpPr>
          <p:spPr>
            <a:xfrm>
              <a:off x="7013370" y="2482840"/>
              <a:ext cx="1897188" cy="1138313"/>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3"/>
            <p:cNvSpPr txBox="1"/>
            <p:nvPr/>
          </p:nvSpPr>
          <p:spPr>
            <a:xfrm>
              <a:off x="7013370" y="2482840"/>
              <a:ext cx="1897188" cy="1138313"/>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1" i="0" lang="hu-HU" sz="1000" u="none" cap="none" strike="noStrike">
                  <a:solidFill>
                    <a:schemeClr val="lt1"/>
                  </a:solidFill>
                  <a:latin typeface="Montserrat"/>
                  <a:ea typeface="Montserrat"/>
                  <a:cs typeface="Montserrat"/>
                  <a:sym typeface="Montserrat"/>
                </a:rPr>
                <a:t>Eat and sleep.</a:t>
              </a:r>
              <a:endParaRPr b="1" i="0" sz="10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Objectives &amp; Learning Outcomes</a:t>
            </a:r>
            <a:endParaRPr/>
          </a:p>
        </p:txBody>
      </p:sp>
      <p:sp>
        <p:nvSpPr>
          <p:cNvPr id="65" name="Google Shape;65;p2"/>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600"/>
              </a:spcBef>
              <a:spcAft>
                <a:spcPts val="0"/>
              </a:spcAft>
              <a:buSzPts val="2800"/>
              <a:buNone/>
            </a:pPr>
            <a:r>
              <a:rPr lang="hu-HU"/>
              <a:t>Completion of the module will enable you to:</a:t>
            </a:r>
            <a:endParaRPr/>
          </a:p>
          <a:p>
            <a:pPr indent="-457200" lvl="0" marL="457200" rtl="0" algn="just">
              <a:lnSpc>
                <a:spcPct val="100000"/>
              </a:lnSpc>
              <a:spcBef>
                <a:spcPts val="1200"/>
              </a:spcBef>
              <a:spcAft>
                <a:spcPts val="0"/>
              </a:spcAft>
              <a:buClr>
                <a:schemeClr val="accent1"/>
              </a:buClr>
              <a:buSzPts val="2800"/>
              <a:buChar char="•"/>
            </a:pPr>
            <a:r>
              <a:rPr lang="hu-HU" sz="2400"/>
              <a:t>Understand the servitization and innovation process</a:t>
            </a:r>
            <a:endParaRPr/>
          </a:p>
          <a:p>
            <a:pPr indent="-457200" lvl="0" marL="457200" rtl="0" algn="just">
              <a:lnSpc>
                <a:spcPct val="100000"/>
              </a:lnSpc>
              <a:spcBef>
                <a:spcPts val="1200"/>
              </a:spcBef>
              <a:spcAft>
                <a:spcPts val="0"/>
              </a:spcAft>
              <a:buClr>
                <a:schemeClr val="accent1"/>
              </a:buClr>
              <a:buSzPts val="2800"/>
              <a:buChar char="•"/>
            </a:pPr>
            <a:r>
              <a:rPr lang="hu-HU" sz="2400"/>
              <a:t>Learn about tools and methods that support servitization and innovation process</a:t>
            </a:r>
            <a:endParaRPr/>
          </a:p>
          <a:p>
            <a:pPr indent="-457200" lvl="0" marL="457200" rtl="0" algn="just">
              <a:lnSpc>
                <a:spcPct val="100000"/>
              </a:lnSpc>
              <a:spcBef>
                <a:spcPts val="1200"/>
              </a:spcBef>
              <a:spcAft>
                <a:spcPts val="0"/>
              </a:spcAft>
              <a:buClr>
                <a:schemeClr val="accent1"/>
              </a:buClr>
              <a:buSzPts val="2800"/>
              <a:buChar char="•"/>
            </a:pPr>
            <a:r>
              <a:rPr lang="hu-HU" sz="2400"/>
              <a:t>Learn about good practices/case studies</a:t>
            </a:r>
            <a:endParaRPr/>
          </a:p>
          <a:p>
            <a:pPr indent="-457200" lvl="0" marL="457200" rtl="0" algn="just">
              <a:lnSpc>
                <a:spcPct val="100000"/>
              </a:lnSpc>
              <a:spcBef>
                <a:spcPts val="1200"/>
              </a:spcBef>
              <a:spcAft>
                <a:spcPts val="0"/>
              </a:spcAft>
              <a:buClr>
                <a:schemeClr val="accent1"/>
              </a:buClr>
              <a:buSzPts val="2800"/>
              <a:buChar char="•"/>
            </a:pPr>
            <a:r>
              <a:rPr lang="hu-HU" sz="2400"/>
              <a:t>Identify business opportunities arising from new technologies and principles</a:t>
            </a:r>
            <a:endParaRPr sz="2400">
              <a:solidFill>
                <a:srgbClr val="FF0000"/>
              </a:solidFill>
            </a:endParaRPr>
          </a:p>
          <a:p>
            <a:pPr indent="-279400" lvl="0" marL="457200" rtl="0" algn="l">
              <a:lnSpc>
                <a:spcPct val="90000"/>
              </a:lnSpc>
              <a:spcBef>
                <a:spcPts val="1600"/>
              </a:spcBef>
              <a:spcAft>
                <a:spcPts val="0"/>
              </a:spcAft>
              <a:buClr>
                <a:schemeClr val="accent1"/>
              </a:buClr>
              <a:buSzPts val="2800"/>
              <a:buNone/>
            </a:pPr>
            <a:r>
              <a:t/>
            </a:r>
            <a:endParaRPr sz="2400">
              <a:solidFill>
                <a:srgbClr val="FF0000"/>
              </a:solidFill>
            </a:endParaRPr>
          </a:p>
          <a:p>
            <a:pPr indent="-228600" lvl="0" marL="457200" marR="0" rtl="0" algn="l">
              <a:lnSpc>
                <a:spcPct val="90000"/>
              </a:lnSpc>
              <a:spcBef>
                <a:spcPts val="1000"/>
              </a:spcBef>
              <a:spcAft>
                <a:spcPts val="0"/>
              </a:spcAft>
              <a:buClr>
                <a:schemeClr val="accent2"/>
              </a:buClr>
              <a:buSzPts val="2800"/>
              <a:buFont typeface="Arial"/>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4"/>
          <p:cNvSpPr/>
          <p:nvPr/>
        </p:nvSpPr>
        <p:spPr>
          <a:xfrm>
            <a:off x="804985" y="2048498"/>
            <a:ext cx="10287086" cy="4197924"/>
          </a:xfrm>
          <a:prstGeom prst="rect">
            <a:avLst/>
          </a:prstGeom>
          <a:solidFill>
            <a:schemeClr val="accent1">
              <a:alpha val="49803"/>
            </a:schemeClr>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2" name="Google Shape;322;p34"/>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How to boost the innovation process </a:t>
            </a:r>
            <a:endParaRPr/>
          </a:p>
        </p:txBody>
      </p:sp>
      <p:sp>
        <p:nvSpPr>
          <p:cNvPr id="323" name="Google Shape;323;p34"/>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406400" lvl="0" marL="457200" rtl="0" algn="just">
              <a:lnSpc>
                <a:spcPct val="150000"/>
              </a:lnSpc>
              <a:spcBef>
                <a:spcPts val="600"/>
              </a:spcBef>
              <a:spcAft>
                <a:spcPts val="0"/>
              </a:spcAft>
              <a:buSzPts val="2800"/>
              <a:buChar char="•"/>
            </a:pPr>
            <a:r>
              <a:rPr b="1" lang="hu-HU" sz="1800">
                <a:latin typeface="Montserrat"/>
                <a:ea typeface="Montserrat"/>
                <a:cs typeface="Montserrat"/>
                <a:sym typeface="Montserrat"/>
              </a:rPr>
              <a:t>Tip: </a:t>
            </a:r>
            <a:r>
              <a:rPr lang="hu-HU" sz="1800">
                <a:latin typeface="Montserrat"/>
                <a:ea typeface="Montserrat"/>
                <a:cs typeface="Montserrat"/>
                <a:sym typeface="Montserrat"/>
              </a:rPr>
              <a:t>You can use a new </a:t>
            </a:r>
            <a:r>
              <a:rPr lang="hu-HU" sz="1800" u="sng">
                <a:solidFill>
                  <a:schemeClr val="hlink"/>
                </a:solidFill>
                <a:latin typeface="Montserrat"/>
                <a:ea typeface="Montserrat"/>
                <a:cs typeface="Montserrat"/>
                <a:sym typeface="Montserrat"/>
                <a:hlinkClick r:id="rId3"/>
              </a:rPr>
              <a:t>tool</a:t>
            </a:r>
            <a:r>
              <a:rPr lang="hu-HU" sz="1800">
                <a:latin typeface="Montserrat"/>
                <a:ea typeface="Montserrat"/>
                <a:cs typeface="Montserrat"/>
                <a:sym typeface="Montserrat"/>
              </a:rPr>
              <a:t> aimed at assisting company leaders in optimising their allocation of resources toward innovation initiatives. </a:t>
            </a:r>
            <a:endParaRPr sz="1800">
              <a:latin typeface="Montserrat"/>
              <a:ea typeface="Montserrat"/>
              <a:cs typeface="Montserrat"/>
              <a:sym typeface="Montserrat"/>
            </a:endParaRPr>
          </a:p>
          <a:p>
            <a:pPr indent="-406400" lvl="0" marL="457200" rtl="0" algn="just">
              <a:lnSpc>
                <a:spcPct val="150000"/>
              </a:lnSpc>
              <a:spcBef>
                <a:spcPts val="1200"/>
              </a:spcBef>
              <a:spcAft>
                <a:spcPts val="0"/>
              </a:spcAft>
              <a:buSzPts val="2800"/>
              <a:buChar char="•"/>
            </a:pPr>
            <a:r>
              <a:rPr lang="hu-HU" sz="1800">
                <a:latin typeface="Montserrat"/>
                <a:ea typeface="Montserrat"/>
                <a:cs typeface="Montserrat"/>
                <a:sym typeface="Montserrat"/>
              </a:rPr>
              <a:t>It consists of two parts: a strategy summary framework and an innovation basket. Leaders begin by defining and understanding the strategy of their unit or organisation and identifying what changes are necessary to achieve it. The identified change needs are then converted into specific innovation objectives and leaders establish their ´innovation basket´ by mapping out each project against these objectives. It helps to exclude projects that are not aligned with the objectives and create new ones that are aligned.</a:t>
            </a:r>
            <a:endParaRPr sz="1800">
              <a:latin typeface="Montserrat"/>
              <a:ea typeface="Montserrat"/>
              <a:cs typeface="Montserrat"/>
              <a:sym typeface="Montserrat"/>
            </a:endParaRPr>
          </a:p>
          <a:p>
            <a:pPr indent="-228600" lvl="0" marL="457200" rtl="0" algn="just">
              <a:lnSpc>
                <a:spcPct val="100000"/>
              </a:lnSpc>
              <a:spcBef>
                <a:spcPts val="1200"/>
              </a:spcBef>
              <a:spcAft>
                <a:spcPts val="0"/>
              </a:spcAft>
              <a:buSzPts val="2800"/>
              <a:buNone/>
            </a:pPr>
            <a:r>
              <a:t/>
            </a:r>
            <a:endParaRPr sz="2000"/>
          </a:p>
          <a:p>
            <a:pPr indent="-228600" lvl="0" marL="457200" rtl="0" algn="just">
              <a:lnSpc>
                <a:spcPct val="100000"/>
              </a:lnSpc>
              <a:spcBef>
                <a:spcPts val="1200"/>
              </a:spcBef>
              <a:spcAft>
                <a:spcPts val="0"/>
              </a:spcAft>
              <a:buSzPts val="2800"/>
              <a:buNone/>
            </a:pPr>
            <a:r>
              <a:t/>
            </a:r>
            <a:endParaRPr sz="2000"/>
          </a:p>
          <a:p>
            <a:pPr indent="0" lvl="0" marL="50800" rtl="0" algn="just">
              <a:lnSpc>
                <a:spcPct val="90000"/>
              </a:lnSpc>
              <a:spcBef>
                <a:spcPts val="1600"/>
              </a:spcBef>
              <a:spcAft>
                <a:spcPts val="0"/>
              </a:spcAft>
              <a:buSzPts val="2800"/>
              <a:buNone/>
            </a:pPr>
            <a:r>
              <a:t/>
            </a:r>
            <a:endParaRPr sz="1600"/>
          </a:p>
          <a:p>
            <a:pPr indent="0" lvl="0" marL="50800" rtl="0" algn="just">
              <a:lnSpc>
                <a:spcPct val="90000"/>
              </a:lnSpc>
              <a:spcBef>
                <a:spcPts val="1000"/>
              </a:spcBef>
              <a:spcAft>
                <a:spcPts val="0"/>
              </a:spcAft>
              <a:buSzPts val="2800"/>
              <a:buNone/>
            </a:pPr>
            <a:r>
              <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5"/>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Benefits                         &amp;              Challenges</a:t>
            </a:r>
            <a:endParaRPr/>
          </a:p>
        </p:txBody>
      </p:sp>
      <p:sp>
        <p:nvSpPr>
          <p:cNvPr id="329" name="Google Shape;329;p35"/>
          <p:cNvSpPr txBox="1"/>
          <p:nvPr>
            <p:ph idx="1" type="body"/>
          </p:nvPr>
        </p:nvSpPr>
        <p:spPr>
          <a:xfrm>
            <a:off x="804985" y="2012871"/>
            <a:ext cx="10239067" cy="4809503"/>
          </a:xfrm>
          <a:prstGeom prst="rect">
            <a:avLst/>
          </a:prstGeom>
          <a:noFill/>
          <a:ln>
            <a:noFill/>
          </a:ln>
        </p:spPr>
        <p:txBody>
          <a:bodyPr anchorCtr="0" anchor="t" bIns="45700" lIns="91425" spcFirstLastPara="1" rIns="91425" wrap="square" tIns="45700">
            <a:noAutofit/>
          </a:bodyPr>
          <a:lstStyle/>
          <a:p>
            <a:pPr indent="0" lvl="0" marL="50800" rtl="0" algn="just">
              <a:lnSpc>
                <a:spcPct val="90000"/>
              </a:lnSpc>
              <a:spcBef>
                <a:spcPts val="1000"/>
              </a:spcBef>
              <a:spcAft>
                <a:spcPts val="0"/>
              </a:spcAft>
              <a:buSzPts val="2800"/>
              <a:buNone/>
            </a:pPr>
            <a:r>
              <a:t/>
            </a:r>
            <a:endParaRPr sz="1600"/>
          </a:p>
          <a:p>
            <a:pPr indent="0" lvl="0" marL="50800" rtl="0" algn="just">
              <a:lnSpc>
                <a:spcPct val="90000"/>
              </a:lnSpc>
              <a:spcBef>
                <a:spcPts val="1000"/>
              </a:spcBef>
              <a:spcAft>
                <a:spcPts val="0"/>
              </a:spcAft>
              <a:buSzPts val="2800"/>
              <a:buNone/>
            </a:pPr>
            <a:r>
              <a:t/>
            </a:r>
            <a:endParaRPr sz="1600"/>
          </a:p>
        </p:txBody>
      </p:sp>
      <p:sp>
        <p:nvSpPr>
          <p:cNvPr id="330" name="Google Shape;330;p35"/>
          <p:cNvSpPr/>
          <p:nvPr/>
        </p:nvSpPr>
        <p:spPr>
          <a:xfrm>
            <a:off x="498763" y="1793635"/>
            <a:ext cx="4625896" cy="5017096"/>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hu-HU" sz="1200" u="none" cap="none" strike="noStrike">
                <a:solidFill>
                  <a:srgbClr val="000000"/>
                </a:solidFill>
                <a:latin typeface="Montserrat"/>
                <a:ea typeface="Montserrat"/>
                <a:cs typeface="Montserrat"/>
                <a:sym typeface="Montserrat"/>
              </a:rPr>
              <a:t>Innovation can impact your organisation in a positive way as you can:</a:t>
            </a:r>
            <a:endParaRPr b="0" i="0" sz="12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Get a competitive advantage.</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Better address a customers’ needs which enables you to attract new customers and maintain existing ones.</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Identify new opportunities for your company, increase its revenue, expand market share, and enhance its overall success.</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Enhance the effectiveness and productivity of your company.</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Be more prepared to handle changes.</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Attract and maintain skilled professionals and talented employees.</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200" u="none" cap="none" strike="noStrike">
                <a:solidFill>
                  <a:srgbClr val="000000"/>
                </a:solidFill>
                <a:latin typeface="Montserrat"/>
                <a:ea typeface="Montserrat"/>
                <a:cs typeface="Montserrat"/>
                <a:sym typeface="Montserrat"/>
              </a:rPr>
              <a:t>Build sustainable practices and resilience to actively encourage and support the ability of your business to withstand challenges and maintain its operations over time. </a:t>
            </a:r>
            <a:endParaRPr b="0" i="0" sz="1200" u="none" cap="none" strike="noStrike">
              <a:solidFill>
                <a:srgbClr val="000000"/>
              </a:solidFill>
              <a:latin typeface="Montserrat"/>
              <a:ea typeface="Montserrat"/>
              <a:cs typeface="Montserrat"/>
              <a:sym typeface="Montserrat"/>
            </a:endParaRPr>
          </a:p>
        </p:txBody>
      </p:sp>
      <p:sp>
        <p:nvSpPr>
          <p:cNvPr id="331" name="Google Shape;331;p35"/>
          <p:cNvSpPr/>
          <p:nvPr/>
        </p:nvSpPr>
        <p:spPr>
          <a:xfrm>
            <a:off x="5566787" y="1793635"/>
            <a:ext cx="5477265" cy="5017096"/>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hu-HU" sz="1100" u="none" cap="none" strike="noStrike">
                <a:solidFill>
                  <a:srgbClr val="000000"/>
                </a:solidFill>
                <a:latin typeface="Montserrat"/>
                <a:ea typeface="Montserrat"/>
                <a:cs typeface="Montserrat"/>
                <a:sym typeface="Montserrat"/>
              </a:rPr>
              <a:t>Innovation involves experimentation, trying new approaches, and taking risks in order to push boundaries and achieve progress. Therefore, it is absolutely natural that some mistakes and failures may occur along the way. </a:t>
            </a:r>
            <a:endParaRPr b="0" i="0" sz="11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100" u="none" cap="none" strike="noStrike">
                <a:solidFill>
                  <a:srgbClr val="000000"/>
                </a:solidFill>
                <a:latin typeface="Montserrat"/>
                <a:ea typeface="Montserrat"/>
                <a:cs typeface="Montserrat"/>
                <a:sym typeface="Montserrat"/>
              </a:rPr>
              <a:t>Failure of an innovation - new technology concept, or product upon market introduction. Smaller-scale tests and launching prototypes that enable post-trial adjustments before mass production are recommended. </a:t>
            </a:r>
            <a:endParaRPr b="0" i="0" sz="11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100" u="none" cap="none" strike="noStrike">
                <a:solidFill>
                  <a:srgbClr val="000000"/>
                </a:solidFill>
                <a:latin typeface="Montserrat"/>
                <a:ea typeface="Montserrat"/>
                <a:cs typeface="Montserrat"/>
                <a:sym typeface="Montserrat"/>
              </a:rPr>
              <a:t>Financial difficulties or constraints as companies allocate resources to support innovations without seeing immediate profits. Expected profit should be evaluated and innovation should be in line with the company's long-term goals.</a:t>
            </a:r>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100" u="none" cap="none" strike="noStrike">
                <a:solidFill>
                  <a:srgbClr val="000000"/>
                </a:solidFill>
                <a:latin typeface="Montserrat"/>
                <a:ea typeface="Montserrat"/>
                <a:cs typeface="Montserrat"/>
                <a:sym typeface="Montserrat"/>
              </a:rPr>
              <a:t>Innovation fails to resonate with customer needs and preferences, resulting in poor performance or lack of success in the market. Before investing in innovations, conducting market research is necessary.</a:t>
            </a:r>
            <a:endParaRPr b="0" i="0" sz="11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100" u="none" cap="none" strike="noStrike">
                <a:solidFill>
                  <a:srgbClr val="000000"/>
                </a:solidFill>
                <a:latin typeface="Montserrat"/>
                <a:ea typeface="Montserrat"/>
                <a:cs typeface="Montserrat"/>
                <a:sym typeface="Montserrat"/>
              </a:rPr>
              <a:t>Capacity lack of implementation when searching for strategic partnerships may help.</a:t>
            </a:r>
            <a:endParaRPr b="0" i="0" sz="11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100" u="none" cap="none" strike="noStrike">
                <a:solidFill>
                  <a:srgbClr val="000000"/>
                </a:solidFill>
                <a:latin typeface="Montserrat"/>
                <a:ea typeface="Montserrat"/>
                <a:cs typeface="Montserrat"/>
                <a:sym typeface="Montserrat"/>
              </a:rPr>
              <a:t>Challenges arising within the company's structure and operations following the launch of innovation connected with the possibility of allocating excessive resources to innovation. Therefore, effective planning and resource distribution by top management are crucial.</a:t>
            </a:r>
            <a:endParaRPr b="0" i="0" sz="1100" u="none" cap="none" strike="noStrike">
              <a:solidFill>
                <a:srgbClr val="000000"/>
              </a:solidFill>
              <a:latin typeface="Montserrat"/>
              <a:ea typeface="Montserrat"/>
              <a:cs typeface="Montserrat"/>
              <a:sym typeface="Montserrat"/>
            </a:endParaRPr>
          </a:p>
          <a:p>
            <a:pPr indent="-342900" lvl="0" marL="342900" marR="0" rtl="0" algn="just">
              <a:lnSpc>
                <a:spcPct val="100000"/>
              </a:lnSpc>
              <a:spcBef>
                <a:spcPts val="1200"/>
              </a:spcBef>
              <a:spcAft>
                <a:spcPts val="0"/>
              </a:spcAft>
              <a:buClr>
                <a:srgbClr val="000000"/>
              </a:buClr>
              <a:buSzPts val="1000"/>
              <a:buFont typeface="Noto Sans Symbols"/>
              <a:buChar char="∙"/>
            </a:pPr>
            <a:r>
              <a:rPr b="0" i="0" lang="hu-HU" sz="1100" u="none" cap="none" strike="noStrike">
                <a:solidFill>
                  <a:srgbClr val="000000"/>
                </a:solidFill>
                <a:latin typeface="Montserrat"/>
                <a:ea typeface="Montserrat"/>
                <a:cs typeface="Montserrat"/>
                <a:sym typeface="Montserrat"/>
              </a:rPr>
              <a:t>Unforeseen challenges that arise based on external factors. Therefore, having a </a:t>
            </a:r>
            <a:r>
              <a:rPr b="0" i="0" lang="hu-HU" sz="1100" u="sng" cap="none" strike="noStrike">
                <a:solidFill>
                  <a:srgbClr val="000000"/>
                </a:solidFill>
                <a:latin typeface="Montserrat"/>
                <a:ea typeface="Montserrat"/>
                <a:cs typeface="Montserrat"/>
                <a:sym typeface="Montserrat"/>
                <a:hlinkClick r:id="rId3">
                  <a:extLst>
                    <a:ext uri="{A12FA001-AC4F-418D-AE19-62706E023703}">
                      <ahyp:hlinkClr val="tx"/>
                    </a:ext>
                  </a:extLst>
                </a:hlinkClick>
              </a:rPr>
              <a:t>contingency plan</a:t>
            </a:r>
            <a:r>
              <a:rPr b="0" i="0" lang="hu-HU" sz="1100" u="none" cap="none" strike="noStrike">
                <a:solidFill>
                  <a:srgbClr val="000000"/>
                </a:solidFill>
                <a:latin typeface="Montserrat"/>
                <a:ea typeface="Montserrat"/>
                <a:cs typeface="Montserrat"/>
                <a:sym typeface="Montserrat"/>
              </a:rPr>
              <a:t> that helps to overcome these challenges is important. </a:t>
            </a:r>
            <a:endParaRPr b="0" i="0" sz="11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6"/>
          <p:cNvSpPr/>
          <p:nvPr/>
        </p:nvSpPr>
        <p:spPr>
          <a:xfrm>
            <a:off x="804962" y="6505525"/>
            <a:ext cx="10134000" cy="297300"/>
          </a:xfrm>
          <a:prstGeom prst="rect">
            <a:avLst/>
          </a:prstGeom>
          <a:solidFill>
            <a:schemeClr val="accent1">
              <a:alpha val="49803"/>
            </a:schemeClr>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7" name="Google Shape;337;p36"/>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Innovation and resilience </a:t>
            </a:r>
            <a:endParaRPr/>
          </a:p>
        </p:txBody>
      </p:sp>
      <p:sp>
        <p:nvSpPr>
          <p:cNvPr id="338" name="Google Shape;338;p36"/>
          <p:cNvSpPr txBox="1"/>
          <p:nvPr>
            <p:ph idx="1" type="body"/>
          </p:nvPr>
        </p:nvSpPr>
        <p:spPr>
          <a:xfrm>
            <a:off x="804975" y="2012875"/>
            <a:ext cx="10239000" cy="3434400"/>
          </a:xfrm>
          <a:prstGeom prst="rect">
            <a:avLst/>
          </a:prstGeom>
          <a:noFill/>
          <a:ln>
            <a:noFill/>
          </a:ln>
        </p:spPr>
        <p:txBody>
          <a:bodyPr anchorCtr="0" anchor="t" bIns="45700" lIns="91425" spcFirstLastPara="1" rIns="91425" wrap="square" tIns="45700">
            <a:noAutofit/>
          </a:bodyPr>
          <a:lstStyle/>
          <a:p>
            <a:pPr indent="-355600" lvl="0" marL="457200" rtl="0" algn="just">
              <a:lnSpc>
                <a:spcPct val="100000"/>
              </a:lnSpc>
              <a:spcBef>
                <a:spcPts val="600"/>
              </a:spcBef>
              <a:spcAft>
                <a:spcPts val="0"/>
              </a:spcAft>
              <a:buSzPts val="2000"/>
              <a:buChar char="•"/>
            </a:pPr>
            <a:r>
              <a:rPr lang="hu-HU" sz="2000"/>
              <a:t>Organisations can enhance their capacity for resilience by effectively managing innovation.</a:t>
            </a:r>
            <a:endParaRPr sz="2000"/>
          </a:p>
          <a:p>
            <a:pPr indent="-355600" lvl="0" marL="457200" rtl="0" algn="just">
              <a:lnSpc>
                <a:spcPct val="100000"/>
              </a:lnSpc>
              <a:spcBef>
                <a:spcPts val="1200"/>
              </a:spcBef>
              <a:spcAft>
                <a:spcPts val="0"/>
              </a:spcAft>
              <a:buSzPts val="2000"/>
              <a:buChar char="•"/>
            </a:pPr>
            <a:r>
              <a:rPr lang="hu-HU" sz="2000"/>
              <a:t>Innovation resilience refers to how well an organisation can handle the uncertainties that arise during its innovation process by adapting both stability and adaptability playing an essential role as key elements.</a:t>
            </a:r>
            <a:endParaRPr sz="2000"/>
          </a:p>
          <a:p>
            <a:pPr indent="-355600" lvl="0" marL="457200" rtl="0" algn="just">
              <a:lnSpc>
                <a:spcPct val="100000"/>
              </a:lnSpc>
              <a:spcBef>
                <a:spcPts val="1200"/>
              </a:spcBef>
              <a:spcAft>
                <a:spcPts val="0"/>
              </a:spcAft>
              <a:buSzPts val="2000"/>
              <a:buChar char="•"/>
            </a:pPr>
            <a:r>
              <a:rPr lang="hu-HU" sz="2000"/>
              <a:t>Example: </a:t>
            </a:r>
            <a:endParaRPr sz="2000"/>
          </a:p>
          <a:p>
            <a:pPr indent="-381000" lvl="1" marL="914400" rtl="0" algn="just">
              <a:lnSpc>
                <a:spcPct val="100000"/>
              </a:lnSpc>
              <a:spcBef>
                <a:spcPts val="1200"/>
              </a:spcBef>
              <a:spcAft>
                <a:spcPts val="0"/>
              </a:spcAft>
              <a:buSzPts val="2400"/>
              <a:buFont typeface="Noto Sans Symbols"/>
              <a:buChar char="✔"/>
            </a:pPr>
            <a:r>
              <a:rPr lang="hu-HU" sz="1600"/>
              <a:t>Huawei established a special self-critical system known as the Red and Blue Army. The Red Army represents the existing strategic plans and approaches of the company. On the other hand, Blue Army embodies an innovative strategic model or strategy model adapted by competitors. The main responsibility of the Blue Army is to offer alternative perspectives, identify potential issues, and even provide warnings. This confrontative system enables the company's management to get a variety of valuable recommendations. Thanks to this approach, the company can make informed decisions and steer innovation initiatives toward success.</a:t>
            </a:r>
            <a:endParaRPr sz="1600"/>
          </a:p>
          <a:p>
            <a:pPr indent="0" lvl="0" marL="50800" rtl="0" algn="just">
              <a:lnSpc>
                <a:spcPct val="100000"/>
              </a:lnSpc>
              <a:spcBef>
                <a:spcPts val="1200"/>
              </a:spcBef>
              <a:spcAft>
                <a:spcPts val="0"/>
              </a:spcAft>
              <a:buSzPts val="2800"/>
              <a:buNone/>
            </a:pPr>
            <a:r>
              <a:rPr b="1" lang="hu-HU" sz="1400"/>
              <a:t>Tip</a:t>
            </a:r>
            <a:r>
              <a:rPr lang="hu-HU" sz="1400"/>
              <a:t>: Fi</a:t>
            </a:r>
            <a:r>
              <a:rPr lang="hu-HU" sz="1400">
                <a:latin typeface="Montserrat"/>
                <a:ea typeface="Montserrat"/>
                <a:cs typeface="Montserrat"/>
                <a:sym typeface="Montserrat"/>
              </a:rPr>
              <a:t>nd useful tips and suggestions on how to increase innovation resilience in your innovation team </a:t>
            </a:r>
            <a:r>
              <a:rPr lang="hu-HU" sz="1400" u="sng">
                <a:solidFill>
                  <a:srgbClr val="000000"/>
                </a:solidFill>
                <a:latin typeface="Montserrat"/>
                <a:ea typeface="Montserrat"/>
                <a:cs typeface="Montserrat"/>
                <a:sym typeface="Montserrat"/>
                <a:hlinkClick r:id="rId3">
                  <a:extLst>
                    <a:ext uri="{A12FA001-AC4F-418D-AE19-62706E023703}">
                      <ahyp:hlinkClr val="tx"/>
                    </a:ext>
                  </a:extLst>
                </a:hlinkClick>
              </a:rPr>
              <a:t>here</a:t>
            </a:r>
            <a:r>
              <a:rPr lang="hu-HU" sz="1400">
                <a:solidFill>
                  <a:srgbClr val="000000"/>
                </a:solidFill>
                <a:latin typeface="Montserrat"/>
                <a:ea typeface="Montserrat"/>
                <a:cs typeface="Montserrat"/>
                <a:sym typeface="Montserrat"/>
              </a:rPr>
              <a:t>.</a:t>
            </a:r>
            <a:endParaRPr sz="1400">
              <a:solidFill>
                <a:srgbClr val="000000"/>
              </a:solidFill>
              <a:latin typeface="Montserrat"/>
              <a:ea typeface="Montserrat"/>
              <a:cs typeface="Montserrat"/>
              <a:sym typeface="Montserrat"/>
            </a:endParaRPr>
          </a:p>
          <a:p>
            <a:pPr indent="-228600" lvl="0" marL="457200" rtl="0" algn="just">
              <a:lnSpc>
                <a:spcPct val="100000"/>
              </a:lnSpc>
              <a:spcBef>
                <a:spcPts val="1200"/>
              </a:spcBef>
              <a:spcAft>
                <a:spcPts val="0"/>
              </a:spcAft>
              <a:buSzPts val="2800"/>
              <a:buNone/>
            </a:pPr>
            <a:r>
              <a:t/>
            </a:r>
            <a:endParaRPr sz="2000"/>
          </a:p>
          <a:p>
            <a:pPr indent="0" lvl="0" marL="50800" rtl="0" algn="just">
              <a:lnSpc>
                <a:spcPct val="90000"/>
              </a:lnSpc>
              <a:spcBef>
                <a:spcPts val="1600"/>
              </a:spcBef>
              <a:spcAft>
                <a:spcPts val="0"/>
              </a:spcAft>
              <a:buSzPts val="2800"/>
              <a:buNone/>
            </a:pPr>
            <a:r>
              <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7"/>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Female entrepreneurship and innovation</a:t>
            </a:r>
            <a:endParaRPr/>
          </a:p>
        </p:txBody>
      </p:sp>
      <p:sp>
        <p:nvSpPr>
          <p:cNvPr id="344" name="Google Shape;344;p37"/>
          <p:cNvSpPr txBox="1"/>
          <p:nvPr>
            <p:ph idx="1" type="body"/>
          </p:nvPr>
        </p:nvSpPr>
        <p:spPr>
          <a:xfrm>
            <a:off x="804985" y="2012871"/>
            <a:ext cx="10239067" cy="4809503"/>
          </a:xfrm>
          <a:prstGeom prst="rect">
            <a:avLst/>
          </a:prstGeom>
          <a:noFill/>
          <a:ln>
            <a:noFill/>
          </a:ln>
        </p:spPr>
        <p:txBody>
          <a:bodyPr anchorCtr="0" anchor="t" bIns="45700" lIns="91425" spcFirstLastPara="1" rIns="91425" wrap="square" tIns="45700">
            <a:noAutofit/>
          </a:bodyPr>
          <a:lstStyle/>
          <a:p>
            <a:pPr indent="-406400" lvl="0" marL="457200" rtl="0" algn="just">
              <a:lnSpc>
                <a:spcPct val="100000"/>
              </a:lnSpc>
              <a:spcBef>
                <a:spcPts val="600"/>
              </a:spcBef>
              <a:spcAft>
                <a:spcPts val="0"/>
              </a:spcAft>
              <a:buSzPts val="2800"/>
              <a:buChar char="•"/>
            </a:pPr>
            <a:r>
              <a:rPr lang="hu-HU" sz="2000"/>
              <a:t>Women generally possess significant levels of creativity and innovative capabilities. Therefore, women entrepreneurs can achieve great results when it comes to innovations. However, sectors where women are predominantly active typically lack high-tech innovations. </a:t>
            </a:r>
            <a:endParaRPr/>
          </a:p>
          <a:p>
            <a:pPr indent="-406400" lvl="0" marL="457200" rtl="0" algn="just">
              <a:lnSpc>
                <a:spcPct val="100000"/>
              </a:lnSpc>
              <a:spcBef>
                <a:spcPts val="1200"/>
              </a:spcBef>
              <a:spcAft>
                <a:spcPts val="0"/>
              </a:spcAft>
              <a:buSzPts val="2800"/>
              <a:buChar char="•"/>
            </a:pPr>
            <a:r>
              <a:rPr lang="hu-HU" sz="2000"/>
              <a:t>Women are usually excluded from participating in networks focused on technological innovation and they are commonly perceived as passive participants who merely use or receive innovations, rather than being recognized as innovators. </a:t>
            </a:r>
            <a:endParaRPr/>
          </a:p>
          <a:p>
            <a:pPr indent="-406400" lvl="0" marL="457200" rtl="0" algn="just">
              <a:lnSpc>
                <a:spcPct val="100000"/>
              </a:lnSpc>
              <a:spcBef>
                <a:spcPts val="1200"/>
              </a:spcBef>
              <a:spcAft>
                <a:spcPts val="0"/>
              </a:spcAft>
              <a:buSzPts val="2800"/>
              <a:buChar char="•"/>
            </a:pPr>
            <a:r>
              <a:rPr lang="hu-HU" sz="2000"/>
              <a:t>Examples </a:t>
            </a:r>
            <a:endParaRPr/>
          </a:p>
          <a:p>
            <a:pPr indent="-381000" lvl="1" marL="914400" rtl="0" algn="just">
              <a:lnSpc>
                <a:spcPct val="100000"/>
              </a:lnSpc>
              <a:spcBef>
                <a:spcPts val="1200"/>
              </a:spcBef>
              <a:spcAft>
                <a:spcPts val="0"/>
              </a:spcAft>
              <a:buSzPts val="2400"/>
              <a:buFont typeface="Noto Sans Symbols"/>
              <a:buChar char="✔"/>
            </a:pPr>
            <a:r>
              <a:rPr lang="hu-HU" sz="1600"/>
              <a:t>Estée Lauder with her innovative approach towards the sale of her cosmetic products; </a:t>
            </a:r>
            <a:endParaRPr/>
          </a:p>
          <a:p>
            <a:pPr indent="-381000" lvl="1" marL="914400" rtl="0" algn="just">
              <a:lnSpc>
                <a:spcPct val="100000"/>
              </a:lnSpc>
              <a:spcBef>
                <a:spcPts val="1200"/>
              </a:spcBef>
              <a:spcAft>
                <a:spcPts val="0"/>
              </a:spcAft>
              <a:buSzPts val="2400"/>
              <a:buFont typeface="Noto Sans Symbols"/>
              <a:buChar char="✔"/>
            </a:pPr>
            <a:r>
              <a:rPr lang="hu-HU" sz="1600"/>
              <a:t>Ninna Granucci, winner of the Prize for Women Innovators for an innovative fermentation process transforming food and vegetable by-products generated by the food processing industry into valuable food ingredients.</a:t>
            </a:r>
            <a:endParaRPr/>
          </a:p>
          <a:p>
            <a:pPr indent="-228600" lvl="0" marL="457200" rtl="0" algn="just">
              <a:lnSpc>
                <a:spcPct val="100000"/>
              </a:lnSpc>
              <a:spcBef>
                <a:spcPts val="1200"/>
              </a:spcBef>
              <a:spcAft>
                <a:spcPts val="0"/>
              </a:spcAft>
              <a:buSzPts val="2800"/>
              <a:buNone/>
            </a:pPr>
            <a:r>
              <a:t/>
            </a:r>
            <a:endParaRPr sz="2000"/>
          </a:p>
          <a:p>
            <a:pPr indent="0" lvl="0" marL="50800" rtl="0" algn="just">
              <a:lnSpc>
                <a:spcPct val="90000"/>
              </a:lnSpc>
              <a:spcBef>
                <a:spcPts val="1600"/>
              </a:spcBef>
              <a:spcAft>
                <a:spcPts val="0"/>
              </a:spcAft>
              <a:buSzPts val="2800"/>
              <a:buNone/>
            </a:pPr>
            <a:r>
              <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8"/>
          <p:cNvSpPr txBox="1"/>
          <p:nvPr>
            <p:ph idx="1" type="body"/>
          </p:nvPr>
        </p:nvSpPr>
        <p:spPr>
          <a:xfrm>
            <a:off x="1850218" y="3765531"/>
            <a:ext cx="5464982" cy="31562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1"/>
              </a:buClr>
              <a:buSzPts val="2000"/>
              <a:buFont typeface="Arial"/>
              <a:buNone/>
            </a:pPr>
            <a:r>
              <a:rPr lang="hu-HU"/>
              <a:t>What to remember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grpSp>
        <p:nvGrpSpPr>
          <p:cNvPr id="354" name="Google Shape;354;p39"/>
          <p:cNvGrpSpPr/>
          <p:nvPr/>
        </p:nvGrpSpPr>
        <p:grpSpPr>
          <a:xfrm>
            <a:off x="1926084" y="382710"/>
            <a:ext cx="9212922" cy="6395776"/>
            <a:chOff x="4616" y="-1"/>
            <a:chExt cx="9212922" cy="6395776"/>
          </a:xfrm>
        </p:grpSpPr>
        <p:sp>
          <p:nvSpPr>
            <p:cNvPr id="355" name="Google Shape;355;p39"/>
            <p:cNvSpPr/>
            <p:nvPr/>
          </p:nvSpPr>
          <p:spPr>
            <a:xfrm rot="-5400000">
              <a:off x="-973291" y="977906"/>
              <a:ext cx="6395776" cy="4439962"/>
            </a:xfrm>
            <a:prstGeom prst="flowChartManualOperation">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9"/>
            <p:cNvSpPr txBox="1"/>
            <p:nvPr/>
          </p:nvSpPr>
          <p:spPr>
            <a:xfrm>
              <a:off x="4616" y="1279154"/>
              <a:ext cx="4439962" cy="3837466"/>
            </a:xfrm>
            <a:prstGeom prst="rect">
              <a:avLst/>
            </a:prstGeom>
            <a:noFill/>
            <a:ln>
              <a:noFill/>
            </a:ln>
          </p:spPr>
          <p:txBody>
            <a:bodyPr anchorCtr="0" anchor="t" bIns="0" lIns="127000" spcFirstLastPara="1" rIns="12700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hu-HU" sz="2000" u="none" cap="none" strike="noStrike">
                  <a:solidFill>
                    <a:schemeClr val="lt1"/>
                  </a:solidFill>
                  <a:latin typeface="Montserrat"/>
                  <a:ea typeface="Montserrat"/>
                  <a:cs typeface="Montserrat"/>
                  <a:sym typeface="Montserrat"/>
                </a:rPr>
                <a:t>What is Servitization</a:t>
              </a:r>
              <a:endParaRPr/>
            </a:p>
            <a:p>
              <a:pPr indent="-114300" lvl="1" marL="114300" marR="0" rtl="0" algn="just">
                <a:lnSpc>
                  <a:spcPct val="100000"/>
                </a:lnSpc>
                <a:spcBef>
                  <a:spcPts val="7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Servitization is the transformational process of shifting from a product-centric business model and logic to a service-centric approach. It means that in the servitization process, service becomes a crucial factor. </a:t>
              </a:r>
              <a:endParaRPr b="0" i="0" sz="1400" u="none" cap="none" strike="noStrike">
                <a:solidFill>
                  <a:schemeClr val="lt1"/>
                </a:solidFill>
                <a:latin typeface="Montserrat"/>
                <a:ea typeface="Montserrat"/>
                <a:cs typeface="Montserrat"/>
                <a:sym typeface="Montserrat"/>
              </a:endParaRPr>
            </a:p>
            <a:p>
              <a:pPr indent="-114300" lvl="1" marL="114300" marR="0" rtl="0" algn="just">
                <a:lnSpc>
                  <a:spcPct val="100000"/>
                </a:lnSpc>
                <a:spcBef>
                  <a:spcPts val="6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Servitization is not just for product ﬁrms or manufacturers. </a:t>
              </a:r>
              <a:endParaRPr b="0" i="0" sz="1400" u="none" cap="none" strike="noStrike">
                <a:solidFill>
                  <a:schemeClr val="lt1"/>
                </a:solidFill>
                <a:latin typeface="Montserrat"/>
                <a:ea typeface="Montserrat"/>
                <a:cs typeface="Montserrat"/>
                <a:sym typeface="Montserrat"/>
              </a:endParaRPr>
            </a:p>
            <a:p>
              <a:pPr indent="-114300" lvl="1" marL="114300" marR="0" rtl="0" algn="just">
                <a:lnSpc>
                  <a:spcPct val="100000"/>
                </a:lnSpc>
                <a:spcBef>
                  <a:spcPts val="6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Service Innovation Methodology can help you to implement servitization in 5 phases.</a:t>
              </a:r>
              <a:endParaRPr b="0" i="0" sz="1400" u="none" cap="none" strike="noStrike">
                <a:solidFill>
                  <a:schemeClr val="lt1"/>
                </a:solidFill>
                <a:latin typeface="Montserrat"/>
                <a:ea typeface="Montserrat"/>
                <a:cs typeface="Montserrat"/>
                <a:sym typeface="Montserrat"/>
              </a:endParaRPr>
            </a:p>
            <a:p>
              <a:pPr indent="-114300" lvl="1" marL="114300" marR="0" rtl="0" algn="just">
                <a:lnSpc>
                  <a:spcPct val="100000"/>
                </a:lnSpc>
                <a:spcBef>
                  <a:spcPts val="6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Based on different factors as, for example, technology used and product type, we can recognize 3 levels of servitization: basic, intermediate and advanced. The different levels refer to the varying degrees to which a product can be enhanced with these services.</a:t>
              </a:r>
              <a:endParaRPr b="0" i="0" sz="1400" u="none" cap="none" strike="noStrike">
                <a:solidFill>
                  <a:schemeClr val="lt1"/>
                </a:solidFill>
                <a:latin typeface="Montserrat"/>
                <a:ea typeface="Montserrat"/>
                <a:cs typeface="Montserrat"/>
                <a:sym typeface="Montserrat"/>
              </a:endParaRPr>
            </a:p>
          </p:txBody>
        </p:sp>
        <p:sp>
          <p:nvSpPr>
            <p:cNvPr id="357" name="Google Shape;357;p39"/>
            <p:cNvSpPr/>
            <p:nvPr/>
          </p:nvSpPr>
          <p:spPr>
            <a:xfrm rot="-5400000">
              <a:off x="3799669" y="977906"/>
              <a:ext cx="6395776" cy="4439962"/>
            </a:xfrm>
            <a:prstGeom prst="flowChartManualOperation">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9"/>
            <p:cNvSpPr txBox="1"/>
            <p:nvPr/>
          </p:nvSpPr>
          <p:spPr>
            <a:xfrm>
              <a:off x="4777576" y="1279154"/>
              <a:ext cx="4439962" cy="3837466"/>
            </a:xfrm>
            <a:prstGeom prst="rect">
              <a:avLst/>
            </a:prstGeom>
            <a:noFill/>
            <a:ln>
              <a:noFill/>
            </a:ln>
          </p:spPr>
          <p:txBody>
            <a:bodyPr anchorCtr="0" anchor="t" bIns="0" lIns="127000" spcFirstLastPara="1" rIns="12700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hu-HU" sz="2000" u="none" cap="none" strike="noStrike">
                  <a:solidFill>
                    <a:schemeClr val="lt1"/>
                  </a:solidFill>
                  <a:latin typeface="Montserrat"/>
                  <a:ea typeface="Montserrat"/>
                  <a:cs typeface="Montserrat"/>
                  <a:sym typeface="Montserrat"/>
                </a:rPr>
                <a:t>What is Innovation</a:t>
              </a:r>
              <a:endParaRPr/>
            </a:p>
            <a:p>
              <a:pPr indent="-114300" lvl="1" marL="114300" marR="0" rtl="0" algn="just">
                <a:lnSpc>
                  <a:spcPct val="100000"/>
                </a:lnSpc>
                <a:spcBef>
                  <a:spcPts val="7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Innovation involves the development and implementation of new ideas, methods, or processes that bring positive change, increased productivity or value creation.</a:t>
              </a:r>
              <a:endParaRPr b="0" i="0" sz="1400" u="none" cap="none" strike="noStrike">
                <a:solidFill>
                  <a:schemeClr val="lt1"/>
                </a:solidFill>
                <a:latin typeface="Montserrat"/>
                <a:ea typeface="Montserrat"/>
                <a:cs typeface="Montserrat"/>
                <a:sym typeface="Montserrat"/>
              </a:endParaRPr>
            </a:p>
            <a:p>
              <a:pPr indent="-114300" lvl="1" marL="114300" marR="0" rtl="0" algn="just">
                <a:lnSpc>
                  <a:spcPct val="100000"/>
                </a:lnSpc>
                <a:spcBef>
                  <a:spcPts val="6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There are various types of innovation based on scale or intensity, value chains, and influence on markets. </a:t>
              </a:r>
              <a:endParaRPr b="0" i="0" sz="1400" u="none" cap="none" strike="noStrike">
                <a:solidFill>
                  <a:schemeClr val="lt1"/>
                </a:solidFill>
                <a:latin typeface="Montserrat"/>
                <a:ea typeface="Montserrat"/>
                <a:cs typeface="Montserrat"/>
                <a:sym typeface="Montserrat"/>
              </a:endParaRPr>
            </a:p>
            <a:p>
              <a:pPr indent="-114300" lvl="1" marL="114300" marR="0" rtl="0" algn="just">
                <a:lnSpc>
                  <a:spcPct val="100000"/>
                </a:lnSpc>
                <a:spcBef>
                  <a:spcPts val="6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Innovation involves experimentation, trying new approaches. Therefore, it is natural if you experience failure during the innovation process. </a:t>
              </a:r>
              <a:endParaRPr b="0" i="0" sz="1400" u="none" cap="none" strike="noStrike">
                <a:solidFill>
                  <a:schemeClr val="lt1"/>
                </a:solidFill>
                <a:latin typeface="Montserrat"/>
                <a:ea typeface="Montserrat"/>
                <a:cs typeface="Montserrat"/>
                <a:sym typeface="Montserrat"/>
              </a:endParaRPr>
            </a:p>
            <a:p>
              <a:pPr indent="-114300" lvl="1" marL="114300" marR="0" rtl="0" algn="just">
                <a:lnSpc>
                  <a:spcPct val="100000"/>
                </a:lnSpc>
                <a:spcBef>
                  <a:spcPts val="600"/>
                </a:spcBef>
                <a:spcAft>
                  <a:spcPts val="0"/>
                </a:spcAft>
                <a:buClr>
                  <a:srgbClr val="000000"/>
                </a:buClr>
                <a:buSzPts val="1400"/>
                <a:buFont typeface="Arial"/>
                <a:buChar char="•"/>
              </a:pPr>
              <a:r>
                <a:rPr b="0" i="0" lang="hu-HU" sz="1400" u="none" cap="none" strike="noStrike">
                  <a:solidFill>
                    <a:schemeClr val="lt1"/>
                  </a:solidFill>
                  <a:latin typeface="Montserrat"/>
                  <a:ea typeface="Montserrat"/>
                  <a:cs typeface="Montserrat"/>
                  <a:sym typeface="Montserrat"/>
                </a:rPr>
                <a:t>To boost the innovation process in your company, you can use various methods, for example open innovation and hackathon.</a:t>
              </a:r>
              <a:endParaRPr b="0" i="0" sz="14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1"/>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Self-assessment test </a:t>
            </a:r>
            <a:br>
              <a:rPr lang="hu-HU"/>
            </a:br>
            <a:endParaRPr/>
          </a:p>
        </p:txBody>
      </p:sp>
      <p:pic>
        <p:nvPicPr>
          <p:cNvPr id="364" name="Google Shape;364;p41"/>
          <p:cNvPicPr preferRelativeResize="0"/>
          <p:nvPr/>
        </p:nvPicPr>
        <p:blipFill rotWithShape="1">
          <a:blip r:embed="rId3">
            <a:alphaModFix/>
          </a:blip>
          <a:srcRect b="0" l="0" r="0" t="0"/>
          <a:stretch/>
        </p:blipFill>
        <p:spPr>
          <a:xfrm>
            <a:off x="175581" y="2035532"/>
            <a:ext cx="11003953" cy="42539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3"/>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Self-assessment test </a:t>
            </a:r>
            <a:br>
              <a:rPr lang="hu-HU"/>
            </a:br>
            <a:endParaRPr/>
          </a:p>
        </p:txBody>
      </p:sp>
      <p:pic>
        <p:nvPicPr>
          <p:cNvPr id="370" name="Google Shape;370;p43"/>
          <p:cNvPicPr preferRelativeResize="0"/>
          <p:nvPr/>
        </p:nvPicPr>
        <p:blipFill rotWithShape="1">
          <a:blip r:embed="rId3">
            <a:alphaModFix/>
          </a:blip>
          <a:srcRect b="0" l="0" r="0" t="0"/>
          <a:stretch/>
        </p:blipFill>
        <p:spPr>
          <a:xfrm>
            <a:off x="194546" y="1964131"/>
            <a:ext cx="11056550" cy="462123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4"/>
          <p:cNvSpPr txBox="1"/>
          <p:nvPr/>
        </p:nvSpPr>
        <p:spPr>
          <a:xfrm>
            <a:off x="1100550" y="2869800"/>
            <a:ext cx="9990900" cy="559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3200"/>
              <a:buFont typeface="Montserrat ExtraBold"/>
              <a:buNone/>
            </a:pPr>
            <a:r>
              <a:rPr b="0" i="0" lang="hu-HU" sz="3200" u="none" cap="none" strike="noStrike">
                <a:solidFill>
                  <a:schemeClr val="accent1"/>
                </a:solidFill>
                <a:latin typeface="Montserrat ExtraBold"/>
                <a:ea typeface="Montserrat ExtraBold"/>
                <a:cs typeface="Montserrat ExtraBold"/>
                <a:sym typeface="Montserrat ExtraBold"/>
              </a:rPr>
              <a:t>Self-assessment test - correct answers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6"/>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Self-assessment test </a:t>
            </a:r>
            <a:br>
              <a:rPr lang="hu-HU"/>
            </a:br>
            <a:endParaRPr/>
          </a:p>
        </p:txBody>
      </p:sp>
      <p:pic>
        <p:nvPicPr>
          <p:cNvPr id="381" name="Google Shape;381;p46"/>
          <p:cNvPicPr preferRelativeResize="0"/>
          <p:nvPr/>
        </p:nvPicPr>
        <p:blipFill rotWithShape="1">
          <a:blip r:embed="rId3">
            <a:alphaModFix/>
          </a:blip>
          <a:srcRect b="0" l="0" r="0" t="0"/>
          <a:stretch/>
        </p:blipFill>
        <p:spPr>
          <a:xfrm>
            <a:off x="180978" y="1793635"/>
            <a:ext cx="11237096" cy="43608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7"/>
          <p:cNvSpPr txBox="1"/>
          <p:nvPr>
            <p:ph type="title"/>
          </p:nvPr>
        </p:nvSpPr>
        <p:spPr>
          <a:xfrm>
            <a:off x="784026" y="1315724"/>
            <a:ext cx="9990900" cy="559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200"/>
              <a:buNone/>
            </a:pPr>
            <a:r>
              <a:rPr lang="hu-HU"/>
              <a:t>Content</a:t>
            </a:r>
            <a:endParaRPr/>
          </a:p>
        </p:txBody>
      </p:sp>
      <p:grpSp>
        <p:nvGrpSpPr>
          <p:cNvPr id="72" name="Google Shape;72;p17"/>
          <p:cNvGrpSpPr/>
          <p:nvPr/>
        </p:nvGrpSpPr>
        <p:grpSpPr>
          <a:xfrm>
            <a:off x="1529443" y="2249914"/>
            <a:ext cx="8204913" cy="4070737"/>
            <a:chOff x="3031" y="2326"/>
            <a:chExt cx="8204913" cy="4070737"/>
          </a:xfrm>
        </p:grpSpPr>
        <p:sp>
          <p:nvSpPr>
            <p:cNvPr id="73" name="Google Shape;73;p17"/>
            <p:cNvSpPr/>
            <p:nvPr/>
          </p:nvSpPr>
          <p:spPr>
            <a:xfrm>
              <a:off x="3031" y="2326"/>
              <a:ext cx="8204913" cy="1032504"/>
            </a:xfrm>
            <a:prstGeom prst="roundRect">
              <a:avLst>
                <a:gd fmla="val 10000" name="adj"/>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txBox="1"/>
            <p:nvPr/>
          </p:nvSpPr>
          <p:spPr>
            <a:xfrm>
              <a:off x="33272" y="32567"/>
              <a:ext cx="8144431" cy="972022"/>
            </a:xfrm>
            <a:prstGeom prst="rect">
              <a:avLst/>
            </a:prstGeom>
            <a:noFill/>
            <a:ln>
              <a:noFill/>
            </a:ln>
          </p:spPr>
          <p:txBody>
            <a:bodyPr anchorCtr="0" anchor="ctr" bIns="171450" lIns="171450" spcFirstLastPara="1" rIns="171450" wrap="square" tIns="171450">
              <a:noAutofit/>
            </a:bodyPr>
            <a:lstStyle/>
            <a:p>
              <a:pPr indent="0" lvl="0" marL="0" marR="0" rtl="0" algn="ctr">
                <a:lnSpc>
                  <a:spcPct val="90000"/>
                </a:lnSpc>
                <a:spcBef>
                  <a:spcPts val="0"/>
                </a:spcBef>
                <a:spcAft>
                  <a:spcPts val="0"/>
                </a:spcAft>
                <a:buClr>
                  <a:srgbClr val="000000"/>
                </a:buClr>
                <a:buSzPts val="4500"/>
                <a:buFont typeface="Arial"/>
                <a:buNone/>
              </a:pPr>
              <a:r>
                <a:rPr b="1" i="0" lang="hu-HU" sz="4500" u="none" cap="none" strike="noStrike">
                  <a:solidFill>
                    <a:schemeClr val="lt1"/>
                  </a:solidFill>
                  <a:latin typeface="Arial"/>
                  <a:ea typeface="Arial"/>
                  <a:cs typeface="Arial"/>
                  <a:sym typeface="Arial"/>
                </a:rPr>
                <a:t>Servitization and Innovation</a:t>
              </a:r>
              <a:endParaRPr b="0" i="0" sz="4500" u="none" cap="none" strike="noStrike">
                <a:solidFill>
                  <a:schemeClr val="lt1"/>
                </a:solidFill>
                <a:latin typeface="Arial"/>
                <a:ea typeface="Arial"/>
                <a:cs typeface="Arial"/>
                <a:sym typeface="Arial"/>
              </a:endParaRPr>
            </a:p>
          </p:txBody>
        </p:sp>
        <p:sp>
          <p:nvSpPr>
            <p:cNvPr id="75" name="Google Shape;75;p17"/>
            <p:cNvSpPr/>
            <p:nvPr/>
          </p:nvSpPr>
          <p:spPr>
            <a:xfrm>
              <a:off x="3031" y="1342870"/>
              <a:ext cx="3937098" cy="2730193"/>
            </a:xfrm>
            <a:prstGeom prst="roundRect">
              <a:avLst>
                <a:gd fmla="val 10000"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txBox="1"/>
            <p:nvPr/>
          </p:nvSpPr>
          <p:spPr>
            <a:xfrm>
              <a:off x="82996" y="1422835"/>
              <a:ext cx="3777168" cy="2570263"/>
            </a:xfrm>
            <a:prstGeom prst="rect">
              <a:avLst/>
            </a:prstGeom>
            <a:noFill/>
            <a:ln>
              <a:noFill/>
            </a:ln>
          </p:spPr>
          <p:txBody>
            <a:bodyPr anchorCtr="0" anchor="ctr" bIns="167625" lIns="167625" spcFirstLastPara="1" rIns="167625" wrap="square" tIns="167625">
              <a:noAutofit/>
            </a:bodyPr>
            <a:lstStyle/>
            <a:p>
              <a:pPr indent="0" lvl="0" marL="0" marR="0" rtl="0" algn="ctr">
                <a:lnSpc>
                  <a:spcPct val="90000"/>
                </a:lnSpc>
                <a:spcBef>
                  <a:spcPts val="0"/>
                </a:spcBef>
                <a:spcAft>
                  <a:spcPts val="0"/>
                </a:spcAft>
                <a:buClr>
                  <a:srgbClr val="000000"/>
                </a:buClr>
                <a:buSzPts val="4400"/>
                <a:buFont typeface="Arial"/>
                <a:buNone/>
              </a:pPr>
              <a:r>
                <a:rPr b="1" i="0" lang="hu-HU" sz="4400" u="none" cap="none" strike="noStrike">
                  <a:solidFill>
                    <a:schemeClr val="lt1"/>
                  </a:solidFill>
                  <a:latin typeface="Arial"/>
                  <a:ea typeface="Arial"/>
                  <a:cs typeface="Arial"/>
                  <a:sym typeface="Arial"/>
                </a:rPr>
                <a:t>What is Servitization</a:t>
              </a:r>
              <a:endParaRPr b="0" i="0" sz="4400" u="none" cap="none" strike="noStrike">
                <a:solidFill>
                  <a:schemeClr val="lt1"/>
                </a:solidFill>
                <a:latin typeface="Arial"/>
                <a:ea typeface="Arial"/>
                <a:cs typeface="Arial"/>
                <a:sym typeface="Arial"/>
              </a:endParaRPr>
            </a:p>
          </p:txBody>
        </p:sp>
        <p:sp>
          <p:nvSpPr>
            <p:cNvPr id="77" name="Google Shape;77;p17"/>
            <p:cNvSpPr/>
            <p:nvPr/>
          </p:nvSpPr>
          <p:spPr>
            <a:xfrm>
              <a:off x="4270846" y="1342870"/>
              <a:ext cx="3937098" cy="2730193"/>
            </a:xfrm>
            <a:prstGeom prst="roundRect">
              <a:avLst>
                <a:gd fmla="val 10000"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txBox="1"/>
            <p:nvPr/>
          </p:nvSpPr>
          <p:spPr>
            <a:xfrm>
              <a:off x="4350811" y="1422835"/>
              <a:ext cx="3777168" cy="2570263"/>
            </a:xfrm>
            <a:prstGeom prst="rect">
              <a:avLst/>
            </a:prstGeom>
            <a:noFill/>
            <a:ln>
              <a:noFill/>
            </a:ln>
          </p:spPr>
          <p:txBody>
            <a:bodyPr anchorCtr="0" anchor="ctr" bIns="167625" lIns="167625" spcFirstLastPara="1" rIns="167625" wrap="square" tIns="167625">
              <a:noAutofit/>
            </a:bodyPr>
            <a:lstStyle/>
            <a:p>
              <a:pPr indent="0" lvl="0" marL="0" marR="0" rtl="0" algn="ctr">
                <a:lnSpc>
                  <a:spcPct val="90000"/>
                </a:lnSpc>
                <a:spcBef>
                  <a:spcPts val="0"/>
                </a:spcBef>
                <a:spcAft>
                  <a:spcPts val="0"/>
                </a:spcAft>
                <a:buClr>
                  <a:srgbClr val="000000"/>
                </a:buClr>
                <a:buSzPts val="4400"/>
                <a:buFont typeface="Arial"/>
                <a:buNone/>
              </a:pPr>
              <a:r>
                <a:rPr b="1" i="0" lang="hu-HU" sz="4400" u="none" cap="none" strike="noStrike">
                  <a:solidFill>
                    <a:schemeClr val="lt1"/>
                  </a:solidFill>
                  <a:latin typeface="Arial"/>
                  <a:ea typeface="Arial"/>
                  <a:cs typeface="Arial"/>
                  <a:sym typeface="Arial"/>
                </a:rPr>
                <a:t>What is Innovation</a:t>
              </a:r>
              <a:endParaRPr b="0" i="0" sz="4400" u="none" cap="none" strike="noStrike">
                <a:solidFill>
                  <a:schemeClr val="lt1"/>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8"/>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Self-assessment test </a:t>
            </a:r>
            <a:br>
              <a:rPr lang="hu-HU"/>
            </a:br>
            <a:endParaRPr/>
          </a:p>
        </p:txBody>
      </p:sp>
      <p:pic>
        <p:nvPicPr>
          <p:cNvPr id="387" name="Google Shape;387;p48"/>
          <p:cNvPicPr preferRelativeResize="0"/>
          <p:nvPr/>
        </p:nvPicPr>
        <p:blipFill rotWithShape="1">
          <a:blip r:embed="rId3">
            <a:alphaModFix/>
          </a:blip>
          <a:srcRect b="0" l="0" r="0" t="0"/>
          <a:stretch/>
        </p:blipFill>
        <p:spPr>
          <a:xfrm>
            <a:off x="98682" y="1793635"/>
            <a:ext cx="11101861" cy="464692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
          <p:cNvSpPr txBox="1"/>
          <p:nvPr>
            <p:ph type="ctrTitle"/>
          </p:nvPr>
        </p:nvSpPr>
        <p:spPr>
          <a:xfrm>
            <a:off x="2122593" y="3299015"/>
            <a:ext cx="7754389" cy="452357"/>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accent1"/>
              </a:buClr>
              <a:buSzPct val="111111"/>
              <a:buFont typeface="Montserrat ExtraBold"/>
              <a:buNone/>
            </a:pPr>
            <a:r>
              <a:rPr lang="hu-HU">
                <a:solidFill>
                  <a:schemeClr val="accent1"/>
                </a:solidFill>
              </a:rPr>
              <a:t>Thank you for your attention!</a:t>
            </a:r>
            <a:endParaRPr>
              <a:solidFill>
                <a:schemeClr val="accen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idx="1" type="body"/>
          </p:nvPr>
        </p:nvSpPr>
        <p:spPr>
          <a:xfrm>
            <a:off x="1850217" y="3765531"/>
            <a:ext cx="5270429" cy="71892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accent1"/>
              </a:buClr>
              <a:buSzPts val="2000"/>
              <a:buFont typeface="Arial"/>
              <a:buNone/>
            </a:pPr>
            <a:r>
              <a:rPr lang="hu-HU"/>
              <a:t>What is servitization?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804984" y="1275161"/>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Definition &amp; key aspects</a:t>
            </a:r>
            <a:endParaRPr/>
          </a:p>
        </p:txBody>
      </p:sp>
      <p:sp>
        <p:nvSpPr>
          <p:cNvPr id="89" name="Google Shape;89;p19"/>
          <p:cNvSpPr txBox="1"/>
          <p:nvPr>
            <p:ph idx="1" type="body"/>
          </p:nvPr>
        </p:nvSpPr>
        <p:spPr>
          <a:xfrm>
            <a:off x="804985" y="1755429"/>
            <a:ext cx="10133975" cy="351224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accent2"/>
              </a:buClr>
              <a:buSzPts val="2800"/>
              <a:buFont typeface="Arial"/>
              <a:buChar char="•"/>
            </a:pPr>
            <a:r>
              <a:rPr lang="hu-HU" sz="2400"/>
              <a:t>Transformational process of shifting from a product-centric business model and logic to a service-centric approach´</a:t>
            </a:r>
            <a:br>
              <a:rPr lang="hu-HU" sz="2400"/>
            </a:br>
            <a:r>
              <a:rPr lang="hu-HU" sz="2400"/>
              <a:t>(C. Kowalkowski et al., 2017).</a:t>
            </a:r>
            <a:endParaRPr/>
          </a:p>
          <a:p>
            <a:pPr indent="-406400" lvl="0" marL="457200" marR="0" rtl="0" algn="l">
              <a:lnSpc>
                <a:spcPct val="90000"/>
              </a:lnSpc>
              <a:spcBef>
                <a:spcPts val="1000"/>
              </a:spcBef>
              <a:spcAft>
                <a:spcPts val="0"/>
              </a:spcAft>
              <a:buClr>
                <a:schemeClr val="accent2"/>
              </a:buClr>
              <a:buSzPts val="2800"/>
              <a:buFont typeface="Arial"/>
              <a:buChar char="•"/>
            </a:pPr>
            <a:r>
              <a:rPr lang="hu-HU" sz="2400"/>
              <a:t>Growing importance of services      service becomes a crucial factor in servitization process.</a:t>
            </a:r>
            <a:endParaRPr/>
          </a:p>
          <a:p>
            <a:pPr indent="-406400" lvl="0" marL="457200" marR="0" rtl="0" algn="l">
              <a:lnSpc>
                <a:spcPct val="90000"/>
              </a:lnSpc>
              <a:spcBef>
                <a:spcPts val="1000"/>
              </a:spcBef>
              <a:spcAft>
                <a:spcPts val="0"/>
              </a:spcAft>
              <a:buClr>
                <a:schemeClr val="accent2"/>
              </a:buClr>
              <a:buSzPts val="2800"/>
              <a:buFont typeface="Arial"/>
              <a:buChar char="•"/>
            </a:pPr>
            <a:r>
              <a:rPr lang="hu-HU" sz="2400"/>
              <a:t>Product ﬁrms, manufacturers, but also companies from the service sector can servitize. </a:t>
            </a:r>
            <a:endParaRPr/>
          </a:p>
          <a:p>
            <a:pPr indent="-406400" lvl="0" marL="457200" marR="0" rtl="0" algn="l">
              <a:lnSpc>
                <a:spcPct val="90000"/>
              </a:lnSpc>
              <a:spcBef>
                <a:spcPts val="1000"/>
              </a:spcBef>
              <a:spcAft>
                <a:spcPts val="0"/>
              </a:spcAft>
              <a:buClr>
                <a:schemeClr val="accent2"/>
              </a:buClr>
              <a:buSzPts val="2800"/>
              <a:buFont typeface="Arial"/>
              <a:buChar char="•"/>
            </a:pPr>
            <a:r>
              <a:rPr lang="hu-HU" sz="2400"/>
              <a:t>Example: Apple</a:t>
            </a:r>
            <a:endParaRPr/>
          </a:p>
        </p:txBody>
      </p:sp>
      <p:sp>
        <p:nvSpPr>
          <p:cNvPr id="90" name="Google Shape;90;p19"/>
          <p:cNvSpPr/>
          <p:nvPr/>
        </p:nvSpPr>
        <p:spPr>
          <a:xfrm>
            <a:off x="6340996" y="3119355"/>
            <a:ext cx="218829" cy="187312"/>
          </a:xfrm>
          <a:prstGeom prst="rightArrow">
            <a:avLst>
              <a:gd fmla="val 50000" name="adj1"/>
              <a:gd fmla="val 50000" name="adj2"/>
            </a:avLst>
          </a:prstGeom>
          <a:solidFill>
            <a:schemeClr val="accent1"/>
          </a:solidFill>
          <a:ln cap="flat" cmpd="sng" w="25400">
            <a:solidFill>
              <a:srgbClr val="474E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1" name="Google Shape;91;p19"/>
          <p:cNvPicPr preferRelativeResize="0"/>
          <p:nvPr/>
        </p:nvPicPr>
        <p:blipFill rotWithShape="1">
          <a:blip r:embed="rId3">
            <a:alphaModFix/>
          </a:blip>
          <a:srcRect b="0" l="0" r="5020" t="0"/>
          <a:stretch/>
        </p:blipFill>
        <p:spPr>
          <a:xfrm>
            <a:off x="5635450" y="4406443"/>
            <a:ext cx="5622356" cy="2063931"/>
          </a:xfrm>
          <a:prstGeom prst="rect">
            <a:avLst/>
          </a:prstGeom>
          <a:noFill/>
          <a:ln>
            <a:noFill/>
          </a:ln>
        </p:spPr>
      </p:pic>
      <p:sp>
        <p:nvSpPr>
          <p:cNvPr id="92" name="Google Shape;92;p19"/>
          <p:cNvSpPr txBox="1"/>
          <p:nvPr/>
        </p:nvSpPr>
        <p:spPr>
          <a:xfrm>
            <a:off x="620091" y="5015738"/>
            <a:ext cx="4466645" cy="2461812"/>
          </a:xfrm>
          <a:prstGeom prst="rect">
            <a:avLst/>
          </a:prstGeom>
          <a:noFill/>
          <a:ln>
            <a:noFill/>
          </a:ln>
        </p:spPr>
        <p:txBody>
          <a:bodyPr anchorCtr="0" anchor="t" bIns="45700" lIns="91425" spcFirstLastPara="1" rIns="91425" wrap="square" tIns="45700">
            <a:noAutofit/>
          </a:bodyPr>
          <a:lstStyle/>
          <a:p>
            <a:pPr indent="-381000" lvl="1" marL="914400" marR="0" rtl="0" algn="just">
              <a:lnSpc>
                <a:spcPct val="90000"/>
              </a:lnSpc>
              <a:spcBef>
                <a:spcPts val="600"/>
              </a:spcBef>
              <a:spcAft>
                <a:spcPts val="0"/>
              </a:spcAft>
              <a:buClr>
                <a:schemeClr val="accent2"/>
              </a:buClr>
              <a:buSzPts val="2400"/>
              <a:buFont typeface="Noto Sans Symbols"/>
              <a:buChar char="✔"/>
            </a:pPr>
            <a:r>
              <a:rPr b="0" i="0" lang="hu-HU" sz="1400" u="none" cap="none" strike="noStrike">
                <a:solidFill>
                  <a:schemeClr val="accent2"/>
                </a:solidFill>
                <a:latin typeface="Montserrat"/>
                <a:ea typeface="Montserrat"/>
                <a:cs typeface="Montserrat"/>
                <a:sym typeface="Montserrat"/>
              </a:rPr>
              <a:t>iCloud where users can store data, photos, and backups paying for storage on a subscription basis.  </a:t>
            </a:r>
            <a:endParaRPr b="0" i="0" sz="1400" u="none" cap="none" strike="noStrike">
              <a:solidFill>
                <a:schemeClr val="accent2"/>
              </a:solidFill>
              <a:latin typeface="Montserrat"/>
              <a:ea typeface="Montserrat"/>
              <a:cs typeface="Montserrat"/>
              <a:sym typeface="Montserrat"/>
            </a:endParaRPr>
          </a:p>
          <a:p>
            <a:pPr indent="-381000" lvl="1" marL="914400" marR="0" rtl="0" algn="just">
              <a:lnSpc>
                <a:spcPct val="90000"/>
              </a:lnSpc>
              <a:spcBef>
                <a:spcPts val="1200"/>
              </a:spcBef>
              <a:spcAft>
                <a:spcPts val="0"/>
              </a:spcAft>
              <a:buClr>
                <a:schemeClr val="accent2"/>
              </a:buClr>
              <a:buSzPts val="2400"/>
              <a:buFont typeface="Noto Sans Symbols"/>
              <a:buChar char="✔"/>
            </a:pPr>
            <a:r>
              <a:rPr b="0" i="0" lang="hu-HU" sz="1400" u="none" cap="none" strike="noStrike">
                <a:solidFill>
                  <a:schemeClr val="accent2"/>
                </a:solidFill>
                <a:latin typeface="Montserrat"/>
                <a:ea typeface="Montserrat"/>
                <a:cs typeface="Montserrat"/>
                <a:sym typeface="Montserrat"/>
              </a:rPr>
              <a:t>AppleCare providing extended warranty and support services, ensuring customers have access to technical support and repairs.</a:t>
            </a:r>
            <a:br>
              <a:rPr b="0" i="0" lang="hu-HU" sz="1400" u="none" cap="none" strike="noStrike">
                <a:solidFill>
                  <a:schemeClr val="accent2"/>
                </a:solidFill>
                <a:latin typeface="Montserrat"/>
                <a:ea typeface="Montserrat"/>
                <a:cs typeface="Montserrat"/>
                <a:sym typeface="Montserrat"/>
              </a:rPr>
            </a:br>
            <a:endParaRPr b="0" i="0" sz="1400" u="none" cap="none" strike="noStrike">
              <a:solidFill>
                <a:schemeClr val="accent2"/>
              </a:solidFill>
              <a:latin typeface="Montserrat"/>
              <a:ea typeface="Montserrat"/>
              <a:cs typeface="Montserrat"/>
              <a:sym typeface="Montserrat"/>
            </a:endParaRPr>
          </a:p>
          <a:p>
            <a:pPr indent="-228600" lvl="0" marL="457200" marR="0" rtl="0" algn="l">
              <a:lnSpc>
                <a:spcPct val="90000"/>
              </a:lnSpc>
              <a:spcBef>
                <a:spcPts val="1600"/>
              </a:spcBef>
              <a:spcAft>
                <a:spcPts val="0"/>
              </a:spcAft>
              <a:buClr>
                <a:schemeClr val="accent2"/>
              </a:buClr>
              <a:buSzPts val="2800"/>
              <a:buFont typeface="Arial"/>
              <a:buNone/>
            </a:pPr>
            <a:r>
              <a:t/>
            </a:r>
            <a:endParaRPr b="0" i="0" sz="1400" u="none" cap="none" strike="noStrike">
              <a:solidFill>
                <a:schemeClr val="accent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Before implementation</a:t>
            </a:r>
            <a:endParaRPr/>
          </a:p>
        </p:txBody>
      </p:sp>
      <p:sp>
        <p:nvSpPr>
          <p:cNvPr id="98" name="Google Shape;98;p20"/>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accent2"/>
              </a:buClr>
              <a:buSzPts val="2800"/>
              <a:buFont typeface="Arial"/>
              <a:buChar char="•"/>
            </a:pPr>
            <a:r>
              <a:rPr b="1" lang="hu-HU" sz="2400"/>
              <a:t>Is servitization suitable for your business?</a:t>
            </a:r>
            <a:br>
              <a:rPr b="1" lang="hu-HU" sz="2200"/>
            </a:br>
            <a:endParaRPr b="1" sz="2200"/>
          </a:p>
          <a:p>
            <a:pPr indent="0" lvl="0" marL="50800" rtl="0" algn="l">
              <a:lnSpc>
                <a:spcPct val="90000"/>
              </a:lnSpc>
              <a:spcBef>
                <a:spcPts val="1000"/>
              </a:spcBef>
              <a:spcAft>
                <a:spcPts val="0"/>
              </a:spcAft>
              <a:buSzPts val="2800"/>
              <a:buNone/>
            </a:pPr>
            <a:r>
              <a:rPr lang="hu-HU" sz="2200"/>
              <a:t>Consider if you are able to reach following goals:</a:t>
            </a:r>
            <a:endParaRPr sz="2200"/>
          </a:p>
          <a:p>
            <a:pPr indent="-228600" lvl="1" marL="914400" rtl="0" algn="l">
              <a:lnSpc>
                <a:spcPct val="90000"/>
              </a:lnSpc>
              <a:spcBef>
                <a:spcPts val="500"/>
              </a:spcBef>
              <a:spcAft>
                <a:spcPts val="0"/>
              </a:spcAft>
              <a:buSzPts val="2400"/>
              <a:buFont typeface="Noto Sans Symbols"/>
              <a:buNone/>
            </a:pPr>
            <a:r>
              <a:t/>
            </a:r>
            <a:endParaRPr sz="2200"/>
          </a:p>
        </p:txBody>
      </p:sp>
      <p:grpSp>
        <p:nvGrpSpPr>
          <p:cNvPr id="99" name="Google Shape;99;p20"/>
          <p:cNvGrpSpPr/>
          <p:nvPr/>
        </p:nvGrpSpPr>
        <p:grpSpPr>
          <a:xfrm>
            <a:off x="1684215" y="4113548"/>
            <a:ext cx="9593381" cy="1831389"/>
            <a:chOff x="0" y="585640"/>
            <a:chExt cx="9593381" cy="1831389"/>
          </a:xfrm>
        </p:grpSpPr>
        <p:sp>
          <p:nvSpPr>
            <p:cNvPr id="100" name="Google Shape;100;p20"/>
            <p:cNvSpPr/>
            <p:nvPr/>
          </p:nvSpPr>
          <p:spPr>
            <a:xfrm>
              <a:off x="0" y="585640"/>
              <a:ext cx="2997931" cy="1798759"/>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txBox="1"/>
            <p:nvPr/>
          </p:nvSpPr>
          <p:spPr>
            <a:xfrm>
              <a:off x="0" y="585640"/>
              <a:ext cx="2997931" cy="179875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hu-HU" sz="2400" u="none" cap="none" strike="noStrike">
                  <a:solidFill>
                    <a:schemeClr val="lt1"/>
                  </a:solidFill>
                  <a:latin typeface="Arial"/>
                  <a:ea typeface="Arial"/>
                  <a:cs typeface="Arial"/>
                  <a:sym typeface="Arial"/>
                </a:rPr>
                <a:t>Building a company vision focused on selling service. </a:t>
              </a:r>
              <a:endParaRPr b="0" i="0" sz="2400" u="none" cap="none" strike="noStrike">
                <a:solidFill>
                  <a:schemeClr val="lt1"/>
                </a:solidFill>
                <a:latin typeface="Arial"/>
                <a:ea typeface="Arial"/>
                <a:cs typeface="Arial"/>
                <a:sym typeface="Arial"/>
              </a:endParaRPr>
            </a:p>
          </p:txBody>
        </p:sp>
        <p:sp>
          <p:nvSpPr>
            <p:cNvPr id="102" name="Google Shape;102;p20"/>
            <p:cNvSpPr/>
            <p:nvPr/>
          </p:nvSpPr>
          <p:spPr>
            <a:xfrm>
              <a:off x="3297725" y="618270"/>
              <a:ext cx="2997931" cy="1798759"/>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txBox="1"/>
            <p:nvPr/>
          </p:nvSpPr>
          <p:spPr>
            <a:xfrm>
              <a:off x="3297725" y="618270"/>
              <a:ext cx="2997931" cy="179875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hu-HU" sz="2400" u="none" cap="none" strike="noStrike">
                  <a:solidFill>
                    <a:schemeClr val="lt1"/>
                  </a:solidFill>
                  <a:latin typeface="Arial"/>
                  <a:ea typeface="Arial"/>
                  <a:cs typeface="Arial"/>
                  <a:sym typeface="Arial"/>
                </a:rPr>
                <a:t>Offering customers targeted and extraordinary experience. </a:t>
              </a:r>
              <a:endParaRPr b="0" i="0" sz="2400" u="none" cap="none" strike="noStrike">
                <a:solidFill>
                  <a:schemeClr val="lt1"/>
                </a:solidFill>
                <a:latin typeface="Arial"/>
                <a:ea typeface="Arial"/>
                <a:cs typeface="Arial"/>
                <a:sym typeface="Arial"/>
              </a:endParaRPr>
            </a:p>
          </p:txBody>
        </p:sp>
        <p:sp>
          <p:nvSpPr>
            <p:cNvPr id="104" name="Google Shape;104;p20"/>
            <p:cNvSpPr/>
            <p:nvPr/>
          </p:nvSpPr>
          <p:spPr>
            <a:xfrm>
              <a:off x="6595450" y="618270"/>
              <a:ext cx="2997931" cy="1798759"/>
            </a:xfrm>
            <a:prstGeom prst="rect">
              <a:avLst/>
            </a:prstGeom>
            <a:solidFill>
              <a:srgbClr val="A8BA1B"/>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0"/>
            <p:cNvSpPr txBox="1"/>
            <p:nvPr/>
          </p:nvSpPr>
          <p:spPr>
            <a:xfrm>
              <a:off x="6595450" y="618270"/>
              <a:ext cx="2997931" cy="179875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hu-HU" sz="2400" u="none" cap="none" strike="noStrike">
                  <a:solidFill>
                    <a:schemeClr val="lt1"/>
                  </a:solidFill>
                  <a:latin typeface="Arial"/>
                  <a:ea typeface="Arial"/>
                  <a:cs typeface="Arial"/>
                  <a:sym typeface="Arial"/>
                </a:rPr>
                <a:t>Understanding customers' needs over solely focusing on the features of a product.   </a:t>
              </a:r>
              <a:endParaRPr/>
            </a:p>
          </p:txBody>
        </p:sp>
      </p:grpSp>
      <p:cxnSp>
        <p:nvCxnSpPr>
          <p:cNvPr id="106" name="Google Shape;106;p20"/>
          <p:cNvCxnSpPr/>
          <p:nvPr/>
        </p:nvCxnSpPr>
        <p:spPr>
          <a:xfrm flipH="1">
            <a:off x="4762500" y="3276600"/>
            <a:ext cx="2146300" cy="528017"/>
          </a:xfrm>
          <a:prstGeom prst="straightConnector1">
            <a:avLst/>
          </a:prstGeom>
          <a:noFill/>
          <a:ln cap="flat" cmpd="sng" w="9525">
            <a:solidFill>
              <a:srgbClr val="A9B918"/>
            </a:solidFill>
            <a:prstDash val="solid"/>
            <a:round/>
            <a:headEnd len="sm" w="sm" type="none"/>
            <a:tailEnd len="med" w="med" type="triangle"/>
          </a:ln>
        </p:spPr>
      </p:cxnSp>
      <p:cxnSp>
        <p:nvCxnSpPr>
          <p:cNvPr id="107" name="Google Shape;107;p20"/>
          <p:cNvCxnSpPr/>
          <p:nvPr/>
        </p:nvCxnSpPr>
        <p:spPr>
          <a:xfrm>
            <a:off x="7112000" y="3251200"/>
            <a:ext cx="0" cy="711200"/>
          </a:xfrm>
          <a:prstGeom prst="straightConnector1">
            <a:avLst/>
          </a:prstGeom>
          <a:noFill/>
          <a:ln cap="flat" cmpd="sng" w="9525">
            <a:solidFill>
              <a:srgbClr val="A9B918"/>
            </a:solidFill>
            <a:prstDash val="solid"/>
            <a:round/>
            <a:headEnd len="sm" w="sm" type="none"/>
            <a:tailEnd len="med" w="med" type="triangle"/>
          </a:ln>
        </p:spPr>
      </p:cxnSp>
      <p:cxnSp>
        <p:nvCxnSpPr>
          <p:cNvPr id="108" name="Google Shape;108;p20"/>
          <p:cNvCxnSpPr/>
          <p:nvPr/>
        </p:nvCxnSpPr>
        <p:spPr>
          <a:xfrm>
            <a:off x="7264400" y="3251200"/>
            <a:ext cx="1261541" cy="553417"/>
          </a:xfrm>
          <a:prstGeom prst="straightConnector1">
            <a:avLst/>
          </a:prstGeom>
          <a:noFill/>
          <a:ln cap="flat" cmpd="sng" w="9525">
            <a:solidFill>
              <a:srgbClr val="A9B918"/>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Before implementation</a:t>
            </a:r>
            <a:endParaRPr/>
          </a:p>
        </p:txBody>
      </p:sp>
      <p:sp>
        <p:nvSpPr>
          <p:cNvPr id="115" name="Google Shape;115;p21"/>
          <p:cNvSpPr txBox="1"/>
          <p:nvPr>
            <p:ph idx="1" type="body"/>
          </p:nvPr>
        </p:nvSpPr>
        <p:spPr>
          <a:xfrm>
            <a:off x="804985" y="2048497"/>
            <a:ext cx="10133975" cy="351224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accent2"/>
              </a:buClr>
              <a:buSzPts val="2800"/>
              <a:buFont typeface="Arial"/>
              <a:buChar char="•"/>
            </a:pPr>
            <a:r>
              <a:rPr b="1" lang="hu-HU" sz="2200"/>
              <a:t>Pros and cons</a:t>
            </a:r>
            <a:br>
              <a:rPr lang="hu-HU" sz="1800">
                <a:solidFill>
                  <a:srgbClr val="000000"/>
                </a:solidFill>
                <a:latin typeface="Montserrat"/>
                <a:ea typeface="Montserrat"/>
                <a:cs typeface="Montserrat"/>
                <a:sym typeface="Montserrat"/>
              </a:rPr>
            </a:br>
            <a:br>
              <a:rPr lang="hu-HU" sz="1800">
                <a:solidFill>
                  <a:srgbClr val="000000"/>
                </a:solidFill>
                <a:latin typeface="Montserrat"/>
                <a:ea typeface="Montserrat"/>
                <a:cs typeface="Montserrat"/>
                <a:sym typeface="Montserrat"/>
              </a:rPr>
            </a:br>
            <a:endParaRPr/>
          </a:p>
        </p:txBody>
      </p:sp>
      <p:pic>
        <p:nvPicPr>
          <p:cNvPr id="116" name="Google Shape;116;p21"/>
          <p:cNvPicPr preferRelativeResize="0"/>
          <p:nvPr/>
        </p:nvPicPr>
        <p:blipFill rotWithShape="1">
          <a:blip r:embed="rId3">
            <a:alphaModFix/>
          </a:blip>
          <a:srcRect b="0" l="0" r="0" t="0"/>
          <a:stretch/>
        </p:blipFill>
        <p:spPr>
          <a:xfrm>
            <a:off x="3796748" y="2723082"/>
            <a:ext cx="5029653" cy="3056417"/>
          </a:xfrm>
          <a:prstGeom prst="rect">
            <a:avLst/>
          </a:prstGeom>
          <a:noFill/>
          <a:ln>
            <a:noFill/>
          </a:ln>
        </p:spPr>
      </p:pic>
      <p:sp>
        <p:nvSpPr>
          <p:cNvPr id="117" name="Google Shape;117;p21"/>
          <p:cNvSpPr/>
          <p:nvPr/>
        </p:nvSpPr>
        <p:spPr>
          <a:xfrm>
            <a:off x="8778617" y="2546373"/>
            <a:ext cx="2438640" cy="972286"/>
          </a:xfrm>
          <a:custGeom>
            <a:rect b="b" l="l" r="r" t="t"/>
            <a:pathLst>
              <a:path extrusionOk="0" h="120000" w="120000">
                <a:moveTo>
                  <a:pt x="0" y="0"/>
                </a:moveTo>
                <a:lnTo>
                  <a:pt x="120000" y="0"/>
                </a:lnTo>
                <a:lnTo>
                  <a:pt x="120000" y="120000"/>
                </a:lnTo>
                <a:lnTo>
                  <a:pt x="0" y="120000"/>
                </a:lnTo>
                <a:close/>
              </a:path>
              <a:path extrusionOk="0" fill="none" h="120000" w="120000">
                <a:moveTo>
                  <a:pt x="-10000" y="22500"/>
                </a:moveTo>
                <a:lnTo>
                  <a:pt x="-20000" y="22500"/>
                </a:lnTo>
                <a:lnTo>
                  <a:pt x="-52385" y="154750"/>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just">
              <a:lnSpc>
                <a:spcPct val="100000"/>
              </a:lnSpc>
              <a:spcBef>
                <a:spcPts val="0"/>
              </a:spcBef>
              <a:spcAft>
                <a:spcPts val="0"/>
              </a:spcAft>
              <a:buClr>
                <a:schemeClr val="lt1"/>
              </a:buClr>
              <a:buSzPts val="1100"/>
              <a:buFont typeface="Noto Sans Symbols"/>
              <a:buChar char="∙"/>
            </a:pPr>
            <a:r>
              <a:rPr b="0" i="0" lang="hu-HU" sz="1100" u="none" cap="none" strike="noStrike">
                <a:solidFill>
                  <a:schemeClr val="lt1"/>
                </a:solidFill>
                <a:latin typeface="Montserrat"/>
                <a:ea typeface="Montserrat"/>
                <a:cs typeface="Montserrat"/>
                <a:sym typeface="Montserrat"/>
              </a:rPr>
              <a:t>Challenges in guaranteeing coordination and collaboration among various actors of a competitive environment.</a:t>
            </a:r>
            <a:endParaRPr/>
          </a:p>
        </p:txBody>
      </p:sp>
      <p:sp>
        <p:nvSpPr>
          <p:cNvPr id="118" name="Google Shape;118;p21"/>
          <p:cNvSpPr/>
          <p:nvPr/>
        </p:nvSpPr>
        <p:spPr>
          <a:xfrm>
            <a:off x="8778617" y="3668396"/>
            <a:ext cx="2438640" cy="972286"/>
          </a:xfrm>
          <a:custGeom>
            <a:rect b="b" l="l" r="r" t="t"/>
            <a:pathLst>
              <a:path extrusionOk="0" h="120000" w="120000">
                <a:moveTo>
                  <a:pt x="0" y="0"/>
                </a:moveTo>
                <a:lnTo>
                  <a:pt x="120000" y="0"/>
                </a:lnTo>
                <a:lnTo>
                  <a:pt x="120000" y="120000"/>
                </a:lnTo>
                <a:lnTo>
                  <a:pt x="0" y="120000"/>
                </a:lnTo>
                <a:close/>
              </a:path>
              <a:path extrusionOk="0" fill="none" h="120000" w="120000">
                <a:moveTo>
                  <a:pt x="-2791" y="89389"/>
                </a:moveTo>
                <a:lnTo>
                  <a:pt x="-72964" y="90374"/>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just">
              <a:lnSpc>
                <a:spcPct val="100000"/>
              </a:lnSpc>
              <a:spcBef>
                <a:spcPts val="0"/>
              </a:spcBef>
              <a:spcAft>
                <a:spcPts val="0"/>
              </a:spcAft>
              <a:buClr>
                <a:schemeClr val="lt1"/>
              </a:buClr>
              <a:buSzPts val="1100"/>
              <a:buFont typeface="Noto Sans Symbols"/>
              <a:buChar char="∙"/>
            </a:pPr>
            <a:r>
              <a:rPr b="0" i="0" lang="hu-HU" sz="1100" u="none" cap="none" strike="noStrike">
                <a:solidFill>
                  <a:schemeClr val="lt1"/>
                </a:solidFill>
                <a:latin typeface="Montserrat"/>
                <a:ea typeface="Montserrat"/>
                <a:cs typeface="Montserrat"/>
                <a:sym typeface="Montserrat"/>
              </a:rPr>
              <a:t>Financial resources in the beginning of the process, unexpected costs if the service strategy is not well understood or considered.</a:t>
            </a:r>
            <a:endParaRPr/>
          </a:p>
        </p:txBody>
      </p:sp>
      <p:sp>
        <p:nvSpPr>
          <p:cNvPr id="119" name="Google Shape;119;p21"/>
          <p:cNvSpPr/>
          <p:nvPr/>
        </p:nvSpPr>
        <p:spPr>
          <a:xfrm>
            <a:off x="8826401" y="5810526"/>
            <a:ext cx="2394878" cy="684622"/>
          </a:xfrm>
          <a:custGeom>
            <a:rect b="b" l="l" r="r" t="t"/>
            <a:pathLst>
              <a:path extrusionOk="0" h="120000" w="120000">
                <a:moveTo>
                  <a:pt x="0" y="0"/>
                </a:moveTo>
                <a:lnTo>
                  <a:pt x="120000" y="0"/>
                </a:lnTo>
                <a:lnTo>
                  <a:pt x="120000" y="120000"/>
                </a:lnTo>
                <a:lnTo>
                  <a:pt x="0" y="120000"/>
                </a:lnTo>
                <a:close/>
              </a:path>
              <a:path extrusionOk="0" fill="none" h="120000" w="120000">
                <a:moveTo>
                  <a:pt x="-7445" y="53858"/>
                </a:moveTo>
                <a:lnTo>
                  <a:pt x="-29708" y="57342"/>
                </a:lnTo>
                <a:lnTo>
                  <a:pt x="-57217" y="-119564"/>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just">
              <a:lnSpc>
                <a:spcPct val="100000"/>
              </a:lnSpc>
              <a:spcBef>
                <a:spcPts val="0"/>
              </a:spcBef>
              <a:spcAft>
                <a:spcPts val="0"/>
              </a:spcAft>
              <a:buClr>
                <a:schemeClr val="lt1"/>
              </a:buClr>
              <a:buSzPts val="1100"/>
              <a:buFont typeface="Noto Sans Symbols"/>
              <a:buChar char="∙"/>
            </a:pPr>
            <a:r>
              <a:rPr b="0" i="0" lang="hu-HU" sz="1100" u="none" cap="none" strike="noStrike">
                <a:solidFill>
                  <a:schemeClr val="lt1"/>
                </a:solidFill>
                <a:latin typeface="Montserrat"/>
                <a:ea typeface="Montserrat"/>
                <a:cs typeface="Montserrat"/>
                <a:sym typeface="Montserrat"/>
              </a:rPr>
              <a:t>Additional workforce (more expensive than products manufacturing).</a:t>
            </a:r>
            <a:endParaRPr/>
          </a:p>
        </p:txBody>
      </p:sp>
      <p:sp>
        <p:nvSpPr>
          <p:cNvPr id="120" name="Google Shape;120;p21"/>
          <p:cNvSpPr/>
          <p:nvPr/>
        </p:nvSpPr>
        <p:spPr>
          <a:xfrm>
            <a:off x="804984" y="3707604"/>
            <a:ext cx="2713467" cy="979091"/>
          </a:xfrm>
          <a:custGeom>
            <a:rect b="b" l="l" r="r" t="t"/>
            <a:pathLst>
              <a:path extrusionOk="0" h="120000" w="120000">
                <a:moveTo>
                  <a:pt x="0" y="0"/>
                </a:moveTo>
                <a:lnTo>
                  <a:pt x="120000" y="0"/>
                </a:lnTo>
                <a:lnTo>
                  <a:pt x="120000" y="120000"/>
                </a:lnTo>
                <a:lnTo>
                  <a:pt x="0" y="120000"/>
                </a:lnTo>
                <a:close/>
              </a:path>
              <a:path extrusionOk="0" fill="none" h="120000" w="120000">
                <a:moveTo>
                  <a:pt x="165224" y="17560"/>
                </a:moveTo>
                <a:lnTo>
                  <a:pt x="122039" y="81942"/>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just">
              <a:lnSpc>
                <a:spcPct val="100000"/>
              </a:lnSpc>
              <a:spcBef>
                <a:spcPts val="0"/>
              </a:spcBef>
              <a:spcAft>
                <a:spcPts val="0"/>
              </a:spcAft>
              <a:buClr>
                <a:schemeClr val="lt1"/>
              </a:buClr>
              <a:buSzPts val="1100"/>
              <a:buFont typeface="Noto Sans Symbols"/>
              <a:buChar char="∙"/>
            </a:pPr>
            <a:r>
              <a:rPr b="0" i="0" lang="hu-HU" sz="1100" u="none" cap="none" strike="noStrike">
                <a:solidFill>
                  <a:schemeClr val="lt1"/>
                </a:solidFill>
                <a:latin typeface="Montserrat"/>
                <a:ea typeface="Montserrat"/>
                <a:cs typeface="Montserrat"/>
                <a:sym typeface="Montserrat"/>
              </a:rPr>
              <a:t>Acquisition of the competitive advantage and use of services to differentiate offers and create valuable competitive opportunities.</a:t>
            </a:r>
            <a:endParaRPr/>
          </a:p>
        </p:txBody>
      </p:sp>
      <p:sp>
        <p:nvSpPr>
          <p:cNvPr id="121" name="Google Shape;121;p21"/>
          <p:cNvSpPr/>
          <p:nvPr/>
        </p:nvSpPr>
        <p:spPr>
          <a:xfrm>
            <a:off x="804984" y="2825353"/>
            <a:ext cx="2713467" cy="693306"/>
          </a:xfrm>
          <a:custGeom>
            <a:rect b="b" l="l" r="r" t="t"/>
            <a:pathLst>
              <a:path extrusionOk="0" h="120000" w="120000">
                <a:moveTo>
                  <a:pt x="0" y="0"/>
                </a:moveTo>
                <a:lnTo>
                  <a:pt x="120000" y="0"/>
                </a:lnTo>
                <a:lnTo>
                  <a:pt x="120000" y="120000"/>
                </a:lnTo>
                <a:lnTo>
                  <a:pt x="0" y="120000"/>
                </a:lnTo>
                <a:close/>
              </a:path>
              <a:path extrusionOk="0" fill="none" h="120000" w="120000">
                <a:moveTo>
                  <a:pt x="123890" y="36263"/>
                </a:moveTo>
                <a:lnTo>
                  <a:pt x="149186" y="-25668"/>
                </a:lnTo>
                <a:lnTo>
                  <a:pt x="177245" y="83809"/>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228600" lvl="0" marL="228600" marR="0" rtl="0" algn="just">
              <a:lnSpc>
                <a:spcPct val="100000"/>
              </a:lnSpc>
              <a:spcBef>
                <a:spcPts val="0"/>
              </a:spcBef>
              <a:spcAft>
                <a:spcPts val="0"/>
              </a:spcAft>
              <a:buClr>
                <a:schemeClr val="lt1"/>
              </a:buClr>
              <a:buSzPts val="1100"/>
              <a:buFont typeface="Arial"/>
              <a:buChar char="•"/>
            </a:pPr>
            <a:r>
              <a:rPr b="0" i="0" lang="hu-HU" sz="1100" u="none" cap="none" strike="noStrike">
                <a:solidFill>
                  <a:schemeClr val="lt1"/>
                </a:solidFill>
                <a:latin typeface="Montserrat"/>
                <a:ea typeface="Montserrat"/>
                <a:cs typeface="Montserrat"/>
                <a:sym typeface="Montserrat"/>
              </a:rPr>
              <a:t>Higher levels of profitability and stability of income in long term. </a:t>
            </a:r>
            <a:endParaRPr b="0" i="0" sz="1100" u="none" cap="none" strike="noStrike">
              <a:solidFill>
                <a:schemeClr val="lt1"/>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b="0" i="0" sz="1100" u="none" cap="none" strike="noStrike">
              <a:solidFill>
                <a:schemeClr val="lt1"/>
              </a:solidFill>
              <a:latin typeface="Montserrat"/>
              <a:ea typeface="Montserrat"/>
              <a:cs typeface="Montserrat"/>
              <a:sym typeface="Montserrat"/>
            </a:endParaRPr>
          </a:p>
        </p:txBody>
      </p:sp>
      <p:sp>
        <p:nvSpPr>
          <p:cNvPr id="122" name="Google Shape;122;p21"/>
          <p:cNvSpPr/>
          <p:nvPr/>
        </p:nvSpPr>
        <p:spPr>
          <a:xfrm>
            <a:off x="804986" y="4951496"/>
            <a:ext cx="2713466" cy="1518877"/>
          </a:xfrm>
          <a:custGeom>
            <a:rect b="b" l="l" r="r" t="t"/>
            <a:pathLst>
              <a:path extrusionOk="0" h="120000" w="120000">
                <a:moveTo>
                  <a:pt x="0" y="0"/>
                </a:moveTo>
                <a:lnTo>
                  <a:pt x="120000" y="0"/>
                </a:lnTo>
                <a:lnTo>
                  <a:pt x="120000" y="120000"/>
                </a:lnTo>
                <a:lnTo>
                  <a:pt x="0" y="120000"/>
                </a:lnTo>
                <a:close/>
              </a:path>
              <a:path extrusionOk="0" fill="none" h="120000" w="120000">
                <a:moveTo>
                  <a:pt x="123854" y="37934"/>
                </a:moveTo>
                <a:lnTo>
                  <a:pt x="166225" y="12566"/>
                </a:lnTo>
                <a:lnTo>
                  <a:pt x="174613" y="-55289"/>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just">
              <a:lnSpc>
                <a:spcPct val="100000"/>
              </a:lnSpc>
              <a:spcBef>
                <a:spcPts val="0"/>
              </a:spcBef>
              <a:spcAft>
                <a:spcPts val="0"/>
              </a:spcAft>
              <a:buClr>
                <a:schemeClr val="lt1"/>
              </a:buClr>
              <a:buSzPts val="1100"/>
              <a:buFont typeface="Noto Sans Symbols"/>
              <a:buChar char="∙"/>
            </a:pPr>
            <a:r>
              <a:rPr b="0" i="0" lang="hu-HU" sz="1100" u="none" cap="none" strike="noStrike">
                <a:solidFill>
                  <a:schemeClr val="lt1"/>
                </a:solidFill>
                <a:latin typeface="Montserrat"/>
                <a:ea typeface="Montserrat"/>
                <a:cs typeface="Montserrat"/>
                <a:sym typeface="Montserrat"/>
              </a:rPr>
              <a:t>Boosting/enhancing product sales by adopting services (services play a crucial role in fostering customer loyalty by encouraging repeat purchases and provides opportunities for increased interaction with customers).</a:t>
            </a:r>
            <a:endParaRPr b="0" i="0" sz="1100" u="none" cap="none" strike="noStrike">
              <a:solidFill>
                <a:schemeClr val="lt1"/>
              </a:solidFill>
              <a:latin typeface="Arial"/>
              <a:ea typeface="Arial"/>
              <a:cs typeface="Arial"/>
              <a:sym typeface="Arial"/>
            </a:endParaRPr>
          </a:p>
        </p:txBody>
      </p:sp>
      <p:sp>
        <p:nvSpPr>
          <p:cNvPr id="123" name="Google Shape;123;p21"/>
          <p:cNvSpPr/>
          <p:nvPr/>
        </p:nvSpPr>
        <p:spPr>
          <a:xfrm>
            <a:off x="8826401" y="4859444"/>
            <a:ext cx="2390855" cy="732320"/>
          </a:xfrm>
          <a:custGeom>
            <a:rect b="b" l="l" r="r" t="t"/>
            <a:pathLst>
              <a:path extrusionOk="0" h="120000" w="120000">
                <a:moveTo>
                  <a:pt x="0" y="0"/>
                </a:moveTo>
                <a:lnTo>
                  <a:pt x="120000" y="0"/>
                </a:lnTo>
                <a:lnTo>
                  <a:pt x="120000" y="120000"/>
                </a:lnTo>
                <a:lnTo>
                  <a:pt x="0" y="120000"/>
                </a:lnTo>
                <a:close/>
              </a:path>
              <a:path extrusionOk="0" fill="none" h="120000" w="120000">
                <a:moveTo>
                  <a:pt x="-4097" y="55600"/>
                </a:moveTo>
                <a:lnTo>
                  <a:pt x="-22164" y="53858"/>
                </a:lnTo>
                <a:lnTo>
                  <a:pt x="-45708" y="-6328"/>
                </a:lnTo>
              </a:path>
            </a:pathLst>
          </a:custGeom>
          <a:solidFill>
            <a:schemeClr val="accent1"/>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just">
              <a:lnSpc>
                <a:spcPct val="100000"/>
              </a:lnSpc>
              <a:spcBef>
                <a:spcPts val="0"/>
              </a:spcBef>
              <a:spcAft>
                <a:spcPts val="0"/>
              </a:spcAft>
              <a:buClr>
                <a:schemeClr val="lt1"/>
              </a:buClr>
              <a:buSzPts val="1100"/>
              <a:buFont typeface="Noto Sans Symbols"/>
              <a:buChar char="∙"/>
            </a:pPr>
            <a:r>
              <a:rPr b="0" i="0" lang="hu-HU" sz="1100" u="none" cap="none" strike="noStrike">
                <a:solidFill>
                  <a:schemeClr val="lt1"/>
                </a:solidFill>
                <a:latin typeface="Montserrat"/>
                <a:ea typeface="Montserrat"/>
                <a:cs typeface="Montserrat"/>
                <a:sym typeface="Montserrat"/>
              </a:rPr>
              <a:t>Building trust of customers to ensues their understanding of services´ added value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Levels of servitization</a:t>
            </a:r>
            <a:endParaRPr/>
          </a:p>
        </p:txBody>
      </p:sp>
      <p:pic>
        <p:nvPicPr>
          <p:cNvPr id="129" name="Google Shape;129;p22"/>
          <p:cNvPicPr preferRelativeResize="0"/>
          <p:nvPr/>
        </p:nvPicPr>
        <p:blipFill rotWithShape="1">
          <a:blip r:embed="rId3">
            <a:alphaModFix/>
          </a:blip>
          <a:srcRect b="0" l="0" r="0" t="0"/>
          <a:stretch/>
        </p:blipFill>
        <p:spPr>
          <a:xfrm>
            <a:off x="347979" y="1894782"/>
            <a:ext cx="10696384" cy="48670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804985" y="1274178"/>
            <a:ext cx="10133976" cy="519457"/>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111111"/>
              <a:buFont typeface="Montserrat ExtraBold"/>
              <a:buNone/>
            </a:pPr>
            <a:r>
              <a:rPr lang="hu-HU"/>
              <a:t>Methodology for the implementation</a:t>
            </a:r>
            <a:endParaRPr/>
          </a:p>
        </p:txBody>
      </p:sp>
      <p:sp>
        <p:nvSpPr>
          <p:cNvPr id="135" name="Google Shape;135;p23"/>
          <p:cNvSpPr txBox="1"/>
          <p:nvPr>
            <p:ph idx="1" type="body"/>
          </p:nvPr>
        </p:nvSpPr>
        <p:spPr>
          <a:xfrm>
            <a:off x="804986" y="2067404"/>
            <a:ext cx="10133975" cy="351224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600"/>
              </a:spcBef>
              <a:spcAft>
                <a:spcPts val="0"/>
              </a:spcAft>
              <a:buSzPts val="2800"/>
              <a:buChar char="•"/>
            </a:pPr>
            <a:r>
              <a:rPr lang="hu-HU" sz="2400"/>
              <a:t>Service Innovation Methodology developed under </a:t>
            </a:r>
            <a:r>
              <a:rPr lang="hu-HU" sz="2400" u="sng">
                <a:solidFill>
                  <a:srgbClr val="000000"/>
                </a:solidFill>
                <a:latin typeface="Montserrat"/>
                <a:ea typeface="Montserrat"/>
                <a:cs typeface="Montserrat"/>
                <a:sym typeface="Montserrat"/>
                <a:hlinkClick r:id="rId3">
                  <a:extLst>
                    <a:ext uri="{A12FA001-AC4F-418D-AE19-62706E023703}">
                      <ahyp:hlinkClr val="tx"/>
                    </a:ext>
                  </a:extLst>
                </a:hlinkClick>
              </a:rPr>
              <a:t>THINGS+ project</a:t>
            </a:r>
            <a:endParaRPr sz="2400" u="sng">
              <a:solidFill>
                <a:srgbClr val="000000"/>
              </a:solidFill>
              <a:latin typeface="Montserrat"/>
              <a:ea typeface="Montserrat"/>
              <a:cs typeface="Montserrat"/>
              <a:sym typeface="Montserrat"/>
            </a:endParaRPr>
          </a:p>
          <a:p>
            <a:pPr indent="-228600" lvl="0" marL="457200" rtl="0" algn="l">
              <a:lnSpc>
                <a:spcPct val="90000"/>
              </a:lnSpc>
              <a:spcBef>
                <a:spcPts val="1200"/>
              </a:spcBef>
              <a:spcAft>
                <a:spcPts val="0"/>
              </a:spcAft>
              <a:buSzPts val="2800"/>
              <a:buNone/>
            </a:pPr>
            <a:r>
              <a:t/>
            </a:r>
            <a:endParaRPr sz="2400" u="sng">
              <a:solidFill>
                <a:srgbClr val="000000"/>
              </a:solidFill>
              <a:latin typeface="Montserrat"/>
              <a:ea typeface="Montserrat"/>
              <a:cs typeface="Montserrat"/>
              <a:sym typeface="Montserrat"/>
            </a:endParaRPr>
          </a:p>
          <a:p>
            <a:pPr indent="-228600" lvl="0" marL="457200" rtl="0" algn="l">
              <a:lnSpc>
                <a:spcPct val="90000"/>
              </a:lnSpc>
              <a:spcBef>
                <a:spcPts val="1200"/>
              </a:spcBef>
              <a:spcAft>
                <a:spcPts val="600"/>
              </a:spcAft>
              <a:buSzPts val="2800"/>
              <a:buNone/>
            </a:pPr>
            <a:r>
              <a:t/>
            </a:r>
            <a:endParaRPr sz="2400" u="sng">
              <a:solidFill>
                <a:srgbClr val="000000"/>
              </a:solidFill>
              <a:latin typeface="Montserrat"/>
              <a:ea typeface="Montserrat"/>
              <a:cs typeface="Montserrat"/>
              <a:sym typeface="Montserrat"/>
            </a:endParaRPr>
          </a:p>
        </p:txBody>
      </p:sp>
      <p:grpSp>
        <p:nvGrpSpPr>
          <p:cNvPr id="136" name="Google Shape;136;p23"/>
          <p:cNvGrpSpPr/>
          <p:nvPr/>
        </p:nvGrpSpPr>
        <p:grpSpPr>
          <a:xfrm>
            <a:off x="452617" y="3002502"/>
            <a:ext cx="10934396" cy="3110233"/>
            <a:chOff x="303" y="764651"/>
            <a:chExt cx="10934396" cy="3110233"/>
          </a:xfrm>
        </p:grpSpPr>
        <p:sp>
          <p:nvSpPr>
            <p:cNvPr id="137" name="Google Shape;137;p23"/>
            <p:cNvSpPr/>
            <p:nvPr/>
          </p:nvSpPr>
          <p:spPr>
            <a:xfrm>
              <a:off x="303" y="1446932"/>
              <a:ext cx="2295880" cy="1301125"/>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txBox="1"/>
            <p:nvPr/>
          </p:nvSpPr>
          <p:spPr>
            <a:xfrm>
              <a:off x="30245" y="1476874"/>
              <a:ext cx="2235996" cy="962428"/>
            </a:xfrm>
            <a:prstGeom prst="rect">
              <a:avLst/>
            </a:prstGeom>
            <a:noFill/>
            <a:ln>
              <a:noFill/>
            </a:ln>
          </p:spPr>
          <p:txBody>
            <a:bodyPr anchorCtr="0" anchor="t" bIns="123825" lIns="123825" spcFirstLastPara="1" rIns="123825" wrap="square" tIns="123825">
              <a:noAutofit/>
            </a:bodyPr>
            <a:lstStyle/>
            <a:p>
              <a:pPr indent="-57150" lvl="1" marL="57150" marR="0" rtl="0" algn="l">
                <a:lnSpc>
                  <a:spcPct val="90000"/>
                </a:lnSpc>
                <a:spcBef>
                  <a:spcPts val="0"/>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Use the </a:t>
              </a:r>
              <a:r>
                <a:rPr b="0" i="0" lang="hu-HU" sz="900" u="sng" cap="none" strike="noStrike">
                  <a:solidFill>
                    <a:schemeClr val="dk2"/>
                  </a:solidFill>
                  <a:latin typeface="Montserrat"/>
                  <a:ea typeface="Montserrat"/>
                  <a:cs typeface="Montserrat"/>
                  <a:sym typeface="Montserrat"/>
                  <a:hlinkClick r:id="rId4">
                    <a:extLst>
                      <a:ext uri="{A12FA001-AC4F-418D-AE19-62706E023703}">
                        <ahyp:hlinkClr val="tx"/>
                      </a:ext>
                    </a:extLst>
                  </a:hlinkClick>
                </a:rPr>
                <a:t>Product Attributes Map</a:t>
              </a:r>
              <a:r>
                <a:rPr b="0" i="0" lang="hu-HU" sz="900" u="sng" cap="none" strike="noStrike">
                  <a:solidFill>
                    <a:schemeClr val="dk2"/>
                  </a:solidFill>
                  <a:latin typeface="Montserrat"/>
                  <a:ea typeface="Montserrat"/>
                  <a:cs typeface="Montserrat"/>
                  <a:sym typeface="Montserrat"/>
                </a:rPr>
                <a:t>,</a:t>
              </a:r>
              <a:endParaRPr b="0" i="0" sz="900" u="none" cap="none" strike="noStrike">
                <a:solidFill>
                  <a:schemeClr val="dk2"/>
                </a:solidFill>
                <a:latin typeface="Montserrat"/>
                <a:ea typeface="Montserrat"/>
                <a:cs typeface="Montserrat"/>
                <a:sym typeface="Montserrat"/>
              </a:endParaRPr>
            </a:p>
            <a:p>
              <a:pPr indent="-57150" lvl="1" marL="57150" marR="0" rtl="0" algn="l">
                <a:lnSpc>
                  <a:spcPct val="90000"/>
                </a:lnSpc>
                <a:spcBef>
                  <a:spcPts val="135"/>
                </a:spcBef>
                <a:spcAft>
                  <a:spcPts val="0"/>
                </a:spcAft>
                <a:buClr>
                  <a:srgbClr val="000000"/>
                </a:buClr>
                <a:buSzPts val="900"/>
                <a:buFont typeface="Arial"/>
                <a:buChar char="•"/>
              </a:pPr>
              <a:r>
                <a:rPr b="0" i="0" lang="hu-HU" sz="900" u="sng" cap="none" strike="noStrike">
                  <a:solidFill>
                    <a:schemeClr val="dk2"/>
                  </a:solidFill>
                  <a:latin typeface="Montserrat"/>
                  <a:ea typeface="Montserrat"/>
                  <a:cs typeface="Montserrat"/>
                  <a:sym typeface="Montserrat"/>
                </a:rPr>
                <a:t>E</a:t>
              </a:r>
              <a:r>
                <a:rPr b="0" i="0" lang="hu-HU" sz="900" u="none" cap="none" strike="noStrike">
                  <a:solidFill>
                    <a:schemeClr val="dk2"/>
                  </a:solidFill>
                  <a:latin typeface="Montserrat"/>
                  <a:ea typeface="Montserrat"/>
                  <a:cs typeface="Montserrat"/>
                  <a:sym typeface="Montserrat"/>
                </a:rPr>
                <a:t>laborate the </a:t>
              </a:r>
              <a:r>
                <a:rPr b="0" i="0" lang="hu-HU" sz="900" u="sng" cap="none" strike="noStrike">
                  <a:solidFill>
                    <a:schemeClr val="dk2"/>
                  </a:solidFill>
                  <a:latin typeface="Montserrat"/>
                  <a:ea typeface="Montserrat"/>
                  <a:cs typeface="Montserrat"/>
                  <a:sym typeface="Montserrat"/>
                  <a:hlinkClick r:id="rId5">
                    <a:extLst>
                      <a:ext uri="{A12FA001-AC4F-418D-AE19-62706E023703}">
                        <ahyp:hlinkClr val="tx"/>
                      </a:ext>
                    </a:extLst>
                  </a:hlinkClick>
                </a:rPr>
                <a:t>Value Proposition Canvas</a:t>
              </a:r>
              <a:r>
                <a:rPr b="0" i="0" lang="hu-HU" sz="900" u="sng" cap="none" strike="noStrike">
                  <a:solidFill>
                    <a:schemeClr val="dk2"/>
                  </a:solidFill>
                  <a:latin typeface="Montserrat"/>
                  <a:ea typeface="Montserrat"/>
                  <a:cs typeface="Montserrat"/>
                  <a:sym typeface="Montserrat"/>
                </a:rPr>
                <a:t>, </a:t>
              </a:r>
              <a:r>
                <a:rPr b="0" i="0" lang="hu-HU" sz="900" u="sng" cap="none" strike="noStrike">
                  <a:solidFill>
                    <a:schemeClr val="dk2"/>
                  </a:solidFill>
                  <a:latin typeface="Montserrat"/>
                  <a:ea typeface="Montserrat"/>
                  <a:cs typeface="Montserrat"/>
                  <a:sym typeface="Montserrat"/>
                  <a:hlinkClick r:id="rId6">
                    <a:extLst>
                      <a:ext uri="{A12FA001-AC4F-418D-AE19-62706E023703}">
                        <ahyp:hlinkClr val="tx"/>
                      </a:ext>
                    </a:extLst>
                  </a:hlinkClick>
                </a:rPr>
                <a:t>Value Map</a:t>
              </a:r>
              <a:r>
                <a:rPr b="0" i="0" lang="hu-HU" sz="900" u="sng" cap="none" strike="noStrike">
                  <a:solidFill>
                    <a:schemeClr val="dk2"/>
                  </a:solidFill>
                  <a:latin typeface="Montserrat"/>
                  <a:ea typeface="Montserrat"/>
                  <a:cs typeface="Montserrat"/>
                  <a:sym typeface="Montserrat"/>
                </a:rPr>
                <a:t>,</a:t>
              </a:r>
              <a:endParaRPr b="0" i="0" sz="900" u="none" cap="none" strike="noStrike">
                <a:solidFill>
                  <a:schemeClr val="dk2"/>
                </a:solidFill>
                <a:latin typeface="Montserrat"/>
                <a:ea typeface="Montserrat"/>
                <a:cs typeface="Montserrat"/>
                <a:sym typeface="Montserrat"/>
              </a:endParaRPr>
            </a:p>
            <a:p>
              <a:pPr indent="-57150" lvl="1" marL="57150" marR="0" rtl="0" algn="l">
                <a:lnSpc>
                  <a:spcPct val="90000"/>
                </a:lnSpc>
                <a:spcBef>
                  <a:spcPts val="135"/>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Use</a:t>
              </a:r>
              <a:r>
                <a:rPr b="0" i="0" lang="hu-HU" sz="900" u="sng" cap="none" strike="noStrike">
                  <a:solidFill>
                    <a:schemeClr val="dk2"/>
                  </a:solidFill>
                  <a:latin typeface="Montserrat"/>
                  <a:ea typeface="Montserrat"/>
                  <a:cs typeface="Montserrat"/>
                  <a:sym typeface="Montserrat"/>
                </a:rPr>
                <a:t> </a:t>
              </a:r>
              <a:r>
                <a:rPr b="0" i="0" lang="hu-HU" sz="900" u="sng" cap="none" strike="noStrike">
                  <a:solidFill>
                    <a:schemeClr val="dk2"/>
                  </a:solidFill>
                  <a:latin typeface="Montserrat"/>
                  <a:ea typeface="Montserrat"/>
                  <a:cs typeface="Montserrat"/>
                  <a:sym typeface="Montserrat"/>
                  <a:hlinkClick r:id="rId7">
                    <a:extLst>
                      <a:ext uri="{A12FA001-AC4F-418D-AE19-62706E023703}">
                        <ahyp:hlinkClr val="tx"/>
                      </a:ext>
                    </a:extLst>
                  </a:hlinkClick>
                </a:rPr>
                <a:t>Jobs To Be Done</a:t>
              </a:r>
              <a:r>
                <a:rPr b="0" i="0" lang="hu-HU" sz="900" u="sng" cap="none" strike="noStrike">
                  <a:solidFill>
                    <a:schemeClr val="dk2"/>
                  </a:solidFill>
                  <a:latin typeface="Montserrat"/>
                  <a:ea typeface="Montserrat"/>
                  <a:cs typeface="Montserrat"/>
                  <a:sym typeface="Montserrat"/>
                </a:rPr>
                <a:t> </a:t>
              </a:r>
              <a:r>
                <a:rPr b="0" i="0" lang="hu-HU" sz="900" u="none" cap="none" strike="noStrike">
                  <a:solidFill>
                    <a:schemeClr val="dk2"/>
                  </a:solidFill>
                  <a:latin typeface="Montserrat"/>
                  <a:ea typeface="Montserrat"/>
                  <a:cs typeface="Montserrat"/>
                  <a:sym typeface="Montserrat"/>
                </a:rPr>
                <a:t>theory</a:t>
              </a:r>
              <a:endParaRPr/>
            </a:p>
            <a:p>
              <a:pPr indent="-57150" lvl="1" marL="57150" marR="0" rtl="0" algn="l">
                <a:lnSpc>
                  <a:spcPct val="90000"/>
                </a:lnSpc>
                <a:spcBef>
                  <a:spcPts val="135"/>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Compare the competitors´ solutions</a:t>
              </a:r>
              <a:endParaRPr/>
            </a:p>
          </p:txBody>
        </p:sp>
        <p:sp>
          <p:nvSpPr>
            <p:cNvPr id="139" name="Google Shape;139;p23"/>
            <p:cNvSpPr/>
            <p:nvPr/>
          </p:nvSpPr>
          <p:spPr>
            <a:xfrm>
              <a:off x="1394368" y="1725004"/>
              <a:ext cx="2149880" cy="2149880"/>
            </a:xfrm>
            <a:custGeom>
              <a:rect b="b" l="l" r="r" t="t"/>
              <a:pathLst>
                <a:path extrusionOk="0" h="120000" w="120000">
                  <a:moveTo>
                    <a:pt x="8223" y="86628"/>
                  </a:moveTo>
                  <a:lnTo>
                    <a:pt x="10594" y="85409"/>
                  </a:lnTo>
                  <a:cubicBezTo>
                    <a:pt x="19376" y="102483"/>
                    <a:pt x="36351" y="113813"/>
                    <a:pt x="55488" y="115373"/>
                  </a:cubicBezTo>
                  <a:cubicBezTo>
                    <a:pt x="74624" y="116932"/>
                    <a:pt x="93210" y="108500"/>
                    <a:pt x="104640" y="93072"/>
                  </a:cubicBezTo>
                  <a:lnTo>
                    <a:pt x="103136" y="92134"/>
                  </a:lnTo>
                  <a:lnTo>
                    <a:pt x="108262" y="90120"/>
                  </a:lnTo>
                  <a:lnTo>
                    <a:pt x="108413" y="95427"/>
                  </a:lnTo>
                  <a:lnTo>
                    <a:pt x="106909" y="94488"/>
                  </a:lnTo>
                  <a:cubicBezTo>
                    <a:pt x="94967" y="110731"/>
                    <a:pt x="75473" y="119640"/>
                    <a:pt x="55377" y="118039"/>
                  </a:cubicBezTo>
                  <a:cubicBezTo>
                    <a:pt x="35281" y="116438"/>
                    <a:pt x="17443" y="104556"/>
                    <a:pt x="8223" y="86628"/>
                  </a:cubicBezTo>
                  <a:close/>
                </a:path>
              </a:pathLst>
            </a:custGeom>
            <a:solidFill>
              <a:srgbClr val="D1D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p:nvPr/>
          </p:nvSpPr>
          <p:spPr>
            <a:xfrm>
              <a:off x="669929" y="2431102"/>
              <a:ext cx="1778929" cy="836798"/>
            </a:xfrm>
            <a:prstGeom prst="roundRect">
              <a:avLst>
                <a:gd fmla="val 10000" name="adj"/>
              </a:avLst>
            </a:prstGeom>
            <a:solidFill>
              <a:srgbClr val="A8BA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txBox="1"/>
            <p:nvPr/>
          </p:nvSpPr>
          <p:spPr>
            <a:xfrm>
              <a:off x="694438" y="2455611"/>
              <a:ext cx="1729911" cy="787780"/>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hu-HU" sz="1100" u="sng" cap="none" strike="noStrike">
                  <a:solidFill>
                    <a:schemeClr val="lt1"/>
                  </a:solidFill>
                  <a:latin typeface="Arial"/>
                  <a:ea typeface="Arial"/>
                  <a:cs typeface="Arial"/>
                  <a:sym typeface="Arial"/>
                </a:rPr>
                <a:t>Phase 1: </a:t>
              </a:r>
              <a:endParaRPr/>
            </a:p>
            <a:p>
              <a:pPr indent="0" lvl="0" marL="0" marR="0" rtl="0" algn="ctr">
                <a:lnSpc>
                  <a:spcPct val="90000"/>
                </a:lnSpc>
                <a:spcBef>
                  <a:spcPts val="385"/>
                </a:spcBef>
                <a:spcAft>
                  <a:spcPts val="0"/>
                </a:spcAft>
                <a:buClr>
                  <a:srgbClr val="000000"/>
                </a:buClr>
                <a:buSzPts val="1100"/>
                <a:buFont typeface="Arial"/>
                <a:buNone/>
              </a:pPr>
              <a:r>
                <a:rPr b="1" i="0" lang="hu-HU" sz="1100" u="none" cap="none" strike="noStrike">
                  <a:solidFill>
                    <a:schemeClr val="lt1"/>
                  </a:solidFill>
                  <a:latin typeface="Arial"/>
                  <a:ea typeface="Arial"/>
                  <a:cs typeface="Arial"/>
                  <a:sym typeface="Arial"/>
                </a:rPr>
                <a:t>Servitization opportunities </a:t>
              </a:r>
              <a:endParaRPr/>
            </a:p>
          </p:txBody>
        </p:sp>
        <p:sp>
          <p:nvSpPr>
            <p:cNvPr id="142" name="Google Shape;142;p23"/>
            <p:cNvSpPr/>
            <p:nvPr/>
          </p:nvSpPr>
          <p:spPr>
            <a:xfrm>
              <a:off x="2577606" y="2172275"/>
              <a:ext cx="1992036" cy="1051614"/>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3"/>
            <p:cNvSpPr txBox="1"/>
            <p:nvPr/>
          </p:nvSpPr>
          <p:spPr>
            <a:xfrm>
              <a:off x="2601807" y="2421823"/>
              <a:ext cx="1943634" cy="777866"/>
            </a:xfrm>
            <a:prstGeom prst="rect">
              <a:avLst/>
            </a:prstGeom>
            <a:noFill/>
            <a:ln>
              <a:noFill/>
            </a:ln>
          </p:spPr>
          <p:txBody>
            <a:bodyPr anchorCtr="0" anchor="t" bIns="123825" lIns="123825" spcFirstLastPara="1" rIns="123825" wrap="square" tIns="123825">
              <a:noAutofit/>
            </a:bodyPr>
            <a:lstStyle/>
            <a:p>
              <a:pPr indent="-57150" lvl="1" marL="57150" marR="0" rtl="0" algn="l">
                <a:lnSpc>
                  <a:spcPct val="90000"/>
                </a:lnSpc>
                <a:spcBef>
                  <a:spcPts val="0"/>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Create a </a:t>
              </a:r>
              <a:r>
                <a:rPr b="0" i="0" lang="hu-HU" sz="900" u="sng" cap="none" strike="noStrike">
                  <a:solidFill>
                    <a:schemeClr val="dk2"/>
                  </a:solidFill>
                  <a:latin typeface="Montserrat"/>
                  <a:ea typeface="Montserrat"/>
                  <a:cs typeface="Montserrat"/>
                  <a:sym typeface="Montserrat"/>
                  <a:hlinkClick r:id="rId8">
                    <a:extLst>
                      <a:ext uri="{A12FA001-AC4F-418D-AE19-62706E023703}">
                        <ahyp:hlinkClr val="tx"/>
                      </a:ext>
                    </a:extLst>
                  </a:hlinkClick>
                </a:rPr>
                <a:t>customer persona</a:t>
              </a:r>
              <a:endParaRPr b="0" i="0" sz="900" u="none" cap="none" strike="noStrike">
                <a:solidFill>
                  <a:schemeClr val="dk2"/>
                </a:solidFill>
                <a:latin typeface="Montserrat"/>
                <a:ea typeface="Montserrat"/>
                <a:cs typeface="Montserrat"/>
                <a:sym typeface="Montserrat"/>
              </a:endParaRPr>
            </a:p>
            <a:p>
              <a:pPr indent="-57150" lvl="1" marL="57150" marR="0" rtl="0" algn="l">
                <a:lnSpc>
                  <a:spcPct val="90000"/>
                </a:lnSpc>
                <a:spcBef>
                  <a:spcPts val="135"/>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Create the </a:t>
              </a:r>
              <a:r>
                <a:rPr b="0" i="0" lang="hu-HU" sz="900" u="sng" cap="none" strike="noStrike">
                  <a:solidFill>
                    <a:schemeClr val="dk2"/>
                  </a:solidFill>
                  <a:latin typeface="Montserrat"/>
                  <a:ea typeface="Montserrat"/>
                  <a:cs typeface="Montserrat"/>
                  <a:sym typeface="Montserrat"/>
                  <a:hlinkClick r:id="rId9">
                    <a:extLst>
                      <a:ext uri="{A12FA001-AC4F-418D-AE19-62706E023703}">
                        <ahyp:hlinkClr val="tx"/>
                      </a:ext>
                    </a:extLst>
                  </a:hlinkClick>
                </a:rPr>
                <a:t>Customer Journey</a:t>
              </a:r>
              <a:endParaRPr b="0" i="0" sz="900" u="none" cap="none" strike="noStrike">
                <a:solidFill>
                  <a:schemeClr val="dk2"/>
                </a:solidFill>
                <a:latin typeface="Montserrat"/>
                <a:ea typeface="Montserrat"/>
                <a:cs typeface="Montserrat"/>
                <a:sym typeface="Montserrat"/>
              </a:endParaRPr>
            </a:p>
            <a:p>
              <a:pPr indent="-57150" lvl="1" marL="57150" marR="0" rtl="0" algn="l">
                <a:lnSpc>
                  <a:spcPct val="90000"/>
                </a:lnSpc>
                <a:spcBef>
                  <a:spcPts val="135"/>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Develop the servitization concept </a:t>
              </a:r>
              <a:endParaRPr/>
            </a:p>
          </p:txBody>
        </p:sp>
        <p:sp>
          <p:nvSpPr>
            <p:cNvPr id="144" name="Google Shape;144;p23"/>
            <p:cNvSpPr/>
            <p:nvPr/>
          </p:nvSpPr>
          <p:spPr>
            <a:xfrm>
              <a:off x="3650416" y="965148"/>
              <a:ext cx="2197671" cy="2197671"/>
            </a:xfrm>
            <a:custGeom>
              <a:rect b="b" l="l" r="r" t="t"/>
              <a:pathLst>
                <a:path extrusionOk="0" h="120000" w="120000">
                  <a:moveTo>
                    <a:pt x="8544" y="32676"/>
                  </a:moveTo>
                  <a:lnTo>
                    <a:pt x="8544" y="32676"/>
                  </a:lnTo>
                  <a:cubicBezTo>
                    <a:pt x="18013" y="14844"/>
                    <a:pt x="36040" y="3186"/>
                    <a:pt x="56187" y="1864"/>
                  </a:cubicBezTo>
                  <a:cubicBezTo>
                    <a:pt x="76334" y="543"/>
                    <a:pt x="95729" y="9747"/>
                    <a:pt x="107446" y="26189"/>
                  </a:cubicBezTo>
                  <a:lnTo>
                    <a:pt x="108931" y="25290"/>
                  </a:lnTo>
                  <a:lnTo>
                    <a:pt x="108711" y="30482"/>
                  </a:lnTo>
                  <a:lnTo>
                    <a:pt x="103725" y="28444"/>
                  </a:lnTo>
                  <a:lnTo>
                    <a:pt x="105210" y="27545"/>
                  </a:lnTo>
                  <a:lnTo>
                    <a:pt x="105210" y="27545"/>
                  </a:lnTo>
                  <a:cubicBezTo>
                    <a:pt x="93982" y="11905"/>
                    <a:pt x="75469" y="3179"/>
                    <a:pt x="56261" y="4473"/>
                  </a:cubicBezTo>
                  <a:cubicBezTo>
                    <a:pt x="37052" y="5766"/>
                    <a:pt x="19876" y="16896"/>
                    <a:pt x="10847" y="33899"/>
                  </a:cubicBezTo>
                  <a:close/>
                </a:path>
              </a:pathLst>
            </a:custGeom>
            <a:solidFill>
              <a:srgbClr val="D1D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3"/>
            <p:cNvSpPr/>
            <p:nvPr/>
          </p:nvSpPr>
          <p:spPr>
            <a:xfrm>
              <a:off x="2923691" y="1572906"/>
              <a:ext cx="1801535" cy="882999"/>
            </a:xfrm>
            <a:prstGeom prst="roundRect">
              <a:avLst>
                <a:gd fmla="val 10000" name="adj"/>
              </a:avLst>
            </a:prstGeom>
            <a:solidFill>
              <a:srgbClr val="A8BA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txBox="1"/>
            <p:nvPr/>
          </p:nvSpPr>
          <p:spPr>
            <a:xfrm>
              <a:off x="2949553" y="1598768"/>
              <a:ext cx="1749811" cy="831275"/>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Noto Sans Symbols"/>
                <a:buNone/>
              </a:pPr>
              <a:r>
                <a:rPr b="1" i="0" lang="hu-HU" sz="1100" u="sng" cap="none" strike="noStrike">
                  <a:solidFill>
                    <a:schemeClr val="lt1"/>
                  </a:solidFill>
                  <a:latin typeface="Arial"/>
                  <a:ea typeface="Arial"/>
                  <a:cs typeface="Arial"/>
                  <a:sym typeface="Arial"/>
                </a:rPr>
                <a:t>Phase 2: </a:t>
              </a:r>
              <a:endParaRPr/>
            </a:p>
            <a:p>
              <a:pPr indent="0" lvl="0" marL="0" marR="0" rtl="0" algn="ctr">
                <a:lnSpc>
                  <a:spcPct val="90000"/>
                </a:lnSpc>
                <a:spcBef>
                  <a:spcPts val="385"/>
                </a:spcBef>
                <a:spcAft>
                  <a:spcPts val="0"/>
                </a:spcAft>
                <a:buClr>
                  <a:srgbClr val="000000"/>
                </a:buClr>
                <a:buSzPts val="1100"/>
                <a:buFont typeface="Noto Sans Symbols"/>
                <a:buNone/>
              </a:pPr>
              <a:r>
                <a:rPr b="1" i="0" lang="hu-HU" sz="1100" u="none" cap="none" strike="noStrike">
                  <a:solidFill>
                    <a:schemeClr val="lt1"/>
                  </a:solidFill>
                  <a:latin typeface="Arial"/>
                  <a:ea typeface="Arial"/>
                  <a:cs typeface="Arial"/>
                  <a:sym typeface="Arial"/>
                </a:rPr>
                <a:t>Comprehensive understanding of the customers and their needs</a:t>
              </a:r>
              <a:endParaRPr/>
            </a:p>
          </p:txBody>
        </p:sp>
        <p:sp>
          <p:nvSpPr>
            <p:cNvPr id="147" name="Google Shape;147;p23"/>
            <p:cNvSpPr/>
            <p:nvPr/>
          </p:nvSpPr>
          <p:spPr>
            <a:xfrm>
              <a:off x="4829631" y="1673707"/>
              <a:ext cx="1860480" cy="981409"/>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txBox="1"/>
            <p:nvPr/>
          </p:nvSpPr>
          <p:spPr>
            <a:xfrm>
              <a:off x="4852216" y="1696292"/>
              <a:ext cx="1815310" cy="725937"/>
            </a:xfrm>
            <a:prstGeom prst="rect">
              <a:avLst/>
            </a:prstGeom>
            <a:noFill/>
            <a:ln>
              <a:noFill/>
            </a:ln>
          </p:spPr>
          <p:txBody>
            <a:bodyPr anchorCtr="0" anchor="t" bIns="123825" lIns="123825" spcFirstLastPara="1" rIns="123825" wrap="square" tIns="123825">
              <a:noAutofit/>
            </a:bodyPr>
            <a:lstStyle/>
            <a:p>
              <a:pPr indent="-57150" lvl="1" marL="57150" marR="0" rtl="0" algn="l">
                <a:lnSpc>
                  <a:spcPct val="90000"/>
                </a:lnSpc>
                <a:spcBef>
                  <a:spcPts val="0"/>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Use the </a:t>
              </a:r>
              <a:r>
                <a:rPr b="0" i="0" lang="hu-HU" sz="900" u="sng" cap="none" strike="noStrike">
                  <a:solidFill>
                    <a:schemeClr val="dk2"/>
                  </a:solidFill>
                  <a:latin typeface="Montserrat"/>
                  <a:ea typeface="Montserrat"/>
                  <a:cs typeface="Montserrat"/>
                  <a:sym typeface="Montserrat"/>
                  <a:hlinkClick r:id="rId10">
                    <a:extLst>
                      <a:ext uri="{A12FA001-AC4F-418D-AE19-62706E023703}">
                        <ahyp:hlinkClr val="tx"/>
                      </a:ext>
                    </a:extLst>
                  </a:hlinkClick>
                </a:rPr>
                <a:t>Business Model Canvas</a:t>
              </a:r>
              <a:endParaRPr b="0" i="0" sz="900" u="none" cap="none" strike="noStrike">
                <a:solidFill>
                  <a:schemeClr val="dk2"/>
                </a:solidFill>
                <a:latin typeface="Montserrat"/>
                <a:ea typeface="Montserrat"/>
                <a:cs typeface="Montserrat"/>
                <a:sym typeface="Montserrat"/>
              </a:endParaRPr>
            </a:p>
            <a:p>
              <a:pPr indent="-57150" lvl="1" marL="57150" marR="0" rtl="0" algn="l">
                <a:lnSpc>
                  <a:spcPct val="90000"/>
                </a:lnSpc>
                <a:spcBef>
                  <a:spcPts val="135"/>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Use </a:t>
              </a:r>
              <a:r>
                <a:rPr b="0" i="0" lang="hu-HU" sz="900" u="sng" cap="none" strike="noStrike">
                  <a:solidFill>
                    <a:schemeClr val="dk2"/>
                  </a:solidFill>
                  <a:latin typeface="Montserrat"/>
                  <a:ea typeface="Montserrat"/>
                  <a:cs typeface="Montserrat"/>
                  <a:sym typeface="Montserrat"/>
                  <a:hlinkClick r:id="rId11">
                    <a:extLst>
                      <a:ext uri="{A12FA001-AC4F-418D-AE19-62706E023703}">
                        <ahyp:hlinkClr val="tx"/>
                      </a:ext>
                    </a:extLst>
                  </a:hlinkClick>
                </a:rPr>
                <a:t>Resources Processes and Values Framework</a:t>
              </a:r>
              <a:br>
                <a:rPr b="0" i="0" lang="hu-HU" sz="900" u="sng" cap="none" strike="noStrike">
                  <a:solidFill>
                    <a:schemeClr val="dk2"/>
                  </a:solidFill>
                  <a:latin typeface="Montserrat"/>
                  <a:ea typeface="Montserrat"/>
                  <a:cs typeface="Montserrat"/>
                  <a:sym typeface="Montserrat"/>
                </a:rPr>
              </a:br>
              <a:endParaRPr b="0" i="0" sz="900" u="none" cap="none" strike="noStrike">
                <a:solidFill>
                  <a:schemeClr val="dk2"/>
                </a:solidFill>
                <a:latin typeface="Montserrat"/>
                <a:ea typeface="Montserrat"/>
                <a:cs typeface="Montserrat"/>
                <a:sym typeface="Montserrat"/>
              </a:endParaRPr>
            </a:p>
          </p:txBody>
        </p:sp>
        <p:sp>
          <p:nvSpPr>
            <p:cNvPr id="149" name="Google Shape;149;p23"/>
            <p:cNvSpPr/>
            <p:nvPr/>
          </p:nvSpPr>
          <p:spPr>
            <a:xfrm>
              <a:off x="5919093" y="1752788"/>
              <a:ext cx="2053617" cy="2053617"/>
            </a:xfrm>
            <a:custGeom>
              <a:rect b="b" l="l" r="r" t="t"/>
              <a:pathLst>
                <a:path extrusionOk="0" h="120000" w="120000">
                  <a:moveTo>
                    <a:pt x="7850" y="85700"/>
                  </a:moveTo>
                  <a:lnTo>
                    <a:pt x="10354" y="84467"/>
                  </a:lnTo>
                  <a:lnTo>
                    <a:pt x="10354" y="84467"/>
                  </a:lnTo>
                  <a:cubicBezTo>
                    <a:pt x="18792" y="101589"/>
                    <a:pt x="35457" y="113154"/>
                    <a:pt x="54449" y="115069"/>
                  </a:cubicBezTo>
                  <a:cubicBezTo>
                    <a:pt x="73442" y="116983"/>
                    <a:pt x="92080" y="108976"/>
                    <a:pt x="103765" y="93882"/>
                  </a:cubicBezTo>
                  <a:lnTo>
                    <a:pt x="102207" y="92872"/>
                  </a:lnTo>
                  <a:lnTo>
                    <a:pt x="107617" y="90862"/>
                  </a:lnTo>
                  <a:lnTo>
                    <a:pt x="107673" y="96415"/>
                  </a:lnTo>
                  <a:lnTo>
                    <a:pt x="106115" y="95405"/>
                  </a:lnTo>
                  <a:lnTo>
                    <a:pt x="106115" y="95405"/>
                  </a:lnTo>
                  <a:cubicBezTo>
                    <a:pt x="93879" y="111342"/>
                    <a:pt x="74282" y="119832"/>
                    <a:pt x="54286" y="117857"/>
                  </a:cubicBezTo>
                  <a:cubicBezTo>
                    <a:pt x="34291" y="115883"/>
                    <a:pt x="16732" y="103723"/>
                    <a:pt x="7850" y="85700"/>
                  </a:cubicBezTo>
                  <a:close/>
                </a:path>
              </a:pathLst>
            </a:custGeom>
            <a:solidFill>
              <a:srgbClr val="D1D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p:nvPr/>
          </p:nvSpPr>
          <p:spPr>
            <a:xfrm>
              <a:off x="5205193" y="2385537"/>
              <a:ext cx="1732175" cy="825090"/>
            </a:xfrm>
            <a:prstGeom prst="roundRect">
              <a:avLst>
                <a:gd fmla="val 10000" name="adj"/>
              </a:avLst>
            </a:prstGeom>
            <a:solidFill>
              <a:srgbClr val="A8BA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3"/>
            <p:cNvSpPr txBox="1"/>
            <p:nvPr/>
          </p:nvSpPr>
          <p:spPr>
            <a:xfrm>
              <a:off x="5229359" y="2409703"/>
              <a:ext cx="1683843" cy="776758"/>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Noto Sans Symbols"/>
                <a:buNone/>
              </a:pPr>
              <a:r>
                <a:rPr b="1" i="0" lang="hu-HU" sz="1100" u="sng" cap="none" strike="noStrike">
                  <a:solidFill>
                    <a:schemeClr val="lt1"/>
                  </a:solidFill>
                  <a:latin typeface="Montserrat"/>
                  <a:ea typeface="Montserrat"/>
                  <a:cs typeface="Montserrat"/>
                  <a:sym typeface="Montserrat"/>
                </a:rPr>
                <a:t>Phase 3: </a:t>
              </a:r>
              <a:endParaRPr/>
            </a:p>
            <a:p>
              <a:pPr indent="0" lvl="0" marL="0" marR="0" rtl="0" algn="ctr">
                <a:lnSpc>
                  <a:spcPct val="90000"/>
                </a:lnSpc>
                <a:spcBef>
                  <a:spcPts val="385"/>
                </a:spcBef>
                <a:spcAft>
                  <a:spcPts val="0"/>
                </a:spcAft>
                <a:buClr>
                  <a:srgbClr val="000000"/>
                </a:buClr>
                <a:buSzPts val="1100"/>
                <a:buFont typeface="Noto Sans Symbols"/>
                <a:buNone/>
              </a:pPr>
              <a:r>
                <a:rPr b="1" i="0" lang="hu-HU" sz="1100" u="none" cap="none" strike="noStrike">
                  <a:solidFill>
                    <a:schemeClr val="lt1"/>
                  </a:solidFill>
                  <a:latin typeface="Montserrat"/>
                  <a:ea typeface="Montserrat"/>
                  <a:cs typeface="Montserrat"/>
                  <a:sym typeface="Montserrat"/>
                </a:rPr>
                <a:t>Servitization project and possible  challenges</a:t>
              </a:r>
              <a:endParaRPr/>
            </a:p>
          </p:txBody>
        </p:sp>
        <p:sp>
          <p:nvSpPr>
            <p:cNvPr id="152" name="Google Shape;152;p23"/>
            <p:cNvSpPr/>
            <p:nvPr/>
          </p:nvSpPr>
          <p:spPr>
            <a:xfrm>
              <a:off x="7046502" y="2204170"/>
              <a:ext cx="1907844" cy="926135"/>
            </a:xfrm>
            <a:prstGeom prst="roundRect">
              <a:avLst>
                <a:gd fmla="val 10000" name="adj"/>
              </a:avLst>
            </a:prstGeom>
            <a:solidFill>
              <a:schemeClr val="lt1">
                <a:alpha val="89803"/>
              </a:schemeClr>
            </a:solidFill>
            <a:ln cap="flat" cmpd="sng" w="25400">
              <a:solidFill>
                <a:srgbClr val="A8B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txBox="1"/>
            <p:nvPr/>
          </p:nvSpPr>
          <p:spPr>
            <a:xfrm>
              <a:off x="7067815" y="2423941"/>
              <a:ext cx="1865218" cy="685052"/>
            </a:xfrm>
            <a:prstGeom prst="rect">
              <a:avLst/>
            </a:prstGeom>
            <a:noFill/>
            <a:ln>
              <a:noFill/>
            </a:ln>
          </p:spPr>
          <p:txBody>
            <a:bodyPr anchorCtr="0" anchor="t" bIns="123825" lIns="123825" spcFirstLastPara="1" rIns="123825" wrap="square" tIns="123825">
              <a:noAutofit/>
            </a:bodyPr>
            <a:lstStyle/>
            <a:p>
              <a:pPr indent="-57150" lvl="1" marL="57150" marR="0" rtl="0" algn="l">
                <a:lnSpc>
                  <a:spcPct val="90000"/>
                </a:lnSpc>
                <a:spcBef>
                  <a:spcPts val="0"/>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Prepare a short strategy plan (</a:t>
              </a:r>
              <a:r>
                <a:rPr b="0" i="0" lang="hu-HU" sz="900" u="sng" cap="none" strike="noStrike">
                  <a:solidFill>
                    <a:schemeClr val="dk2"/>
                  </a:solidFill>
                  <a:latin typeface="Montserrat"/>
                  <a:ea typeface="Montserrat"/>
                  <a:cs typeface="Montserrat"/>
                  <a:sym typeface="Montserrat"/>
                  <a:hlinkClick r:id="rId12">
                    <a:extLst>
                      <a:ext uri="{A12FA001-AC4F-418D-AE19-62706E023703}">
                        <ahyp:hlinkClr val="tx"/>
                      </a:ext>
                    </a:extLst>
                  </a:hlinkClick>
                </a:rPr>
                <a:t>One Page Strategy)</a:t>
              </a:r>
              <a:endParaRPr b="0" i="0" sz="900" u="none" cap="none" strike="noStrike">
                <a:solidFill>
                  <a:schemeClr val="dk2"/>
                </a:solidFill>
                <a:latin typeface="Montserrat"/>
                <a:ea typeface="Montserrat"/>
                <a:cs typeface="Montserrat"/>
                <a:sym typeface="Montserrat"/>
              </a:endParaRPr>
            </a:p>
            <a:p>
              <a:pPr indent="-57150" lvl="1" marL="57150" marR="0" rtl="0" algn="l">
                <a:lnSpc>
                  <a:spcPct val="90000"/>
                </a:lnSpc>
                <a:spcBef>
                  <a:spcPts val="135"/>
                </a:spcBef>
                <a:spcAft>
                  <a:spcPts val="0"/>
                </a:spcAft>
                <a:buClr>
                  <a:srgbClr val="000000"/>
                </a:buClr>
                <a:buSzPts val="900"/>
                <a:buFont typeface="Arial"/>
                <a:buChar char="•"/>
              </a:pPr>
              <a:r>
                <a:rPr b="0" i="0" lang="hu-HU" sz="900" u="none" cap="none" strike="noStrike">
                  <a:solidFill>
                    <a:schemeClr val="dk2"/>
                  </a:solidFill>
                  <a:latin typeface="Montserrat"/>
                  <a:ea typeface="Montserrat"/>
                  <a:cs typeface="Montserrat"/>
                  <a:sym typeface="Montserrat"/>
                </a:rPr>
                <a:t>Prepare the </a:t>
              </a:r>
              <a:r>
                <a:rPr b="0" i="0" lang="hu-HU" sz="900" u="sng" cap="none" strike="noStrike">
                  <a:solidFill>
                    <a:schemeClr val="dk2"/>
                  </a:solidFill>
                  <a:latin typeface="Montserrat"/>
                  <a:ea typeface="Montserrat"/>
                  <a:cs typeface="Montserrat"/>
                  <a:sym typeface="Montserrat"/>
                  <a:hlinkClick r:id="rId13">
                    <a:extLst>
                      <a:ext uri="{A12FA001-AC4F-418D-AE19-62706E023703}">
                        <ahyp:hlinkClr val="tx"/>
                      </a:ext>
                    </a:extLst>
                  </a:hlinkClick>
                </a:rPr>
                <a:t>List of Assumptions</a:t>
              </a:r>
              <a:endParaRPr b="0" i="0" sz="900" u="none" cap="none" strike="noStrike">
                <a:solidFill>
                  <a:schemeClr val="dk2"/>
                </a:solidFill>
                <a:latin typeface="Montserrat"/>
                <a:ea typeface="Montserrat"/>
                <a:cs typeface="Montserrat"/>
                <a:sym typeface="Montserrat"/>
              </a:endParaRPr>
            </a:p>
          </p:txBody>
        </p:sp>
        <p:sp>
          <p:nvSpPr>
            <p:cNvPr id="154" name="Google Shape;154;p23"/>
            <p:cNvSpPr/>
            <p:nvPr/>
          </p:nvSpPr>
          <p:spPr>
            <a:xfrm rot="957989">
              <a:off x="8100522" y="1037659"/>
              <a:ext cx="2325340" cy="2427015"/>
            </a:xfrm>
            <a:custGeom>
              <a:rect b="b" l="l" r="r" t="t"/>
              <a:pathLst>
                <a:path extrusionOk="0" h="120000" w="120000">
                  <a:moveTo>
                    <a:pt x="7882" y="34524"/>
                  </a:moveTo>
                  <a:lnTo>
                    <a:pt x="7882" y="34524"/>
                  </a:lnTo>
                  <a:cubicBezTo>
                    <a:pt x="16821" y="16185"/>
                    <a:pt x="34715" y="3889"/>
                    <a:pt x="55017" y="2136"/>
                  </a:cubicBezTo>
                  <a:cubicBezTo>
                    <a:pt x="75319" y="383"/>
                    <a:pt x="95051" y="9429"/>
                    <a:pt x="106993" y="25964"/>
                  </a:cubicBezTo>
                  <a:lnTo>
                    <a:pt x="108690" y="24943"/>
                  </a:lnTo>
                  <a:lnTo>
                    <a:pt x="108426" y="30835"/>
                  </a:lnTo>
                  <a:lnTo>
                    <a:pt x="102748" y="28521"/>
                  </a:lnTo>
                  <a:lnTo>
                    <a:pt x="104445" y="27499"/>
                  </a:lnTo>
                  <a:lnTo>
                    <a:pt x="104445" y="27499"/>
                  </a:lnTo>
                  <a:cubicBezTo>
                    <a:pt x="93083" y="11843"/>
                    <a:pt x="74377" y="3311"/>
                    <a:pt x="55156" y="5017"/>
                  </a:cubicBezTo>
                  <a:cubicBezTo>
                    <a:pt x="35934" y="6723"/>
                    <a:pt x="19011" y="18419"/>
                    <a:pt x="10563" y="35834"/>
                  </a:cubicBezTo>
                  <a:close/>
                </a:path>
              </a:pathLst>
            </a:custGeom>
            <a:solidFill>
              <a:srgbClr val="D1D9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a:off x="7350635" y="1527618"/>
              <a:ext cx="1812664" cy="960392"/>
            </a:xfrm>
            <a:prstGeom prst="roundRect">
              <a:avLst>
                <a:gd fmla="val 10000" name="adj"/>
              </a:avLst>
            </a:prstGeom>
            <a:solidFill>
              <a:srgbClr val="A8BA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txBox="1"/>
            <p:nvPr/>
          </p:nvSpPr>
          <p:spPr>
            <a:xfrm>
              <a:off x="7378764" y="1555747"/>
              <a:ext cx="1756406" cy="904134"/>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hu-HU" sz="1100" u="sng" cap="none" strike="noStrike">
                  <a:solidFill>
                    <a:schemeClr val="lt1"/>
                  </a:solidFill>
                  <a:latin typeface="Montserrat"/>
                  <a:ea typeface="Montserrat"/>
                  <a:cs typeface="Montserrat"/>
                  <a:sym typeface="Montserrat"/>
                </a:rPr>
                <a:t>Phase 4:</a:t>
              </a:r>
              <a:endParaRPr/>
            </a:p>
            <a:p>
              <a:pPr indent="0" lvl="0" marL="0" marR="0" rtl="0" algn="ctr">
                <a:lnSpc>
                  <a:spcPct val="90000"/>
                </a:lnSpc>
                <a:spcBef>
                  <a:spcPts val="385"/>
                </a:spcBef>
                <a:spcAft>
                  <a:spcPts val="0"/>
                </a:spcAft>
                <a:buClr>
                  <a:srgbClr val="000000"/>
                </a:buClr>
                <a:buSzPts val="1100"/>
                <a:buFont typeface="Arial"/>
                <a:buNone/>
              </a:pPr>
              <a:r>
                <a:rPr b="1" i="0" lang="hu-HU" sz="1100" u="none" cap="none" strike="noStrike">
                  <a:solidFill>
                    <a:schemeClr val="lt1"/>
                  </a:solidFill>
                  <a:latin typeface="Montserrat"/>
                  <a:ea typeface="Montserrat"/>
                  <a:cs typeface="Montserrat"/>
                  <a:sym typeface="Montserrat"/>
                </a:rPr>
                <a:t>Implementation strategy and commercialisation of the servitized product</a:t>
              </a:r>
              <a:endParaRPr/>
            </a:p>
          </p:txBody>
        </p:sp>
        <p:sp>
          <p:nvSpPr>
            <p:cNvPr id="157" name="Google Shape;157;p23"/>
            <p:cNvSpPr/>
            <p:nvPr/>
          </p:nvSpPr>
          <p:spPr>
            <a:xfrm>
              <a:off x="9392470" y="1980817"/>
              <a:ext cx="1090570" cy="228938"/>
            </a:xfrm>
            <a:prstGeom prst="roundRect">
              <a:avLst>
                <a:gd fmla="val 10000" name="adj"/>
              </a:avLst>
            </a:prstGeom>
            <a:solidFill>
              <a:schemeClr val="lt1">
                <a:alpha val="8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a:off x="9304941" y="2057753"/>
              <a:ext cx="1629758" cy="829496"/>
            </a:xfrm>
            <a:prstGeom prst="roundRect">
              <a:avLst>
                <a:gd fmla="val 10000" name="adj"/>
              </a:avLst>
            </a:prstGeom>
            <a:solidFill>
              <a:srgbClr val="A8BA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txBox="1"/>
            <p:nvPr/>
          </p:nvSpPr>
          <p:spPr>
            <a:xfrm>
              <a:off x="9329236" y="2082048"/>
              <a:ext cx="1581168" cy="780906"/>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hu-HU" sz="1100" u="sng" cap="none" strike="noStrike">
                  <a:solidFill>
                    <a:schemeClr val="lt1"/>
                  </a:solidFill>
                  <a:latin typeface="Montserrat"/>
                  <a:ea typeface="Montserrat"/>
                  <a:cs typeface="Montserrat"/>
                  <a:sym typeface="Montserrat"/>
                </a:rPr>
                <a:t>Phase 5:</a:t>
              </a:r>
              <a:endParaRPr/>
            </a:p>
            <a:p>
              <a:pPr indent="0" lvl="0" marL="0" marR="0" rtl="0" algn="ctr">
                <a:lnSpc>
                  <a:spcPct val="90000"/>
                </a:lnSpc>
                <a:spcBef>
                  <a:spcPts val="385"/>
                </a:spcBef>
                <a:spcAft>
                  <a:spcPts val="0"/>
                </a:spcAft>
                <a:buClr>
                  <a:srgbClr val="000000"/>
                </a:buClr>
                <a:buSzPts val="1100"/>
                <a:buFont typeface="Arial"/>
                <a:buNone/>
              </a:pPr>
              <a:r>
                <a:rPr b="1" i="0" lang="hu-HU" sz="1100" u="none" cap="none" strike="noStrike">
                  <a:solidFill>
                    <a:schemeClr val="lt1"/>
                  </a:solidFill>
                  <a:latin typeface="Montserrat"/>
                  <a:ea typeface="Montserrat"/>
                  <a:cs typeface="Montserrat"/>
                  <a:sym typeface="Montserrat"/>
                </a:rPr>
                <a:t>International expansion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téma">
  <a:themeElements>
    <a:clrScheme name="RE-FEM">
      <a:dk1>
        <a:srgbClr val="000000"/>
      </a:dk1>
      <a:lt1>
        <a:srgbClr val="FFFFFF"/>
      </a:lt1>
      <a:dk2>
        <a:srgbClr val="44546A"/>
      </a:dk2>
      <a:lt2>
        <a:srgbClr val="E7E6E6"/>
      </a:lt2>
      <a:accent1>
        <a:srgbClr val="AABB1D"/>
      </a:accent1>
      <a:accent2>
        <a:srgbClr val="3C5D6A"/>
      </a:accent2>
      <a:accent3>
        <a:srgbClr val="E1EC8C"/>
      </a:accent3>
      <a:accent4>
        <a:srgbClr val="558395"/>
      </a:accent4>
      <a:accent5>
        <a:srgbClr val="F5F9DB"/>
      </a:accent5>
      <a:accent6>
        <a:srgbClr val="D5E2E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2022-11-29T09:41:39Z</dcterms:created>
  <dc:creator>Blanka Csite</dc:creator>
</cp:coreProperties>
</file>