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Lst>
  <p:sldSz cy="6858000" cx="12192000"/>
  <p:notesSz cx="6858000" cy="9144000"/>
  <p:embeddedFontLst>
    <p:embeddedFont>
      <p:font typeface="Montserrat SemiBold"/>
      <p:regular r:id="rId63"/>
      <p:bold r:id="rId64"/>
      <p:italic r:id="rId65"/>
      <p:boldItalic r:id="rId66"/>
    </p:embeddedFont>
    <p:embeddedFont>
      <p:font typeface="Montserrat"/>
      <p:regular r:id="rId67"/>
      <p:bold r:id="rId68"/>
      <p:italic r:id="rId69"/>
      <p:boldItalic r:id="rId70"/>
    </p:embeddedFont>
    <p:embeddedFont>
      <p:font typeface="Montserrat ExtraBold"/>
      <p:bold r:id="rId71"/>
      <p:boldItalic r:id="rId72"/>
    </p:embeddedFont>
    <p:embeddedFont>
      <p:font typeface="Open Sans"/>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77" roundtripDataSignature="AMtx7mjjKfpiF330bc/bz/E4OicMtkY0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0667D2C-A333-422E-9130-3F08FAE6D76D}">
  <a:tblStyle styleId="{60667D2C-A333-422E-9130-3F08FAE6D76D}"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OpenSans-regular.fntdata"/><Relationship Id="rId72" Type="http://schemas.openxmlformats.org/officeDocument/2006/relationships/font" Target="fonts/MontserratExtraBold-boldItalic.fntdata"/><Relationship Id="rId31" Type="http://schemas.openxmlformats.org/officeDocument/2006/relationships/slide" Target="slides/slide25.xml"/><Relationship Id="rId75" Type="http://schemas.openxmlformats.org/officeDocument/2006/relationships/font" Target="fonts/OpenSans-italic.fntdata"/><Relationship Id="rId30" Type="http://schemas.openxmlformats.org/officeDocument/2006/relationships/slide" Target="slides/slide24.xml"/><Relationship Id="rId74" Type="http://schemas.openxmlformats.org/officeDocument/2006/relationships/font" Target="fonts/OpenSans-bold.fntdata"/><Relationship Id="rId33" Type="http://schemas.openxmlformats.org/officeDocument/2006/relationships/slide" Target="slides/slide27.xml"/><Relationship Id="rId77" Type="http://customschemas.google.com/relationships/presentationmetadata" Target="metadata"/><Relationship Id="rId32" Type="http://schemas.openxmlformats.org/officeDocument/2006/relationships/slide" Target="slides/slide26.xml"/><Relationship Id="rId76" Type="http://schemas.openxmlformats.org/officeDocument/2006/relationships/font" Target="fonts/OpenSans-boldItalic.fnt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MontserratExtraBold-bold.fntdata"/><Relationship Id="rId70" Type="http://schemas.openxmlformats.org/officeDocument/2006/relationships/font" Target="fonts/Montserrat-bold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MontserratSemiBold-bold.fntdata"/><Relationship Id="rId63" Type="http://schemas.openxmlformats.org/officeDocument/2006/relationships/font" Target="fonts/MontserratSemiBold-regular.fntdata"/><Relationship Id="rId22" Type="http://schemas.openxmlformats.org/officeDocument/2006/relationships/slide" Target="slides/slide16.xml"/><Relationship Id="rId66" Type="http://schemas.openxmlformats.org/officeDocument/2006/relationships/font" Target="fonts/MontserratSemiBold-boldItalic.fntdata"/><Relationship Id="rId21" Type="http://schemas.openxmlformats.org/officeDocument/2006/relationships/slide" Target="slides/slide15.xml"/><Relationship Id="rId65" Type="http://schemas.openxmlformats.org/officeDocument/2006/relationships/font" Target="fonts/MontserratSemiBold-italic.fntdata"/><Relationship Id="rId24" Type="http://schemas.openxmlformats.org/officeDocument/2006/relationships/slide" Target="slides/slide18.xml"/><Relationship Id="rId68" Type="http://schemas.openxmlformats.org/officeDocument/2006/relationships/font" Target="fonts/Montserrat-bold.fntdata"/><Relationship Id="rId23" Type="http://schemas.openxmlformats.org/officeDocument/2006/relationships/slide" Target="slides/slide17.xml"/><Relationship Id="rId67" Type="http://schemas.openxmlformats.org/officeDocument/2006/relationships/font" Target="fonts/Montserrat-regular.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Montserrat-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hu-H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05c050da0a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05c050da0a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g305c050da0a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u-H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05c050da0a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05c050da0a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305c050da0a_0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u-H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05c050da0a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05c050da0a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g305c050da0a_0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u-H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05c050da0a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05c050da0a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g305c050da0a_0_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u-H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05c050da0a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05c050da0a_0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305c050da0a_0_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u-H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05c050da0a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05c050da0a_0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305c050da0a_0_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u-H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05c050da0a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05c050da0a_0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305c050da0a_0_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u-HU"/>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05c050da0a_0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05c050da0a_0_1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305c050da0a_0_1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u-HU"/>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06b915b9d6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06b915b9d6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g306b915b9d6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u-HU"/>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05c050da0a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05c050da0a_0_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g305c050da0a_0_7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u-H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 name="Google Shape;61;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hu-HU"/>
              <a:t>közös</a:t>
            </a:r>
            <a:endParaRPr/>
          </a:p>
        </p:txBody>
      </p:sp>
      <p:sp>
        <p:nvSpPr>
          <p:cNvPr id="62" name="Google Shape;62;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hu-HU"/>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05c050da0a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05c050da0a_0_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g305c050da0a_0_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u-HU"/>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f2bfba8ed5_1_1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g2f2bfba8ed5_1_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06f4b3f927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306f4b3f927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069aa0bfdb_0_6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3069aa0bfdb_0_6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hu-HU"/>
              <a:t>Csenge</a:t>
            </a:r>
            <a:endParaRPr/>
          </a:p>
        </p:txBody>
      </p:sp>
      <p:sp>
        <p:nvSpPr>
          <p:cNvPr id="219" name="Google Shape;219;g3069aa0bfdb_0_6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hu-HU"/>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069aa0bfdb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g3069aa0bfdb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069aa0bfdb_0_1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g3069aa0bfdb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069aa0bfdb_0_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g3069aa0bfdb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06f4b3f92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g306f4b3f92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069aa0bfdb_0_1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g3069aa0bfdb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069aa0bfdb_0_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g3069aa0bfdb_0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f2bfba8ed5_1_1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 name="Google Shape;68;g2f2bfba8ed5_1_1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069aa0bfdb_0_1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g3069aa0bfdb_0_1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069aa0bfdb_0_1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g3069aa0bfdb_0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069aa0bfdb_0_2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g3069aa0bfdb_0_2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069aa0bfdb_0_2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g3069aa0bfdb_0_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069aa0bfdb_0_2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g3069aa0bfdb_0_2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069aa0bfdb_0_3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g3069aa0bfdb_0_3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069aa0bfdb_0_3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3069aa0bfdb_0_3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g3069aa0bfdb_0_3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hu-HU"/>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069aa0bfdb_0_3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g3069aa0bfdb_0_3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069aa0bfdb_0_3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g3069aa0bfdb_0_3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06b915b9d6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06b915b9d6_0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g306b915b9d6_0_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u-H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 name="Google Shape;73;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hu-HU"/>
              <a:t>Csenge</a:t>
            </a:r>
            <a:endParaRPr/>
          </a:p>
        </p:txBody>
      </p:sp>
      <p:sp>
        <p:nvSpPr>
          <p:cNvPr id="74" name="Google Shape;74;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hu-HU"/>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069aa0bfdb_0_3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g3069aa0bfdb_0_3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069aa0bfdb_0_3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g3069aa0bfdb_0_3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069aa0bfdb_0_5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g3069aa0bfdb_0_5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069aa0bfdb_0_5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g3069aa0bfdb_0_5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069aa0bfdb_0_5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g3069aa0bfdb_0_5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069aa0bfdb_0_5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g3069aa0bfdb_0_5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hu-HU"/>
              <a:t>közös</a:t>
            </a:r>
            <a:endParaRPr/>
          </a:p>
        </p:txBody>
      </p:sp>
      <p:sp>
        <p:nvSpPr>
          <p:cNvPr id="373" name="Google Shape;37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06b915b9d6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hu-HU"/>
              <a:t>közös</a:t>
            </a:r>
            <a:endParaRPr/>
          </a:p>
        </p:txBody>
      </p:sp>
      <p:sp>
        <p:nvSpPr>
          <p:cNvPr id="394" name="Google Shape;394;g306b915b9d6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f2bfba8ed5_1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hu-HU"/>
              <a:t>Csenge</a:t>
            </a:r>
            <a:endParaRPr/>
          </a:p>
        </p:txBody>
      </p:sp>
      <p:sp>
        <p:nvSpPr>
          <p:cNvPr id="418" name="Google Shape;418;g2f2bfba8ed5_1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05c050da0a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305c050da0a_0_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g305c050da0a_0_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u-H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05c050da0a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0" name="Google Shape;90;g305c050da0a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g305c050da0a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u-HU"/>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305c050da0a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305c050da0a_0_1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g305c050da0a_0_1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u-HU"/>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f2d78067e3_0_23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hu-HU"/>
              <a:t>Csenge</a:t>
            </a:r>
            <a:endParaRPr/>
          </a:p>
        </p:txBody>
      </p:sp>
      <p:sp>
        <p:nvSpPr>
          <p:cNvPr id="489" name="Google Shape;489;g2f2d78067e3_0_23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305c050da0a_0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305c050da0a_0_1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g305c050da0a_0_1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u-HU"/>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3069aa0bfdb_0_1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3" name="Google Shape;553;g3069aa0bfdb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3069aa0bfdb_0_1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0" name="Google Shape;560;g3069aa0bfdb_0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6" name="Google Shape;56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1" name="Google Shape;57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f36b8e418a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hu-HU"/>
              <a:t>Mesi</a:t>
            </a:r>
            <a:endParaRPr/>
          </a:p>
        </p:txBody>
      </p:sp>
      <p:sp>
        <p:nvSpPr>
          <p:cNvPr id="97" name="Google Shape;97;g2f36b8e418a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05c050da0a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05c050da0a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g305c050da0a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u-H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05c050da0a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05c050da0a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g305c050da0a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u-H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05c050da0a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05c050da0a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g305c050da0a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hu-H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jpg"/><Relationship Id="rId4" Type="http://schemas.openxmlformats.org/officeDocument/2006/relationships/image" Target="../media/image2.pn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jp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dia">
  <p:cSld name="Címdia">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7"/>
          <p:cNvSpPr txBox="1"/>
          <p:nvPr>
            <p:ph type="ctrTitle"/>
          </p:nvPr>
        </p:nvSpPr>
        <p:spPr>
          <a:xfrm>
            <a:off x="1850218" y="2511075"/>
            <a:ext cx="7754389" cy="45235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2"/>
              </a:buClr>
              <a:buSzPts val="3200"/>
              <a:buFont typeface="Montserrat ExtraBold"/>
              <a:buNone/>
              <a:defRPr b="0" i="0" sz="3200" u="none" cap="none" strike="noStrike">
                <a:solidFill>
                  <a:schemeClr val="accent2"/>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7"/>
          <p:cNvSpPr txBox="1"/>
          <p:nvPr>
            <p:ph idx="1" type="subTitle"/>
          </p:nvPr>
        </p:nvSpPr>
        <p:spPr>
          <a:xfrm>
            <a:off x="1850218" y="3025328"/>
            <a:ext cx="7754389" cy="40367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accent2"/>
              </a:buClr>
              <a:buSzPts val="2400"/>
              <a:buFont typeface="Arial"/>
              <a:buNone/>
              <a:defRPr b="0" i="0" sz="2400" u="none" cap="none" strike="noStrike">
                <a:solidFill>
                  <a:schemeClr val="accent2"/>
                </a:solidFill>
                <a:latin typeface="Montserrat"/>
                <a:ea typeface="Montserrat"/>
                <a:cs typeface="Montserrat"/>
                <a:sym typeface="Montserrat"/>
              </a:defRPr>
            </a:lvl1pPr>
            <a:lvl2pPr lvl="1" marR="0" rtl="0" algn="ctr">
              <a:lnSpc>
                <a:spcPct val="90000"/>
              </a:lnSpc>
              <a:spcBef>
                <a:spcPts val="500"/>
              </a:spcBef>
              <a:spcAft>
                <a:spcPts val="0"/>
              </a:spcAft>
              <a:buClr>
                <a:schemeClr val="accent2"/>
              </a:buClr>
              <a:buSzPts val="2000"/>
              <a:buFont typeface="Arial"/>
              <a:buNone/>
              <a:defRPr b="0" i="0" sz="2000" u="none" cap="none" strike="noStrike">
                <a:solidFill>
                  <a:schemeClr val="accent2"/>
                </a:solidFill>
                <a:latin typeface="Montserrat"/>
                <a:ea typeface="Montserrat"/>
                <a:cs typeface="Montserrat"/>
                <a:sym typeface="Montserrat"/>
              </a:defRPr>
            </a:lvl2pPr>
            <a:lvl3pPr lvl="2" marR="0" rtl="0" algn="ctr">
              <a:lnSpc>
                <a:spcPct val="90000"/>
              </a:lnSpc>
              <a:spcBef>
                <a:spcPts val="500"/>
              </a:spcBef>
              <a:spcAft>
                <a:spcPts val="0"/>
              </a:spcAft>
              <a:buClr>
                <a:schemeClr val="accent2"/>
              </a:buClr>
              <a:buSzPts val="1800"/>
              <a:buFont typeface="Arial"/>
              <a:buNone/>
              <a:defRPr b="0" i="0" sz="1800" u="none" cap="none" strike="noStrike">
                <a:solidFill>
                  <a:schemeClr val="accent2"/>
                </a:solidFill>
                <a:latin typeface="Montserrat"/>
                <a:ea typeface="Montserrat"/>
                <a:cs typeface="Montserrat"/>
                <a:sym typeface="Montserrat"/>
              </a:defRPr>
            </a:lvl3pPr>
            <a:lvl4pPr lvl="3" marR="0" rtl="0" algn="ctr">
              <a:lnSpc>
                <a:spcPct val="90000"/>
              </a:lnSpc>
              <a:spcBef>
                <a:spcPts val="500"/>
              </a:spcBef>
              <a:spcAft>
                <a:spcPts val="0"/>
              </a:spcAft>
              <a:buClr>
                <a:schemeClr val="accent2"/>
              </a:buClr>
              <a:buSzPts val="1600"/>
              <a:buFont typeface="Arial"/>
              <a:buNone/>
              <a:defRPr b="0" i="0" sz="1600" u="none" cap="none" strike="noStrike">
                <a:solidFill>
                  <a:schemeClr val="accent2"/>
                </a:solidFill>
                <a:latin typeface="Montserrat"/>
                <a:ea typeface="Montserrat"/>
                <a:cs typeface="Montserrat"/>
                <a:sym typeface="Montserrat"/>
              </a:defRPr>
            </a:lvl4pPr>
            <a:lvl5pPr lvl="4" marR="0" rtl="0" algn="ctr">
              <a:lnSpc>
                <a:spcPct val="90000"/>
              </a:lnSpc>
              <a:spcBef>
                <a:spcPts val="500"/>
              </a:spcBef>
              <a:spcAft>
                <a:spcPts val="0"/>
              </a:spcAft>
              <a:buClr>
                <a:schemeClr val="accent2"/>
              </a:buClr>
              <a:buSzPts val="1600"/>
              <a:buFont typeface="Arial"/>
              <a:buNone/>
              <a:defRPr b="0" i="0" sz="1600" u="none" cap="none" strike="noStrike">
                <a:solidFill>
                  <a:schemeClr val="accent2"/>
                </a:solidFill>
                <a:latin typeface="Montserrat"/>
                <a:ea typeface="Montserrat"/>
                <a:cs typeface="Montserrat"/>
                <a:sym typeface="Montserrat"/>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Montserrat"/>
                <a:ea typeface="Montserrat"/>
                <a:cs typeface="Montserrat"/>
                <a:sym typeface="Montserrat"/>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Montserrat"/>
                <a:ea typeface="Montserrat"/>
                <a:cs typeface="Montserrat"/>
                <a:sym typeface="Montserrat"/>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Montserrat"/>
                <a:ea typeface="Montserrat"/>
                <a:cs typeface="Montserrat"/>
                <a:sym typeface="Montserrat"/>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Montserrat"/>
                <a:ea typeface="Montserrat"/>
                <a:cs typeface="Montserrat"/>
                <a:sym typeface="Montserrat"/>
              </a:defRPr>
            </a:lvl9pPr>
          </a:lstStyle>
          <a:p/>
        </p:txBody>
      </p:sp>
      <p:pic>
        <p:nvPicPr>
          <p:cNvPr id="13" name="Google Shape;13;p7"/>
          <p:cNvPicPr preferRelativeResize="0"/>
          <p:nvPr/>
        </p:nvPicPr>
        <p:blipFill rotWithShape="1">
          <a:blip r:embed="rId3">
            <a:alphaModFix/>
          </a:blip>
          <a:srcRect b="0" l="0" r="0" t="0"/>
          <a:stretch/>
        </p:blipFill>
        <p:spPr>
          <a:xfrm>
            <a:off x="1979271" y="6263678"/>
            <a:ext cx="2096767" cy="439891"/>
          </a:xfrm>
          <a:prstGeom prst="rect">
            <a:avLst/>
          </a:prstGeom>
          <a:noFill/>
          <a:ln>
            <a:noFill/>
          </a:ln>
        </p:spPr>
      </p:pic>
      <p:sp>
        <p:nvSpPr>
          <p:cNvPr id="14" name="Google Shape;14;p7"/>
          <p:cNvSpPr txBox="1"/>
          <p:nvPr>
            <p:ph idx="2" type="body"/>
          </p:nvPr>
        </p:nvSpPr>
        <p:spPr>
          <a:xfrm>
            <a:off x="1850218" y="3765531"/>
            <a:ext cx="2735200" cy="3156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0" i="0" sz="20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5" name="Google Shape;15;p7"/>
          <p:cNvSpPr txBox="1"/>
          <p:nvPr>
            <p:ph idx="3" type="body"/>
          </p:nvPr>
        </p:nvSpPr>
        <p:spPr>
          <a:xfrm>
            <a:off x="1850218" y="3449902"/>
            <a:ext cx="2735200" cy="3156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0" i="0" sz="20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pic>
        <p:nvPicPr>
          <p:cNvPr id="16" name="Google Shape;16;p7"/>
          <p:cNvPicPr preferRelativeResize="0"/>
          <p:nvPr/>
        </p:nvPicPr>
        <p:blipFill rotWithShape="1">
          <a:blip r:embed="rId4">
            <a:alphaModFix/>
          </a:blip>
          <a:srcRect b="0" l="0" r="0" t="0"/>
          <a:stretch/>
        </p:blipFill>
        <p:spPr>
          <a:xfrm>
            <a:off x="9117330" y="3107894"/>
            <a:ext cx="3913433" cy="3913433"/>
          </a:xfrm>
          <a:prstGeom prst="rect">
            <a:avLst/>
          </a:prstGeom>
          <a:noFill/>
          <a:ln>
            <a:noFill/>
          </a:ln>
        </p:spPr>
      </p:pic>
      <p:sp>
        <p:nvSpPr>
          <p:cNvPr id="17" name="Google Shape;17;p7"/>
          <p:cNvSpPr txBox="1"/>
          <p:nvPr/>
        </p:nvSpPr>
        <p:spPr>
          <a:xfrm>
            <a:off x="4076038" y="6118794"/>
            <a:ext cx="5528569" cy="5847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404040"/>
              </a:buClr>
              <a:buSzPts val="800"/>
              <a:buFont typeface="Arial"/>
              <a:buNone/>
            </a:pPr>
            <a:r>
              <a:rPr b="0" i="0" lang="hu-HU" sz="800" u="none" cap="none" strike="noStrike">
                <a:solidFill>
                  <a:srgbClr val="404040"/>
                </a:solidFill>
                <a:latin typeface="Arial"/>
                <a:ea typeface="Arial"/>
                <a:cs typeface="Arial"/>
                <a:sym typeface="Arial"/>
              </a:rPr>
              <a:t>The RE-FEM - Upskilling pathways for REsiliency in the post-Covid era for FEMale Entrepreneurs project (2022-1-HU01-KA220-ADU-000089295) is 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800" u="none" cap="none" strike="noStrike">
              <a:solidFill>
                <a:schemeClr val="dk1"/>
              </a:solidFill>
              <a:latin typeface="Arial"/>
              <a:ea typeface="Arial"/>
              <a:cs typeface="Arial"/>
              <a:sym typeface="Arial"/>
            </a:endParaRPr>
          </a:p>
        </p:txBody>
      </p:sp>
      <p:pic>
        <p:nvPicPr>
          <p:cNvPr id="18" name="Google Shape;18;p7"/>
          <p:cNvPicPr preferRelativeResize="0"/>
          <p:nvPr/>
        </p:nvPicPr>
        <p:blipFill rotWithShape="1">
          <a:blip r:embed="rId5">
            <a:alphaModFix/>
          </a:blip>
          <a:srcRect b="0" l="0" r="0" t="0"/>
          <a:stretch/>
        </p:blipFill>
        <p:spPr>
          <a:xfrm>
            <a:off x="1850218" y="359971"/>
            <a:ext cx="1951881" cy="157409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res" type="blank">
  <p:cSld name="BLANK">
    <p:spTree>
      <p:nvGrpSpPr>
        <p:cNvPr id="49" name="Shape 4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p:cSld name="1_Table">
    <p:spTree>
      <p:nvGrpSpPr>
        <p:cNvPr id="50" name="Shape 50"/>
        <p:cNvGrpSpPr/>
        <p:nvPr/>
      </p:nvGrpSpPr>
      <p:grpSpPr>
        <a:xfrm>
          <a:off x="0" y="0"/>
          <a:ext cx="0" cy="0"/>
          <a:chOff x="0" y="0"/>
          <a:chExt cx="0" cy="0"/>
        </a:xfrm>
      </p:grpSpPr>
      <p:sp>
        <p:nvSpPr>
          <p:cNvPr id="51" name="Google Shape;51;p16"/>
          <p:cNvSpPr/>
          <p:nvPr>
            <p:ph idx="2" type="tbl"/>
          </p:nvPr>
        </p:nvSpPr>
        <p:spPr>
          <a:xfrm>
            <a:off x="2801109" y="1957526"/>
            <a:ext cx="6967468" cy="421467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9pPr>
          </a:lstStyle>
          <a:p/>
        </p:txBody>
      </p:sp>
      <p:sp>
        <p:nvSpPr>
          <p:cNvPr id="52" name="Google Shape;52;p16"/>
          <p:cNvSpPr txBox="1"/>
          <p:nvPr>
            <p:ph type="title"/>
          </p:nvPr>
        </p:nvSpPr>
        <p:spPr>
          <a:xfrm>
            <a:off x="795894" y="1282688"/>
            <a:ext cx="10515600" cy="49802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200"/>
              <a:buFont typeface="Montserrat ExtraBold"/>
              <a:buNone/>
              <a:defRPr b="0" i="0" sz="32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sak cím">
  <p:cSld name="Title +  text">
    <p:spTree>
      <p:nvGrpSpPr>
        <p:cNvPr id="19" name="Shape 19"/>
        <p:cNvGrpSpPr/>
        <p:nvPr/>
      </p:nvGrpSpPr>
      <p:grpSpPr>
        <a:xfrm>
          <a:off x="0" y="0"/>
          <a:ext cx="0" cy="0"/>
          <a:chOff x="0" y="0"/>
          <a:chExt cx="0" cy="0"/>
        </a:xfrm>
      </p:grpSpPr>
      <p:sp>
        <p:nvSpPr>
          <p:cNvPr id="20" name="Google Shape;20;p27"/>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200"/>
              <a:buFont typeface="Montserrat ExtraBold"/>
              <a:buNone/>
              <a:defRPr b="0" i="0" sz="32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27"/>
          <p:cNvSpPr txBox="1"/>
          <p:nvPr>
            <p:ph idx="1" type="body"/>
          </p:nvPr>
        </p:nvSpPr>
        <p:spPr>
          <a:xfrm>
            <a:off x="804985" y="2048497"/>
            <a:ext cx="10133975" cy="351224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spTree>
      <p:nvGrpSpPr>
        <p:cNvPr id="22" name="Shape 22"/>
        <p:cNvGrpSpPr/>
        <p:nvPr/>
      </p:nvGrpSpPr>
      <p:grpSpPr>
        <a:xfrm>
          <a:off x="0" y="0"/>
          <a:ext cx="0" cy="0"/>
          <a:chOff x="0" y="0"/>
          <a:chExt cx="0" cy="0"/>
        </a:xfrm>
      </p:grpSpPr>
      <p:sp>
        <p:nvSpPr>
          <p:cNvPr id="23" name="Google Shape;23;p8"/>
          <p:cNvSpPr txBox="1"/>
          <p:nvPr>
            <p:ph type="title"/>
          </p:nvPr>
        </p:nvSpPr>
        <p:spPr>
          <a:xfrm>
            <a:off x="799461" y="1272951"/>
            <a:ext cx="10515600" cy="55921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3200"/>
              <a:buFont typeface="Montserrat ExtraBold"/>
              <a:buNone/>
              <a:defRPr b="0" i="0" sz="32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 name="Google Shape;24;p8"/>
          <p:cNvSpPr/>
          <p:nvPr>
            <p:ph idx="2" type="chart"/>
          </p:nvPr>
        </p:nvSpPr>
        <p:spPr>
          <a:xfrm>
            <a:off x="2816528" y="2270217"/>
            <a:ext cx="7165975" cy="262413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accent2"/>
              </a:buClr>
              <a:buSzPts val="2800"/>
              <a:buFont typeface="Arial"/>
              <a:buChar char="•"/>
              <a:defRPr b="0" i="0" sz="2800" u="none" cap="none" strike="noStrike">
                <a:solidFill>
                  <a:schemeClr val="accent2"/>
                </a:solidFill>
                <a:latin typeface="Montserrat"/>
                <a:ea typeface="Montserrat"/>
                <a:cs typeface="Montserrat"/>
                <a:sym typeface="Montserrat"/>
              </a:defRPr>
            </a:lvl1pPr>
            <a:lvl2pPr lvl="1"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lvl="2"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lvl="3"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lvl="4"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dia">
  <p:cSld name="1_Címdia">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28"/>
          <p:cNvSpPr txBox="1"/>
          <p:nvPr>
            <p:ph idx="1" type="body"/>
          </p:nvPr>
        </p:nvSpPr>
        <p:spPr>
          <a:xfrm>
            <a:off x="1850218" y="3765531"/>
            <a:ext cx="5464982" cy="3156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1" i="0" sz="32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pic>
        <p:nvPicPr>
          <p:cNvPr id="27" name="Google Shape;27;p28"/>
          <p:cNvPicPr preferRelativeResize="0"/>
          <p:nvPr/>
        </p:nvPicPr>
        <p:blipFill rotWithShape="1">
          <a:blip r:embed="rId3">
            <a:alphaModFix/>
          </a:blip>
          <a:srcRect b="0" l="0" r="0" t="0"/>
          <a:stretch/>
        </p:blipFill>
        <p:spPr>
          <a:xfrm>
            <a:off x="1850218" y="352155"/>
            <a:ext cx="1951881" cy="157409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gyéni elrendezés">
  <p:cSld name="Egyéni elrendezés">
    <p:bg>
      <p:bgPr>
        <a:solidFill>
          <a:schemeClr val="lt1"/>
        </a:solidFill>
      </p:bgPr>
    </p:bg>
    <p:spTree>
      <p:nvGrpSpPr>
        <p:cNvPr id="28" name="Shape 28"/>
        <p:cNvGrpSpPr/>
        <p:nvPr/>
      </p:nvGrpSpPr>
      <p:grpSpPr>
        <a:xfrm>
          <a:off x="0" y="0"/>
          <a:ext cx="0" cy="0"/>
          <a:chOff x="0" y="0"/>
          <a:chExt cx="0" cy="0"/>
        </a:xfrm>
      </p:grpSpPr>
      <p:sp>
        <p:nvSpPr>
          <p:cNvPr id="29" name="Google Shape;29;p11"/>
          <p:cNvSpPr txBox="1"/>
          <p:nvPr/>
        </p:nvSpPr>
        <p:spPr>
          <a:xfrm>
            <a:off x="8838402" y="3096236"/>
            <a:ext cx="3259666" cy="2751665"/>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Clr>
                <a:srgbClr val="3C5D6A"/>
              </a:buClr>
              <a:buSzPts val="1400"/>
              <a:buFont typeface="Arial"/>
              <a:buNone/>
            </a:pPr>
            <a:r>
              <a:rPr b="0" i="0" lang="hu-HU" sz="1400" u="none" cap="none" strike="noStrike">
                <a:solidFill>
                  <a:srgbClr val="3C5D6A"/>
                </a:solidFill>
                <a:latin typeface="Montserrat SemiBold"/>
                <a:ea typeface="Montserrat SemiBold"/>
                <a:cs typeface="Montserrat SemiBold"/>
                <a:sym typeface="Montserrat SemiBold"/>
              </a:rPr>
              <a:t>Website: </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1" i="0" lang="hu-HU" sz="1400" u="none" cap="none" strike="noStrike">
                <a:solidFill>
                  <a:srgbClr val="3C5D6A"/>
                </a:solidFill>
                <a:latin typeface="Montserrat ExtraBold"/>
                <a:ea typeface="Montserrat ExtraBold"/>
                <a:cs typeface="Montserrat ExtraBold"/>
                <a:sym typeface="Montserrat ExtraBold"/>
              </a:rPr>
              <a:t>www.re-fem.eu </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0" i="0" lang="hu-HU" sz="1400" u="none" cap="none" strike="noStrike">
                <a:solidFill>
                  <a:srgbClr val="3C5D6A"/>
                </a:solidFill>
                <a:latin typeface="Montserrat SemiBold"/>
                <a:ea typeface="Montserrat SemiBold"/>
                <a:cs typeface="Montserrat SemiBold"/>
                <a:sym typeface="Montserrat SemiBold"/>
              </a:rPr>
              <a:t>E-mail: </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0" i="0" lang="hu-HU" sz="1400" u="none" cap="none" strike="noStrike">
                <a:solidFill>
                  <a:srgbClr val="3C5D6A"/>
                </a:solidFill>
                <a:latin typeface="Montserrat ExtraBold"/>
                <a:ea typeface="Montserrat ExtraBold"/>
                <a:cs typeface="Montserrat ExtraBold"/>
                <a:sym typeface="Montserrat ExtraBold"/>
              </a:rPr>
              <a:t>hetfa_re-fem@hetfa.hu</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0" i="0" lang="hu-HU" sz="1400" u="none" cap="none" strike="noStrike">
                <a:solidFill>
                  <a:srgbClr val="3C5D6A"/>
                </a:solidFill>
                <a:latin typeface="Montserrat SemiBold"/>
                <a:ea typeface="Montserrat SemiBold"/>
                <a:cs typeface="Montserrat SemiBold"/>
                <a:sym typeface="Montserrat SemiBold"/>
              </a:rPr>
              <a:t>Facebook: </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0" i="0" lang="hu-HU" sz="1400" u="none" cap="none" strike="noStrike">
                <a:solidFill>
                  <a:srgbClr val="3C5D6A"/>
                </a:solidFill>
                <a:latin typeface="Montserrat ExtraBold"/>
                <a:ea typeface="Montserrat ExtraBold"/>
                <a:cs typeface="Montserrat ExtraBold"/>
                <a:sym typeface="Montserrat ExtraBold"/>
              </a:rPr>
              <a:t>          Facebook/REFEM0	</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0" i="0" lang="hu-HU" sz="1400" u="none" cap="none" strike="noStrike">
                <a:solidFill>
                  <a:srgbClr val="3C5D6A"/>
                </a:solidFill>
                <a:latin typeface="Montserrat SemiBold"/>
                <a:ea typeface="Montserrat SemiBold"/>
                <a:cs typeface="Montserrat SemiBold"/>
                <a:sym typeface="Montserrat SemiBold"/>
              </a:rPr>
              <a:t>Twitter: </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0" i="0" lang="hu-HU" sz="1400" u="none" cap="none" strike="noStrike">
                <a:solidFill>
                  <a:srgbClr val="3C5D6A"/>
                </a:solidFill>
                <a:latin typeface="Montserrat ExtraBold"/>
                <a:ea typeface="Montserrat ExtraBold"/>
                <a:cs typeface="Montserrat ExtraBold"/>
                <a:sym typeface="Montserrat ExtraBold"/>
              </a:rPr>
              <a:t>@RE-FEM Project</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0" i="0" lang="hu-HU" sz="1400" u="none" cap="none" strike="noStrike">
                <a:solidFill>
                  <a:srgbClr val="3C5D6A"/>
                </a:solidFill>
                <a:latin typeface="Montserrat SemiBold"/>
                <a:ea typeface="Montserrat SemiBold"/>
                <a:cs typeface="Montserrat SemiBold"/>
                <a:sym typeface="Montserrat SemiBold"/>
              </a:rPr>
              <a:t>LinkedIn:</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0" i="0" lang="hu-HU" sz="1400" u="none" cap="none" strike="noStrike">
                <a:solidFill>
                  <a:srgbClr val="3C5D6A"/>
                </a:solidFill>
                <a:latin typeface="Montserrat ExtraBold"/>
                <a:ea typeface="Montserrat ExtraBold"/>
                <a:cs typeface="Montserrat ExtraBold"/>
                <a:sym typeface="Montserrat ExtraBold"/>
              </a:rPr>
              <a:t>RE-FEM</a:t>
            </a:r>
            <a:endParaRPr b="0" i="0" sz="1400" u="none" cap="none" strike="noStrike">
              <a:solidFill>
                <a:srgbClr val="000000"/>
              </a:solidFill>
              <a:latin typeface="Arial"/>
              <a:ea typeface="Arial"/>
              <a:cs typeface="Arial"/>
              <a:sym typeface="Arial"/>
            </a:endParaRPr>
          </a:p>
        </p:txBody>
      </p:sp>
      <p:pic>
        <p:nvPicPr>
          <p:cNvPr id="30" name="Google Shape;30;p11"/>
          <p:cNvPicPr preferRelativeResize="0"/>
          <p:nvPr/>
        </p:nvPicPr>
        <p:blipFill rotWithShape="1">
          <a:blip r:embed="rId2">
            <a:alphaModFix/>
          </a:blip>
          <a:srcRect b="0" l="0" r="0" t="0"/>
          <a:stretch/>
        </p:blipFill>
        <p:spPr>
          <a:xfrm>
            <a:off x="9135122" y="788911"/>
            <a:ext cx="2382140" cy="1921081"/>
          </a:xfrm>
          <a:prstGeom prst="rect">
            <a:avLst/>
          </a:prstGeom>
          <a:noFill/>
          <a:ln>
            <a:noFill/>
          </a:ln>
        </p:spPr>
      </p:pic>
      <p:sp>
        <p:nvSpPr>
          <p:cNvPr id="31" name="Google Shape;31;p11"/>
          <p:cNvSpPr txBox="1"/>
          <p:nvPr/>
        </p:nvSpPr>
        <p:spPr>
          <a:xfrm>
            <a:off x="3331715" y="6110099"/>
            <a:ext cx="5528569" cy="5847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404040"/>
              </a:buClr>
              <a:buSzPts val="800"/>
              <a:buFont typeface="Arial"/>
              <a:buNone/>
            </a:pPr>
            <a:r>
              <a:rPr b="0" i="0" lang="hu-HU" sz="800" u="none" cap="none" strike="noStrike">
                <a:solidFill>
                  <a:srgbClr val="404040"/>
                </a:solidFill>
                <a:latin typeface="Arial"/>
                <a:ea typeface="Arial"/>
                <a:cs typeface="Arial"/>
                <a:sym typeface="Arial"/>
              </a:rPr>
              <a:t>The RE-FEM - Upskilling pathways for REsiliency in the post-Covid era for FEMale Entrepreneurs project (2022-1-HU01-KA220-ADU-000089295) is 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800" u="none" cap="none" strike="noStrike">
              <a:solidFill>
                <a:schemeClr val="dk1"/>
              </a:solidFill>
              <a:latin typeface="Arial"/>
              <a:ea typeface="Arial"/>
              <a:cs typeface="Arial"/>
              <a:sym typeface="Arial"/>
            </a:endParaRPr>
          </a:p>
        </p:txBody>
      </p:sp>
      <p:pic>
        <p:nvPicPr>
          <p:cNvPr id="32" name="Google Shape;32;p11"/>
          <p:cNvPicPr preferRelativeResize="0"/>
          <p:nvPr/>
        </p:nvPicPr>
        <p:blipFill rotWithShape="1">
          <a:blip r:embed="rId3">
            <a:alphaModFix/>
          </a:blip>
          <a:srcRect b="0" l="0" r="0" t="0"/>
          <a:stretch/>
        </p:blipFill>
        <p:spPr>
          <a:xfrm>
            <a:off x="1234948" y="6182542"/>
            <a:ext cx="2096767" cy="439891"/>
          </a:xfrm>
          <a:prstGeom prst="rect">
            <a:avLst/>
          </a:prstGeom>
          <a:noFill/>
          <a:ln>
            <a:noFill/>
          </a:ln>
        </p:spPr>
      </p:pic>
      <p:pic>
        <p:nvPicPr>
          <p:cNvPr id="33" name="Google Shape;33;p11"/>
          <p:cNvPicPr preferRelativeResize="0"/>
          <p:nvPr/>
        </p:nvPicPr>
        <p:blipFill rotWithShape="1">
          <a:blip r:embed="rId4">
            <a:alphaModFix/>
          </a:blip>
          <a:srcRect b="0" l="0" r="0" t="0"/>
          <a:stretch/>
        </p:blipFill>
        <p:spPr>
          <a:xfrm>
            <a:off x="585583" y="322555"/>
            <a:ext cx="8274701" cy="551646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sak cím" type="titleOnly">
  <p:cSld name="TITLE_ONLY">
    <p:spTree>
      <p:nvGrpSpPr>
        <p:cNvPr id="34" name="Shape 34"/>
        <p:cNvGrpSpPr/>
        <p:nvPr/>
      </p:nvGrpSpPr>
      <p:grpSpPr>
        <a:xfrm>
          <a:off x="0" y="0"/>
          <a:ext cx="0" cy="0"/>
          <a:chOff x="0" y="0"/>
          <a:chExt cx="0" cy="0"/>
        </a:xfrm>
      </p:grpSpPr>
      <p:sp>
        <p:nvSpPr>
          <p:cNvPr id="35" name="Google Shape;35;p10"/>
          <p:cNvSpPr txBox="1"/>
          <p:nvPr>
            <p:ph type="title"/>
          </p:nvPr>
        </p:nvSpPr>
        <p:spPr>
          <a:xfrm>
            <a:off x="798502" y="1274178"/>
            <a:ext cx="10515600" cy="51945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200"/>
              <a:buFont typeface="Montserrat ExtraBold"/>
              <a:buNone/>
              <a:defRPr b="0" i="0" sz="32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zakaszfejléc" type="secHead">
  <p:cSld name="SECTION_HEADER">
    <p:spTree>
      <p:nvGrpSpPr>
        <p:cNvPr id="36" name="Shape 36"/>
        <p:cNvGrpSpPr/>
        <p:nvPr/>
      </p:nvGrpSpPr>
      <p:grpSpPr>
        <a:xfrm>
          <a:off x="0" y="0"/>
          <a:ext cx="0" cy="0"/>
          <a:chOff x="0" y="0"/>
          <a:chExt cx="0" cy="0"/>
        </a:xfrm>
      </p:grpSpPr>
      <p:sp>
        <p:nvSpPr>
          <p:cNvPr id="37" name="Google Shape;37;p12"/>
          <p:cNvSpPr txBox="1"/>
          <p:nvPr>
            <p:ph type="title"/>
          </p:nvPr>
        </p:nvSpPr>
        <p:spPr>
          <a:xfrm>
            <a:off x="831850" y="3925957"/>
            <a:ext cx="10515600" cy="636518"/>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accent1"/>
              </a:buClr>
              <a:buSzPts val="3200"/>
              <a:buFont typeface="Montserrat ExtraBold"/>
              <a:buNone/>
              <a:defRPr b="0" i="0" sz="32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 name="Google Shape;38;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2400"/>
              <a:buFont typeface="Arial"/>
              <a:buNone/>
              <a:defRPr b="0" i="0" sz="2400" u="none" cap="none" strike="noStrike">
                <a:solidFill>
                  <a:schemeClr val="accent2"/>
                </a:solidFill>
                <a:latin typeface="Montserrat"/>
                <a:ea typeface="Montserrat"/>
                <a:cs typeface="Montserrat"/>
                <a:sym typeface="Montserrat"/>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ontserrat"/>
                <a:ea typeface="Montserrat"/>
                <a:cs typeface="Montserrat"/>
                <a:sym typeface="Montserrat"/>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ontserrat"/>
                <a:ea typeface="Montserrat"/>
                <a:cs typeface="Montserrat"/>
                <a:sym typeface="Montserrat"/>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ontserrat"/>
                <a:ea typeface="Montserrat"/>
                <a:cs typeface="Montserrat"/>
                <a:sym typeface="Montserrat"/>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ontserrat"/>
                <a:ea typeface="Montserrat"/>
                <a:cs typeface="Montserrat"/>
                <a:sym typeface="Montserrat"/>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ontserrat"/>
                <a:ea typeface="Montserrat"/>
                <a:cs typeface="Montserrat"/>
                <a:sym typeface="Montserrat"/>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artalomrész" type="twoObj">
  <p:cSld name="TWO_OBJECTS">
    <p:spTree>
      <p:nvGrpSpPr>
        <p:cNvPr id="39" name="Shape 39"/>
        <p:cNvGrpSpPr/>
        <p:nvPr/>
      </p:nvGrpSpPr>
      <p:grpSpPr>
        <a:xfrm>
          <a:off x="0" y="0"/>
          <a:ext cx="0" cy="0"/>
          <a:chOff x="0" y="0"/>
          <a:chExt cx="0" cy="0"/>
        </a:xfrm>
      </p:grpSpPr>
      <p:sp>
        <p:nvSpPr>
          <p:cNvPr id="40" name="Google Shape;40;p13"/>
          <p:cNvSpPr txBox="1"/>
          <p:nvPr>
            <p:ph type="title"/>
          </p:nvPr>
        </p:nvSpPr>
        <p:spPr>
          <a:xfrm>
            <a:off x="814133" y="1246149"/>
            <a:ext cx="10515600" cy="43994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200"/>
              <a:buFont typeface="Montserrat ExtraBold"/>
              <a:buNone/>
              <a:defRPr b="0" i="0" sz="32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13"/>
          <p:cNvSpPr txBox="1"/>
          <p:nvPr>
            <p:ph idx="1" type="body"/>
          </p:nvPr>
        </p:nvSpPr>
        <p:spPr>
          <a:xfrm>
            <a:off x="1162878" y="2048497"/>
            <a:ext cx="4856922" cy="351224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2" name="Google Shape;42;p13"/>
          <p:cNvSpPr txBox="1"/>
          <p:nvPr>
            <p:ph idx="2" type="body"/>
          </p:nvPr>
        </p:nvSpPr>
        <p:spPr>
          <a:xfrm>
            <a:off x="6477000" y="2059473"/>
            <a:ext cx="4856923" cy="351224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sszehasonlítás" type="twoTxTwoObj">
  <p:cSld name="TWO_OBJECTS_WITH_TEXT">
    <p:spTree>
      <p:nvGrpSpPr>
        <p:cNvPr id="43" name="Shape 43"/>
        <p:cNvGrpSpPr/>
        <p:nvPr/>
      </p:nvGrpSpPr>
      <p:grpSpPr>
        <a:xfrm>
          <a:off x="0" y="0"/>
          <a:ext cx="0" cy="0"/>
          <a:chOff x="0" y="0"/>
          <a:chExt cx="0" cy="0"/>
        </a:xfrm>
      </p:grpSpPr>
      <p:sp>
        <p:nvSpPr>
          <p:cNvPr id="44" name="Google Shape;44;p14"/>
          <p:cNvSpPr txBox="1"/>
          <p:nvPr>
            <p:ph type="title"/>
          </p:nvPr>
        </p:nvSpPr>
        <p:spPr>
          <a:xfrm>
            <a:off x="371061" y="1223382"/>
            <a:ext cx="10515600" cy="54485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200"/>
              <a:buFont typeface="Montserrat ExtraBold"/>
              <a:buNone/>
              <a:defRPr b="0" i="0" sz="32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 name="Google Shape;45;p14"/>
          <p:cNvSpPr txBox="1"/>
          <p:nvPr>
            <p:ph idx="1" type="body"/>
          </p:nvPr>
        </p:nvSpPr>
        <p:spPr>
          <a:xfrm>
            <a:off x="1040328" y="1901474"/>
            <a:ext cx="5171490" cy="826736"/>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Montserrat"/>
                <a:ea typeface="Montserrat"/>
                <a:cs typeface="Montserrat"/>
                <a:sym typeface="Montserrat"/>
              </a:defRPr>
            </a:lvl1pPr>
            <a:lvl2pPr indent="-228600" lvl="1" marL="914400" marR="0" rtl="0" algn="l">
              <a:lnSpc>
                <a:spcPct val="90000"/>
              </a:lnSpc>
              <a:spcBef>
                <a:spcPts val="500"/>
              </a:spcBef>
              <a:spcAft>
                <a:spcPts val="0"/>
              </a:spcAft>
              <a:buClr>
                <a:schemeClr val="accent2"/>
              </a:buClr>
              <a:buSzPts val="2000"/>
              <a:buFont typeface="Arial"/>
              <a:buNone/>
              <a:defRPr b="1" i="0" sz="2000" u="none" cap="none" strike="noStrike">
                <a:solidFill>
                  <a:schemeClr val="accent2"/>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chemeClr val="accent2"/>
              </a:buClr>
              <a:buSzPts val="1800"/>
              <a:buFont typeface="Arial"/>
              <a:buNone/>
              <a:defRPr b="1" i="0" sz="1800" u="none" cap="none" strike="noStrike">
                <a:solidFill>
                  <a:schemeClr val="accent2"/>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chemeClr val="accent2"/>
              </a:buClr>
              <a:buSzPts val="1600"/>
              <a:buFont typeface="Arial"/>
              <a:buNone/>
              <a:defRPr b="1" i="0" sz="1600" u="none" cap="none" strike="noStrike">
                <a:solidFill>
                  <a:schemeClr val="accent2"/>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chemeClr val="accent2"/>
              </a:buClr>
              <a:buSzPts val="1600"/>
              <a:buFont typeface="Arial"/>
              <a:buNone/>
              <a:defRPr b="1" i="0" sz="1600" u="none" cap="none" strike="noStrike">
                <a:solidFill>
                  <a:schemeClr val="accent2"/>
                </a:solidFill>
                <a:latin typeface="Montserrat"/>
                <a:ea typeface="Montserrat"/>
                <a:cs typeface="Montserrat"/>
                <a:sym typeface="Montserrat"/>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ontserrat"/>
                <a:ea typeface="Montserrat"/>
                <a:cs typeface="Montserrat"/>
                <a:sym typeface="Montserrat"/>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ontserrat"/>
                <a:ea typeface="Montserrat"/>
                <a:cs typeface="Montserrat"/>
                <a:sym typeface="Montserrat"/>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ontserrat"/>
                <a:ea typeface="Montserrat"/>
                <a:cs typeface="Montserrat"/>
                <a:sym typeface="Montserrat"/>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ontserrat"/>
                <a:ea typeface="Montserrat"/>
                <a:cs typeface="Montserrat"/>
                <a:sym typeface="Montserrat"/>
              </a:defRPr>
            </a:lvl9pPr>
          </a:lstStyle>
          <a:p/>
        </p:txBody>
      </p:sp>
      <p:sp>
        <p:nvSpPr>
          <p:cNvPr id="46" name="Google Shape;46;p14"/>
          <p:cNvSpPr txBox="1"/>
          <p:nvPr>
            <p:ph idx="2" type="body"/>
          </p:nvPr>
        </p:nvSpPr>
        <p:spPr>
          <a:xfrm>
            <a:off x="1028629" y="2749289"/>
            <a:ext cx="5183188" cy="301625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7" name="Google Shape;47;p14"/>
          <p:cNvSpPr txBox="1"/>
          <p:nvPr>
            <p:ph idx="3" type="body"/>
          </p:nvPr>
        </p:nvSpPr>
        <p:spPr>
          <a:xfrm>
            <a:off x="6284843" y="1888160"/>
            <a:ext cx="5033959"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Montserrat"/>
                <a:ea typeface="Montserrat"/>
                <a:cs typeface="Montserrat"/>
                <a:sym typeface="Montserrat"/>
              </a:defRPr>
            </a:lvl1pPr>
            <a:lvl2pPr indent="-228600" lvl="1" marL="914400" marR="0" rtl="0" algn="l">
              <a:lnSpc>
                <a:spcPct val="90000"/>
              </a:lnSpc>
              <a:spcBef>
                <a:spcPts val="500"/>
              </a:spcBef>
              <a:spcAft>
                <a:spcPts val="0"/>
              </a:spcAft>
              <a:buClr>
                <a:schemeClr val="accent2"/>
              </a:buClr>
              <a:buSzPts val="2000"/>
              <a:buFont typeface="Arial"/>
              <a:buNone/>
              <a:defRPr b="1" i="0" sz="2000" u="none" cap="none" strike="noStrike">
                <a:solidFill>
                  <a:schemeClr val="accent2"/>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chemeClr val="accent2"/>
              </a:buClr>
              <a:buSzPts val="1800"/>
              <a:buFont typeface="Arial"/>
              <a:buNone/>
              <a:defRPr b="1" i="0" sz="1800" u="none" cap="none" strike="noStrike">
                <a:solidFill>
                  <a:schemeClr val="accent2"/>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chemeClr val="accent2"/>
              </a:buClr>
              <a:buSzPts val="1600"/>
              <a:buFont typeface="Arial"/>
              <a:buNone/>
              <a:defRPr b="1" i="0" sz="1600" u="none" cap="none" strike="noStrike">
                <a:solidFill>
                  <a:schemeClr val="accent2"/>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chemeClr val="accent2"/>
              </a:buClr>
              <a:buSzPts val="1600"/>
              <a:buFont typeface="Arial"/>
              <a:buNone/>
              <a:defRPr b="1" i="0" sz="1600" u="none" cap="none" strike="noStrike">
                <a:solidFill>
                  <a:schemeClr val="accent2"/>
                </a:solidFill>
                <a:latin typeface="Montserrat"/>
                <a:ea typeface="Montserrat"/>
                <a:cs typeface="Montserrat"/>
                <a:sym typeface="Montserrat"/>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ontserrat"/>
                <a:ea typeface="Montserrat"/>
                <a:cs typeface="Montserrat"/>
                <a:sym typeface="Montserrat"/>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ontserrat"/>
                <a:ea typeface="Montserrat"/>
                <a:cs typeface="Montserrat"/>
                <a:sym typeface="Montserrat"/>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ontserrat"/>
                <a:ea typeface="Montserrat"/>
                <a:cs typeface="Montserrat"/>
                <a:sym typeface="Montserrat"/>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ontserrat"/>
                <a:ea typeface="Montserrat"/>
                <a:cs typeface="Montserrat"/>
                <a:sym typeface="Montserrat"/>
              </a:defRPr>
            </a:lvl9pPr>
          </a:lstStyle>
          <a:p/>
        </p:txBody>
      </p:sp>
      <p:sp>
        <p:nvSpPr>
          <p:cNvPr id="48" name="Google Shape;48;p14"/>
          <p:cNvSpPr txBox="1"/>
          <p:nvPr>
            <p:ph idx="4" type="body"/>
          </p:nvPr>
        </p:nvSpPr>
        <p:spPr>
          <a:xfrm>
            <a:off x="6284843" y="2749289"/>
            <a:ext cx="5056669" cy="301625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en.wikipedia.org/wiki/Judit_Polg%C3%A1r#:~:text=Judit%20Polg%C3%A1r%20(born%2023%20July%201976)%20is%20a%20Hungarian%20chess#:~:text=Judit%20Polg%C3%A1r%20(born%2023%20July%201976)%20is%20a%20Hungarian%20chess" TargetMode="External"/><Relationship Id="rId4" Type="http://schemas.openxmlformats.org/officeDocument/2006/relationships/hyperlink" Target="https://en.wikipedia.org/wiki/M%C3%A1ria_Telk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en.wikipedia.org/wiki/Katherine_Johnson" TargetMode="External"/><Relationship Id="rId4" Type="http://schemas.openxmlformats.org/officeDocument/2006/relationships/hyperlink" Target="https://en.wikipedia.org/wiki/Hidden_Figure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trainingcentre.unwomen.org/mod/glossary/view.php?id=36&amp;mode=letter&amp;hook=G&amp;sortkey=&amp;sortorder=" TargetMode="External"/><Relationship Id="rId4" Type="http://schemas.openxmlformats.org/officeDocument/2006/relationships/hyperlink" Target="https://trainingcentre.unwomen.org/mod/glossary/view.php?id=36&amp;mode=letter&amp;hook=G&amp;sortkey=&amp;sortord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weforum.org/publications/global-gender-gap-report-2023/" TargetMode="External"/><Relationship Id="rId4" Type="http://schemas.openxmlformats.org/officeDocument/2006/relationships/hyperlink" Target="https://www.weforum.org/publications/global-gender-gap-report-2023/" TargetMode="External"/><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
          <p:cNvSpPr txBox="1"/>
          <p:nvPr>
            <p:ph type="ctrTitle"/>
          </p:nvPr>
        </p:nvSpPr>
        <p:spPr>
          <a:xfrm>
            <a:off x="2357650" y="2426600"/>
            <a:ext cx="8449200" cy="13395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accent2"/>
              </a:buClr>
              <a:buSzPct val="100000"/>
              <a:buFont typeface="Arial"/>
              <a:buNone/>
            </a:pPr>
            <a:r>
              <a:rPr b="1" lang="hu-HU" sz="2400">
                <a:latin typeface="Montserrat"/>
                <a:ea typeface="Montserrat"/>
                <a:cs typeface="Montserrat"/>
                <a:sym typeface="Montserrat"/>
              </a:rPr>
              <a:t>Module 5</a:t>
            </a:r>
            <a:endParaRPr b="1" sz="2400">
              <a:latin typeface="Montserrat"/>
              <a:ea typeface="Montserrat"/>
              <a:cs typeface="Montserrat"/>
              <a:sym typeface="Montserrat"/>
            </a:endParaRPr>
          </a:p>
          <a:p>
            <a:pPr indent="0" lvl="0" marL="0" rtl="0" algn="ctr">
              <a:lnSpc>
                <a:spcPct val="90000"/>
              </a:lnSpc>
              <a:spcBef>
                <a:spcPts val="0"/>
              </a:spcBef>
              <a:spcAft>
                <a:spcPts val="0"/>
              </a:spcAft>
              <a:buClr>
                <a:schemeClr val="accent2"/>
              </a:buClr>
              <a:buSzPct val="100000"/>
              <a:buFont typeface="Arial"/>
              <a:buNone/>
            </a:pPr>
            <a:r>
              <a:t/>
            </a:r>
            <a:endParaRPr b="1" sz="2400">
              <a:latin typeface="Montserrat"/>
              <a:ea typeface="Montserrat"/>
              <a:cs typeface="Montserrat"/>
              <a:sym typeface="Montserrat"/>
            </a:endParaRPr>
          </a:p>
          <a:p>
            <a:pPr indent="0" lvl="0" marL="0" rtl="0" algn="ctr">
              <a:lnSpc>
                <a:spcPct val="90000"/>
              </a:lnSpc>
              <a:spcBef>
                <a:spcPts val="0"/>
              </a:spcBef>
              <a:spcAft>
                <a:spcPts val="0"/>
              </a:spcAft>
              <a:buClr>
                <a:schemeClr val="accent2"/>
              </a:buClr>
              <a:buSzPct val="100000"/>
              <a:buFont typeface="Arial"/>
              <a:buNone/>
            </a:pPr>
            <a:r>
              <a:rPr b="1" lang="hu-HU" sz="2400">
                <a:latin typeface="Montserrat"/>
                <a:ea typeface="Montserrat"/>
                <a:cs typeface="Montserrat"/>
                <a:sym typeface="Montserrat"/>
              </a:rPr>
              <a:t>Gender implications of entrepreneurship</a:t>
            </a:r>
            <a:endParaRPr b="1" sz="2400">
              <a:latin typeface="Montserrat"/>
              <a:ea typeface="Montserrat"/>
              <a:cs typeface="Montserrat"/>
              <a:sym typeface="Montserrat"/>
            </a:endParaRPr>
          </a:p>
          <a:p>
            <a:pPr indent="0" lvl="0" marL="0" rtl="0" algn="ctr">
              <a:spcBef>
                <a:spcPts val="0"/>
              </a:spcBef>
              <a:spcAft>
                <a:spcPts val="0"/>
              </a:spcAft>
              <a:buClr>
                <a:schemeClr val="accent2"/>
              </a:buClr>
              <a:buSzPct val="100000"/>
              <a:buFont typeface="Arial"/>
              <a:buNone/>
            </a:pPr>
            <a:r>
              <a:rPr b="1" lang="hu-HU" sz="2400">
                <a:latin typeface="Montserrat"/>
                <a:ea typeface="Montserrat"/>
                <a:cs typeface="Montserrat"/>
                <a:sym typeface="Montserrat"/>
              </a:rPr>
              <a:t>Personal Resilience and Well-being</a:t>
            </a:r>
            <a:endParaRPr b="1" sz="2400">
              <a:latin typeface="Montserrat"/>
              <a:ea typeface="Montserrat"/>
              <a:cs typeface="Montserrat"/>
              <a:sym typeface="Montserrat"/>
            </a:endParaRPr>
          </a:p>
          <a:p>
            <a:pPr indent="0" lvl="0" marL="0" rtl="0" algn="ctr">
              <a:lnSpc>
                <a:spcPct val="90000"/>
              </a:lnSpc>
              <a:spcBef>
                <a:spcPts val="0"/>
              </a:spcBef>
              <a:spcAft>
                <a:spcPts val="0"/>
              </a:spcAft>
              <a:buClr>
                <a:schemeClr val="accent2"/>
              </a:buClr>
              <a:buSzPct val="100000"/>
              <a:buFont typeface="Arial"/>
              <a:buNone/>
            </a:pPr>
            <a:r>
              <a:t/>
            </a:r>
            <a:endParaRPr b="1" sz="2400">
              <a:latin typeface="Montserrat"/>
              <a:ea typeface="Montserrat"/>
              <a:cs typeface="Montserrat"/>
              <a:sym typeface="Montserrat"/>
            </a:endParaRPr>
          </a:p>
        </p:txBody>
      </p:sp>
      <p:sp>
        <p:nvSpPr>
          <p:cNvPr id="58" name="Google Shape;58;p1"/>
          <p:cNvSpPr txBox="1"/>
          <p:nvPr>
            <p:ph idx="2" type="body"/>
          </p:nvPr>
        </p:nvSpPr>
        <p:spPr>
          <a:xfrm>
            <a:off x="1979273" y="3912525"/>
            <a:ext cx="8631000" cy="315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2000"/>
              <a:buNone/>
            </a:pPr>
            <a:r>
              <a:rPr lang="hu-HU"/>
              <a:t>Author: HÉTFA Research Institute &amp; SEED </a:t>
            </a:r>
            <a:r>
              <a:rPr lang="hu-HU"/>
              <a:t>Foundation</a:t>
            </a:r>
            <a:r>
              <a:rPr lang="hu-HU"/>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305c050da0a_0_26"/>
          <p:cNvSpPr txBox="1"/>
          <p:nvPr>
            <p:ph type="title"/>
          </p:nvPr>
        </p:nvSpPr>
        <p:spPr>
          <a:xfrm>
            <a:off x="804985" y="1274178"/>
            <a:ext cx="10134000" cy="5196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Clr>
                <a:schemeClr val="dk1"/>
              </a:buClr>
              <a:buSzPct val="34375"/>
              <a:buFont typeface="Arial"/>
              <a:buNone/>
            </a:pPr>
            <a:r>
              <a:rPr lang="hu-HU"/>
              <a:t>3.1.2 Gender equality in entrepreneurship </a:t>
            </a:r>
            <a:endParaRPr/>
          </a:p>
          <a:p>
            <a:pPr indent="0" lvl="0" marL="0" rtl="0" algn="l">
              <a:spcBef>
                <a:spcPts val="0"/>
              </a:spcBef>
              <a:spcAft>
                <a:spcPts val="0"/>
              </a:spcAft>
              <a:buNone/>
            </a:pPr>
            <a:r>
              <a:t/>
            </a:r>
            <a:endParaRPr/>
          </a:p>
        </p:txBody>
      </p:sp>
      <p:sp>
        <p:nvSpPr>
          <p:cNvPr id="133" name="Google Shape;133;g305c050da0a_0_26"/>
          <p:cNvSpPr txBox="1"/>
          <p:nvPr>
            <p:ph idx="1" type="body"/>
          </p:nvPr>
        </p:nvSpPr>
        <p:spPr>
          <a:xfrm>
            <a:off x="804985" y="2048497"/>
            <a:ext cx="10134000" cy="35121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hu-HU" sz="1600">
                <a:solidFill>
                  <a:schemeClr val="dk2"/>
                </a:solidFill>
              </a:rPr>
              <a:t>Reflecting on Gender Equality in Your Country</a:t>
            </a:r>
            <a:endParaRPr sz="1600">
              <a:solidFill>
                <a:schemeClr val="dk2"/>
              </a:solidFill>
            </a:endParaRPr>
          </a:p>
          <a:p>
            <a:pPr indent="-330200" lvl="0" marL="457200" rtl="0" algn="l">
              <a:lnSpc>
                <a:spcPct val="115000"/>
              </a:lnSpc>
              <a:spcBef>
                <a:spcPts val="1200"/>
              </a:spcBef>
              <a:spcAft>
                <a:spcPts val="0"/>
              </a:spcAft>
              <a:buClr>
                <a:schemeClr val="dk2"/>
              </a:buClr>
              <a:buSzPts val="1600"/>
              <a:buFont typeface="Montserrat"/>
              <a:buChar char="●"/>
            </a:pPr>
            <a:r>
              <a:rPr lang="hu-HU" sz="1600">
                <a:solidFill>
                  <a:schemeClr val="dk2"/>
                </a:solidFill>
              </a:rPr>
              <a:t>Can you identify and describe examples of gender inequality in your country or community? Consider aspects such as employment, education, and social roles.</a:t>
            </a:r>
            <a:endParaRPr sz="1600">
              <a:solidFill>
                <a:schemeClr val="dk2"/>
              </a:solidFill>
            </a:endParaRPr>
          </a:p>
          <a:p>
            <a:pPr indent="-330200" lvl="0" marL="457200" rtl="0" algn="l">
              <a:lnSpc>
                <a:spcPct val="115000"/>
              </a:lnSpc>
              <a:spcBef>
                <a:spcPts val="0"/>
              </a:spcBef>
              <a:spcAft>
                <a:spcPts val="0"/>
              </a:spcAft>
              <a:buClr>
                <a:schemeClr val="dk2"/>
              </a:buClr>
              <a:buSzPts val="1600"/>
              <a:buFont typeface="Montserrat"/>
              <a:buChar char="●"/>
            </a:pPr>
            <a:r>
              <a:rPr lang="hu-HU" sz="1600">
                <a:solidFill>
                  <a:schemeClr val="dk2"/>
                </a:solidFill>
              </a:rPr>
              <a:t>In your country, what are examples that show women do not share equal status with men in different spheres of society?</a:t>
            </a:r>
            <a:endParaRPr sz="1600">
              <a:solidFill>
                <a:schemeClr val="dk2"/>
              </a:solidFill>
            </a:endParaRPr>
          </a:p>
          <a:p>
            <a:pPr indent="-330200" lvl="0" marL="457200" rtl="0" algn="l">
              <a:lnSpc>
                <a:spcPct val="115000"/>
              </a:lnSpc>
              <a:spcBef>
                <a:spcPts val="0"/>
              </a:spcBef>
              <a:spcAft>
                <a:spcPts val="0"/>
              </a:spcAft>
              <a:buClr>
                <a:schemeClr val="dk2"/>
              </a:buClr>
              <a:buSzPts val="1600"/>
              <a:buFont typeface="Montserrat"/>
              <a:buChar char="●"/>
            </a:pPr>
            <a:r>
              <a:rPr lang="hu-HU" sz="1600">
                <a:solidFill>
                  <a:schemeClr val="dk2"/>
                </a:solidFill>
              </a:rPr>
              <a:t>What are the consequences of these inequalities for nations or countries?</a:t>
            </a:r>
            <a:endParaRPr sz="1600">
              <a:solidFill>
                <a:schemeClr val="dk2"/>
              </a:solidFill>
            </a:endParaRPr>
          </a:p>
          <a:p>
            <a:pPr indent="-330200" lvl="0" marL="457200" rtl="0" algn="l">
              <a:lnSpc>
                <a:spcPct val="115000"/>
              </a:lnSpc>
              <a:spcBef>
                <a:spcPts val="0"/>
              </a:spcBef>
              <a:spcAft>
                <a:spcPts val="0"/>
              </a:spcAft>
              <a:buClr>
                <a:schemeClr val="dk2"/>
              </a:buClr>
              <a:buSzPts val="1600"/>
              <a:buFont typeface="Montserrat"/>
              <a:buChar char="●"/>
            </a:pPr>
            <a:r>
              <a:rPr lang="hu-HU" sz="1600">
                <a:solidFill>
                  <a:schemeClr val="dk2"/>
                </a:solidFill>
              </a:rPr>
              <a:t>Consider the impact of gender inequality on entrepreneurship: How do you think gender inequalities affect your opportunities and challenges as an entrepreneur? How do these inequalities impact entrepreneurship and women's ability to run businesses?</a:t>
            </a:r>
            <a:endParaRPr sz="1600">
              <a:solidFill>
                <a:schemeClr val="dk2"/>
              </a:solidFill>
            </a:endParaRPr>
          </a:p>
          <a:p>
            <a:pPr indent="-330200" lvl="0" marL="457200" rtl="0" algn="l">
              <a:lnSpc>
                <a:spcPct val="115000"/>
              </a:lnSpc>
              <a:spcBef>
                <a:spcPts val="0"/>
              </a:spcBef>
              <a:spcAft>
                <a:spcPts val="0"/>
              </a:spcAft>
              <a:buClr>
                <a:schemeClr val="dk2"/>
              </a:buClr>
              <a:buSzPts val="1600"/>
              <a:buFont typeface="Montserrat"/>
              <a:buChar char="●"/>
            </a:pPr>
            <a:r>
              <a:rPr lang="hu-HU" sz="1600">
                <a:solidFill>
                  <a:schemeClr val="dk2"/>
                </a:solidFill>
              </a:rPr>
              <a:t>In your country, do you think men and women have equal access to starting a business? Why or why not? List potential consequences and explain how they might influence your business journey.</a:t>
            </a:r>
            <a:endParaRPr sz="34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305c050da0a_0_32"/>
          <p:cNvSpPr txBox="1"/>
          <p:nvPr>
            <p:ph type="title"/>
          </p:nvPr>
        </p:nvSpPr>
        <p:spPr>
          <a:xfrm>
            <a:off x="804985" y="1274178"/>
            <a:ext cx="10134000" cy="5196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hu-HU" sz="3113"/>
              <a:t>3.1.3 Key challenges in entrepreneurship for women </a:t>
            </a:r>
            <a:endParaRPr sz="3533"/>
          </a:p>
        </p:txBody>
      </p:sp>
      <p:sp>
        <p:nvSpPr>
          <p:cNvPr id="140" name="Google Shape;140;g305c050da0a_0_32"/>
          <p:cNvSpPr txBox="1"/>
          <p:nvPr>
            <p:ph idx="1" type="body"/>
          </p:nvPr>
        </p:nvSpPr>
        <p:spPr>
          <a:xfrm>
            <a:off x="804985" y="1924697"/>
            <a:ext cx="10134000" cy="3512100"/>
          </a:xfrm>
          <a:prstGeom prst="rect">
            <a:avLst/>
          </a:prstGeom>
        </p:spPr>
        <p:txBody>
          <a:bodyPr anchorCtr="0" anchor="t" bIns="45700" lIns="91425" spcFirstLastPara="1" rIns="91425" wrap="square" tIns="45700">
            <a:noAutofit/>
          </a:bodyPr>
          <a:lstStyle/>
          <a:p>
            <a:pPr indent="0" lvl="0" marL="0" rtl="0" algn="just">
              <a:lnSpc>
                <a:spcPct val="150000"/>
              </a:lnSpc>
              <a:spcBef>
                <a:spcPts val="0"/>
              </a:spcBef>
              <a:spcAft>
                <a:spcPts val="0"/>
              </a:spcAft>
              <a:buClr>
                <a:schemeClr val="dk1"/>
              </a:buClr>
              <a:buSzPts val="1100"/>
              <a:buFont typeface="Arial"/>
              <a:buNone/>
            </a:pPr>
            <a:r>
              <a:rPr b="1" lang="hu-HU" sz="2100">
                <a:solidFill>
                  <a:schemeClr val="dk2"/>
                </a:solidFill>
              </a:rPr>
              <a:t>Exercise</a:t>
            </a:r>
            <a:endParaRPr b="1" sz="2100">
              <a:solidFill>
                <a:schemeClr val="dk2"/>
              </a:solidFill>
            </a:endParaRPr>
          </a:p>
          <a:p>
            <a:pPr indent="0" lvl="0" marL="0" rtl="0" algn="l">
              <a:spcBef>
                <a:spcPts val="0"/>
              </a:spcBef>
              <a:spcAft>
                <a:spcPts val="0"/>
              </a:spcAft>
              <a:buClr>
                <a:schemeClr val="dk1"/>
              </a:buClr>
              <a:buSzPts val="1100"/>
              <a:buFont typeface="Arial"/>
              <a:buNone/>
            </a:pPr>
            <a:r>
              <a:rPr b="1" lang="hu-HU" sz="1700">
                <a:solidFill>
                  <a:schemeClr val="dk2"/>
                </a:solidFill>
              </a:rPr>
              <a:t>Do you agree with this statement?</a:t>
            </a:r>
            <a:endParaRPr b="1" sz="1700">
              <a:solidFill>
                <a:schemeClr val="dk2"/>
              </a:solidFill>
            </a:endParaRPr>
          </a:p>
          <a:p>
            <a:pPr indent="-336550" lvl="0" marL="457200" rtl="0" algn="l">
              <a:lnSpc>
                <a:spcPct val="100000"/>
              </a:lnSpc>
              <a:spcBef>
                <a:spcPts val="0"/>
              </a:spcBef>
              <a:spcAft>
                <a:spcPts val="0"/>
              </a:spcAft>
              <a:buClr>
                <a:schemeClr val="dk2"/>
              </a:buClr>
              <a:buSzPts val="1700"/>
              <a:buFont typeface="Montserrat"/>
              <a:buChar char="●"/>
            </a:pPr>
            <a:r>
              <a:rPr lang="hu-HU" sz="1700">
                <a:solidFill>
                  <a:schemeClr val="dk2"/>
                </a:solidFill>
              </a:rPr>
              <a:t>Women have the same chances as men to start a business.</a:t>
            </a:r>
            <a:endParaRPr sz="1700">
              <a:solidFill>
                <a:schemeClr val="dk2"/>
              </a:solidFill>
            </a:endParaRPr>
          </a:p>
          <a:p>
            <a:pPr indent="-336550" lvl="0" marL="457200" rtl="0" algn="l">
              <a:lnSpc>
                <a:spcPct val="100000"/>
              </a:lnSpc>
              <a:spcBef>
                <a:spcPts val="0"/>
              </a:spcBef>
              <a:spcAft>
                <a:spcPts val="0"/>
              </a:spcAft>
              <a:buClr>
                <a:schemeClr val="dk2"/>
              </a:buClr>
              <a:buSzPts val="1700"/>
              <a:buFont typeface="Montserrat"/>
              <a:buChar char="●"/>
            </a:pPr>
            <a:r>
              <a:rPr lang="hu-HU" sz="1700">
                <a:solidFill>
                  <a:schemeClr val="dk2"/>
                </a:solidFill>
              </a:rPr>
              <a:t>Social expectations and prejudices continue to hinder women from becoming entrepreneurs compared to men.</a:t>
            </a:r>
            <a:endParaRPr sz="1700">
              <a:solidFill>
                <a:schemeClr val="dk2"/>
              </a:solidFill>
            </a:endParaRPr>
          </a:p>
          <a:p>
            <a:pPr indent="-336550" lvl="0" marL="457200" rtl="0" algn="l">
              <a:lnSpc>
                <a:spcPct val="100000"/>
              </a:lnSpc>
              <a:spcBef>
                <a:spcPts val="0"/>
              </a:spcBef>
              <a:spcAft>
                <a:spcPts val="0"/>
              </a:spcAft>
              <a:buClr>
                <a:schemeClr val="dk2"/>
              </a:buClr>
              <a:buSzPts val="1700"/>
              <a:buFont typeface="Montserrat"/>
              <a:buChar char="●"/>
            </a:pPr>
            <a:r>
              <a:rPr lang="hu-HU" sz="1700">
                <a:solidFill>
                  <a:schemeClr val="dk2"/>
                </a:solidFill>
              </a:rPr>
              <a:t>When women start a business, they have fewer financial assets.</a:t>
            </a:r>
            <a:endParaRPr sz="1700">
              <a:solidFill>
                <a:schemeClr val="dk2"/>
              </a:solidFill>
            </a:endParaRPr>
          </a:p>
          <a:p>
            <a:pPr indent="0" lvl="0" marL="0" rtl="0" algn="l">
              <a:lnSpc>
                <a:spcPct val="115000"/>
              </a:lnSpc>
              <a:spcBef>
                <a:spcPts val="600"/>
              </a:spcBef>
              <a:spcAft>
                <a:spcPts val="0"/>
              </a:spcAft>
              <a:buClr>
                <a:schemeClr val="dk1"/>
              </a:buClr>
              <a:buSzPts val="1100"/>
              <a:buFont typeface="Arial"/>
              <a:buNone/>
            </a:pPr>
            <a:r>
              <a:t/>
            </a:r>
            <a:endParaRPr sz="1700">
              <a:solidFill>
                <a:schemeClr val="dk2"/>
              </a:solidFill>
            </a:endParaRPr>
          </a:p>
          <a:p>
            <a:pPr indent="0" lvl="0" marL="0" rtl="0" algn="l">
              <a:lnSpc>
                <a:spcPct val="115000"/>
              </a:lnSpc>
              <a:spcBef>
                <a:spcPts val="0"/>
              </a:spcBef>
              <a:spcAft>
                <a:spcPts val="0"/>
              </a:spcAft>
              <a:buClr>
                <a:schemeClr val="dk1"/>
              </a:buClr>
              <a:buSzPts val="1100"/>
              <a:buFont typeface="Arial"/>
              <a:buNone/>
            </a:pPr>
            <a:r>
              <a:rPr b="1" lang="hu-HU" sz="1700">
                <a:solidFill>
                  <a:schemeClr val="dk2"/>
                </a:solidFill>
              </a:rPr>
              <a:t> What do you think?</a:t>
            </a:r>
            <a:endParaRPr b="1" sz="1700">
              <a:solidFill>
                <a:schemeClr val="dk2"/>
              </a:solidFill>
            </a:endParaRPr>
          </a:p>
          <a:p>
            <a:pPr indent="-336550" lvl="0" marL="457200" rtl="0" algn="l">
              <a:lnSpc>
                <a:spcPct val="115000"/>
              </a:lnSpc>
              <a:spcBef>
                <a:spcPts val="0"/>
              </a:spcBef>
              <a:spcAft>
                <a:spcPts val="0"/>
              </a:spcAft>
              <a:buClr>
                <a:schemeClr val="dk2"/>
              </a:buClr>
              <a:buSzPts val="1700"/>
              <a:buFont typeface="Montserrat"/>
              <a:buChar char="●"/>
            </a:pPr>
            <a:r>
              <a:rPr lang="hu-HU" sz="1700">
                <a:solidFill>
                  <a:schemeClr val="dk2"/>
                </a:solidFill>
              </a:rPr>
              <a:t>Do others feel the same way about these issues?</a:t>
            </a:r>
            <a:endParaRPr sz="1700">
              <a:solidFill>
                <a:schemeClr val="dk2"/>
              </a:solidFill>
            </a:endParaRPr>
          </a:p>
          <a:p>
            <a:pPr indent="-336550" lvl="0" marL="457200" rtl="0" algn="l">
              <a:lnSpc>
                <a:spcPct val="115000"/>
              </a:lnSpc>
              <a:spcBef>
                <a:spcPts val="0"/>
              </a:spcBef>
              <a:spcAft>
                <a:spcPts val="0"/>
              </a:spcAft>
              <a:buClr>
                <a:schemeClr val="dk2"/>
              </a:buClr>
              <a:buSzPts val="1700"/>
              <a:buFont typeface="Montserrat"/>
              <a:buChar char="●"/>
            </a:pPr>
            <a:r>
              <a:rPr lang="hu-HU" sz="1700">
                <a:solidFill>
                  <a:schemeClr val="dk2"/>
                </a:solidFill>
              </a:rPr>
              <a:t>What misconceptions might arise in these topics?</a:t>
            </a:r>
            <a:endParaRPr sz="35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305c050da0a_0_38"/>
          <p:cNvSpPr txBox="1"/>
          <p:nvPr>
            <p:ph type="title"/>
          </p:nvPr>
        </p:nvSpPr>
        <p:spPr>
          <a:xfrm>
            <a:off x="804985" y="1274178"/>
            <a:ext cx="10134000" cy="519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SzPts val="990"/>
              <a:buNone/>
            </a:pPr>
            <a:r>
              <a:rPr lang="hu-HU" sz="2802"/>
              <a:t>3.1.3 Key challenges in entrepreneurship for women </a:t>
            </a:r>
            <a:endParaRPr sz="3180"/>
          </a:p>
          <a:p>
            <a:pPr indent="0" lvl="0" marL="0" rtl="0" algn="l">
              <a:spcBef>
                <a:spcPts val="0"/>
              </a:spcBef>
              <a:spcAft>
                <a:spcPts val="0"/>
              </a:spcAft>
              <a:buSzPts val="990"/>
              <a:buNone/>
            </a:pPr>
            <a:r>
              <a:t/>
            </a:r>
            <a:endParaRPr sz="2880"/>
          </a:p>
        </p:txBody>
      </p:sp>
      <p:sp>
        <p:nvSpPr>
          <p:cNvPr id="147" name="Google Shape;147;g305c050da0a_0_38"/>
          <p:cNvSpPr txBox="1"/>
          <p:nvPr>
            <p:ph idx="1" type="body"/>
          </p:nvPr>
        </p:nvSpPr>
        <p:spPr>
          <a:xfrm>
            <a:off x="681600" y="1875200"/>
            <a:ext cx="10832100" cy="45318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hu-HU" sz="1500">
                <a:solidFill>
                  <a:schemeClr val="dk2"/>
                </a:solidFill>
              </a:rPr>
              <a:t>1. The Impact of Care Work on Women Entrepreneurs</a:t>
            </a:r>
            <a:br>
              <a:rPr b="1" lang="hu-HU" sz="1500">
                <a:solidFill>
                  <a:schemeClr val="dk2"/>
                </a:solidFill>
              </a:rPr>
            </a:br>
            <a:r>
              <a:rPr lang="hu-HU" sz="1500">
                <a:solidFill>
                  <a:schemeClr val="dk2"/>
                </a:solidFill>
              </a:rPr>
              <a:t>Care work refers to both unpaid and paid labour related to caregiving, such as taking care of children, the elderly, or household tasks. On one hand, many women become self-employed to achieve a better work-life balance and use entrepreneurship to manage childcare and eldercare while maintaining flexibility in their careers. On the other hand, women perform the majority of unpaid care work globally, which limits their ability to participate fully in the workforce:</a:t>
            </a:r>
            <a:endParaRPr sz="1500">
              <a:solidFill>
                <a:schemeClr val="dk2"/>
              </a:solidFill>
            </a:endParaRPr>
          </a:p>
          <a:p>
            <a:pPr indent="0" lvl="0" marL="0" rtl="0" algn="l">
              <a:lnSpc>
                <a:spcPct val="115000"/>
              </a:lnSpc>
              <a:spcBef>
                <a:spcPts val="1200"/>
              </a:spcBef>
              <a:spcAft>
                <a:spcPts val="0"/>
              </a:spcAft>
              <a:buClr>
                <a:schemeClr val="dk1"/>
              </a:buClr>
              <a:buSzPts val="1100"/>
              <a:buFont typeface="Arial"/>
              <a:buNone/>
            </a:pPr>
            <a:r>
              <a:rPr lang="hu-HU" sz="1500">
                <a:solidFill>
                  <a:schemeClr val="dk2"/>
                </a:solidFill>
              </a:rPr>
              <a:t>The "double burden" of work and family responsibilities affects women disproportionately.</a:t>
            </a:r>
            <a:br>
              <a:rPr lang="hu-HU" sz="1500">
                <a:solidFill>
                  <a:schemeClr val="dk2"/>
                </a:solidFill>
              </a:rPr>
            </a:br>
            <a:r>
              <a:rPr lang="hu-HU" sz="1500">
                <a:solidFill>
                  <a:schemeClr val="dk2"/>
                </a:solidFill>
              </a:rPr>
              <a:t>Women often struggle to balance care work and entrepreneurship, which can lead to fewer business opportunities or slower business growth.</a:t>
            </a:r>
            <a:endParaRPr sz="1500">
              <a:solidFill>
                <a:schemeClr val="dk2"/>
              </a:solidFill>
            </a:endParaRPr>
          </a:p>
          <a:p>
            <a:pPr indent="0" lvl="0" marL="0" rtl="0" algn="l">
              <a:lnSpc>
                <a:spcPct val="115000"/>
              </a:lnSpc>
              <a:spcBef>
                <a:spcPts val="1200"/>
              </a:spcBef>
              <a:spcAft>
                <a:spcPts val="0"/>
              </a:spcAft>
              <a:buClr>
                <a:schemeClr val="dk1"/>
              </a:buClr>
              <a:buSzPts val="1100"/>
              <a:buFont typeface="Arial"/>
              <a:buNone/>
            </a:pPr>
            <a:r>
              <a:rPr b="1" lang="hu-HU" sz="1500">
                <a:solidFill>
                  <a:schemeClr val="dk2"/>
                </a:solidFill>
              </a:rPr>
              <a:t>Reflection</a:t>
            </a:r>
            <a:endParaRPr b="1" i="1" sz="1500">
              <a:solidFill>
                <a:schemeClr val="dk2"/>
              </a:solidFill>
            </a:endParaRPr>
          </a:p>
          <a:p>
            <a:pPr indent="-323850" lvl="0" marL="457200" rtl="0" algn="l">
              <a:lnSpc>
                <a:spcPct val="115000"/>
              </a:lnSpc>
              <a:spcBef>
                <a:spcPts val="1200"/>
              </a:spcBef>
              <a:spcAft>
                <a:spcPts val="0"/>
              </a:spcAft>
              <a:buClr>
                <a:schemeClr val="dk2"/>
              </a:buClr>
              <a:buSzPts val="1500"/>
              <a:buFont typeface="Montserrat"/>
              <a:buChar char="●"/>
            </a:pPr>
            <a:r>
              <a:rPr lang="hu-HU" sz="1500">
                <a:solidFill>
                  <a:schemeClr val="dk2"/>
                </a:solidFill>
              </a:rPr>
              <a:t>How can entrepreneurship help women achieve a better balance between work and family life?</a:t>
            </a:r>
            <a:endParaRPr sz="1500">
              <a:solidFill>
                <a:schemeClr val="dk2"/>
              </a:solidFill>
            </a:endParaRPr>
          </a:p>
          <a:p>
            <a:pPr indent="-323850" lvl="0" marL="457200" rtl="0" algn="l">
              <a:lnSpc>
                <a:spcPct val="115000"/>
              </a:lnSpc>
              <a:spcBef>
                <a:spcPts val="0"/>
              </a:spcBef>
              <a:spcAft>
                <a:spcPts val="0"/>
              </a:spcAft>
              <a:buClr>
                <a:schemeClr val="dk2"/>
              </a:buClr>
              <a:buSzPts val="1500"/>
              <a:buFont typeface="Montserrat"/>
              <a:buChar char="●"/>
            </a:pPr>
            <a:r>
              <a:rPr lang="hu-HU" sz="1500">
                <a:solidFill>
                  <a:schemeClr val="dk2"/>
                </a:solidFill>
              </a:rPr>
              <a:t>How does the responsibility of care work in your life impact your ability to pursue entrepreneurship?</a:t>
            </a:r>
            <a:endParaRPr sz="1500">
              <a:solidFill>
                <a:schemeClr val="dk2"/>
              </a:solidFill>
            </a:endParaRPr>
          </a:p>
          <a:p>
            <a:pPr indent="0" lvl="0" marL="0" rtl="0" algn="l">
              <a:lnSpc>
                <a:spcPct val="115000"/>
              </a:lnSpc>
              <a:spcBef>
                <a:spcPts val="1200"/>
              </a:spcBef>
              <a:spcAft>
                <a:spcPts val="1200"/>
              </a:spcAft>
              <a:buNone/>
            </a:pPr>
            <a:r>
              <a:rPr b="1" lang="hu-HU" sz="1500">
                <a:solidFill>
                  <a:schemeClr val="dk2"/>
                </a:solidFill>
              </a:rPr>
              <a:t>Take action!</a:t>
            </a:r>
            <a:br>
              <a:rPr lang="hu-HU" sz="1500">
                <a:solidFill>
                  <a:schemeClr val="dk2"/>
                </a:solidFill>
              </a:rPr>
            </a:br>
            <a:r>
              <a:rPr lang="hu-HU" sz="1500">
                <a:solidFill>
                  <a:schemeClr val="dk2"/>
                </a:solidFill>
              </a:rPr>
              <a:t>Consider setting up flexible working structures and exploring the possibility of shared responsibilities at home.</a:t>
            </a:r>
            <a:endParaRPr sz="33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05c050da0a_0_44"/>
          <p:cNvSpPr txBox="1"/>
          <p:nvPr>
            <p:ph type="title"/>
          </p:nvPr>
        </p:nvSpPr>
        <p:spPr>
          <a:xfrm>
            <a:off x="804985" y="1274178"/>
            <a:ext cx="10134000" cy="519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SzPts val="990"/>
              <a:buNone/>
            </a:pPr>
            <a:r>
              <a:rPr lang="hu-HU" sz="2800"/>
              <a:t>3.1.3 Key challenges in entrepreneurship for women </a:t>
            </a:r>
            <a:endParaRPr sz="2800"/>
          </a:p>
          <a:p>
            <a:pPr indent="0" lvl="0" marL="0" rtl="0" algn="l">
              <a:spcBef>
                <a:spcPts val="0"/>
              </a:spcBef>
              <a:spcAft>
                <a:spcPts val="0"/>
              </a:spcAft>
              <a:buSzPts val="990"/>
              <a:buNone/>
            </a:pPr>
            <a:r>
              <a:t/>
            </a:r>
            <a:endParaRPr sz="2880"/>
          </a:p>
        </p:txBody>
      </p:sp>
      <p:sp>
        <p:nvSpPr>
          <p:cNvPr id="154" name="Google Shape;154;g305c050da0a_0_44"/>
          <p:cNvSpPr txBox="1"/>
          <p:nvPr>
            <p:ph idx="1" type="body"/>
          </p:nvPr>
        </p:nvSpPr>
        <p:spPr>
          <a:xfrm>
            <a:off x="804985" y="2048497"/>
            <a:ext cx="10134000" cy="35121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hu-HU" sz="1700">
                <a:solidFill>
                  <a:schemeClr val="dk2"/>
                </a:solidFill>
              </a:rPr>
              <a:t>2. Gender Inequality in Access to Finance and Capital</a:t>
            </a:r>
            <a:endParaRPr b="1" sz="1700">
              <a:solidFill>
                <a:schemeClr val="dk2"/>
              </a:solidFill>
            </a:endParaRPr>
          </a:p>
          <a:p>
            <a:pPr indent="0" lvl="0" marL="0" rtl="0" algn="l">
              <a:lnSpc>
                <a:spcPct val="115000"/>
              </a:lnSpc>
              <a:spcBef>
                <a:spcPts val="1200"/>
              </a:spcBef>
              <a:spcAft>
                <a:spcPts val="0"/>
              </a:spcAft>
              <a:buClr>
                <a:schemeClr val="dk1"/>
              </a:buClr>
              <a:buSzPts val="1100"/>
              <a:buFont typeface="Arial"/>
              <a:buNone/>
            </a:pPr>
            <a:r>
              <a:rPr lang="hu-HU" sz="1700">
                <a:solidFill>
                  <a:schemeClr val="dk2"/>
                </a:solidFill>
              </a:rPr>
              <a:t>Women entrepreneurs often have less access to credit, finance, and capital compared to men: </a:t>
            </a:r>
            <a:endParaRPr sz="1700">
              <a:solidFill>
                <a:schemeClr val="dk2"/>
              </a:solidFill>
            </a:endParaRPr>
          </a:p>
          <a:p>
            <a:pPr indent="-336550" lvl="0" marL="457200" rtl="0" algn="l">
              <a:lnSpc>
                <a:spcPct val="115000"/>
              </a:lnSpc>
              <a:spcBef>
                <a:spcPts val="1200"/>
              </a:spcBef>
              <a:spcAft>
                <a:spcPts val="0"/>
              </a:spcAft>
              <a:buClr>
                <a:schemeClr val="dk2"/>
              </a:buClr>
              <a:buSzPts val="1700"/>
              <a:buFont typeface="Montserrat"/>
              <a:buChar char="●"/>
            </a:pPr>
            <a:r>
              <a:rPr lang="hu-HU" sz="1700">
                <a:solidFill>
                  <a:schemeClr val="dk2"/>
                </a:solidFill>
              </a:rPr>
              <a:t>Women typically own fewer financial assets (such as property).</a:t>
            </a:r>
            <a:endParaRPr sz="1700">
              <a:solidFill>
                <a:schemeClr val="dk2"/>
              </a:solidFill>
            </a:endParaRPr>
          </a:p>
          <a:p>
            <a:pPr indent="-336550" lvl="0" marL="457200" rtl="0" algn="l">
              <a:lnSpc>
                <a:spcPct val="115000"/>
              </a:lnSpc>
              <a:spcBef>
                <a:spcPts val="0"/>
              </a:spcBef>
              <a:spcAft>
                <a:spcPts val="0"/>
              </a:spcAft>
              <a:buClr>
                <a:schemeClr val="dk2"/>
              </a:buClr>
              <a:buSzPts val="1700"/>
              <a:buFont typeface="Montserrat"/>
              <a:buChar char="●"/>
            </a:pPr>
            <a:r>
              <a:rPr lang="hu-HU" sz="1700">
                <a:solidFill>
                  <a:schemeClr val="dk2"/>
                </a:solidFill>
              </a:rPr>
              <a:t>Women have shorter credit histories and lower income levels.</a:t>
            </a:r>
            <a:endParaRPr sz="1700">
              <a:solidFill>
                <a:schemeClr val="dk2"/>
              </a:solidFill>
            </a:endParaRPr>
          </a:p>
          <a:p>
            <a:pPr indent="-336550" lvl="0" marL="457200" rtl="0" algn="l">
              <a:lnSpc>
                <a:spcPct val="115000"/>
              </a:lnSpc>
              <a:spcBef>
                <a:spcPts val="0"/>
              </a:spcBef>
              <a:spcAft>
                <a:spcPts val="0"/>
              </a:spcAft>
              <a:buClr>
                <a:schemeClr val="dk2"/>
              </a:buClr>
              <a:buSzPts val="1700"/>
              <a:buFont typeface="Montserrat"/>
              <a:buChar char="●"/>
            </a:pPr>
            <a:r>
              <a:rPr lang="hu-HU" sz="1700">
                <a:solidFill>
                  <a:schemeClr val="dk2"/>
                </a:solidFill>
              </a:rPr>
              <a:t>Financial products are not always designed with women’s needs in mind.</a:t>
            </a:r>
            <a:endParaRPr sz="1700">
              <a:solidFill>
                <a:schemeClr val="dk2"/>
              </a:solidFill>
            </a:endParaRPr>
          </a:p>
          <a:p>
            <a:pPr indent="0" lvl="0" marL="0" rtl="0" algn="l">
              <a:lnSpc>
                <a:spcPct val="115000"/>
              </a:lnSpc>
              <a:spcBef>
                <a:spcPts val="1200"/>
              </a:spcBef>
              <a:spcAft>
                <a:spcPts val="1200"/>
              </a:spcAft>
              <a:buNone/>
            </a:pPr>
            <a:r>
              <a:rPr lang="hu-HU" sz="1700">
                <a:solidFill>
                  <a:schemeClr val="dk2"/>
                </a:solidFill>
                <a:latin typeface="Montserrat ExtraBold"/>
                <a:ea typeface="Montserrat ExtraBold"/>
                <a:cs typeface="Montserrat ExtraBold"/>
                <a:sym typeface="Montserrat ExtraBold"/>
              </a:rPr>
              <a:t>Reflection</a:t>
            </a:r>
            <a:br>
              <a:rPr b="1" lang="hu-HU" sz="1700">
                <a:solidFill>
                  <a:schemeClr val="dk2"/>
                </a:solidFill>
              </a:rPr>
            </a:br>
            <a:r>
              <a:rPr lang="hu-HU" sz="1700">
                <a:solidFill>
                  <a:schemeClr val="dk2"/>
                </a:solidFill>
              </a:rPr>
              <a:t>Why do you think women-owned businesses receive less venture capital compared to men?</a:t>
            </a:r>
            <a:endParaRPr sz="35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05c050da0a_0_50"/>
          <p:cNvSpPr txBox="1"/>
          <p:nvPr>
            <p:ph type="title"/>
          </p:nvPr>
        </p:nvSpPr>
        <p:spPr>
          <a:xfrm>
            <a:off x="804985" y="1274178"/>
            <a:ext cx="10134000" cy="519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hu-HU" sz="2800"/>
              <a:t>3.1.3 Key challenges in entrepreneurship for women </a:t>
            </a:r>
            <a:endParaRPr sz="2800"/>
          </a:p>
          <a:p>
            <a:pPr indent="0" lvl="0" marL="0" rtl="0" algn="l">
              <a:spcBef>
                <a:spcPts val="0"/>
              </a:spcBef>
              <a:spcAft>
                <a:spcPts val="0"/>
              </a:spcAft>
              <a:buNone/>
            </a:pPr>
            <a:r>
              <a:t/>
            </a:r>
            <a:endParaRPr/>
          </a:p>
        </p:txBody>
      </p:sp>
      <p:sp>
        <p:nvSpPr>
          <p:cNvPr id="161" name="Google Shape;161;g305c050da0a_0_50"/>
          <p:cNvSpPr txBox="1"/>
          <p:nvPr>
            <p:ph idx="1" type="body"/>
          </p:nvPr>
        </p:nvSpPr>
        <p:spPr>
          <a:xfrm>
            <a:off x="804985" y="1912322"/>
            <a:ext cx="10134000" cy="35121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hu-HU" sz="1600">
                <a:solidFill>
                  <a:schemeClr val="dk2"/>
                </a:solidFill>
              </a:rPr>
              <a:t>3. Challenges in Networking Opportunities</a:t>
            </a:r>
            <a:endParaRPr b="1" sz="1600">
              <a:solidFill>
                <a:schemeClr val="dk2"/>
              </a:solidFill>
            </a:endParaRPr>
          </a:p>
          <a:p>
            <a:pPr indent="0" lvl="0" marL="0" rtl="0" algn="l">
              <a:lnSpc>
                <a:spcPct val="115000"/>
              </a:lnSpc>
              <a:spcBef>
                <a:spcPts val="1200"/>
              </a:spcBef>
              <a:spcAft>
                <a:spcPts val="0"/>
              </a:spcAft>
              <a:buClr>
                <a:schemeClr val="dk1"/>
              </a:buClr>
              <a:buSzPts val="1100"/>
              <a:buFont typeface="Arial"/>
              <a:buNone/>
            </a:pPr>
            <a:r>
              <a:rPr lang="hu-HU" sz="1600">
                <a:solidFill>
                  <a:schemeClr val="dk2"/>
                </a:solidFill>
              </a:rPr>
              <a:t>Networking is critical for entrepreneurial success, yet women often have fewer opportunities to access influential networks:</a:t>
            </a:r>
            <a:endParaRPr sz="1600">
              <a:solidFill>
                <a:schemeClr val="dk2"/>
              </a:solidFill>
            </a:endParaRPr>
          </a:p>
          <a:p>
            <a:pPr indent="-330200" lvl="0" marL="457200" rtl="0" algn="l">
              <a:lnSpc>
                <a:spcPct val="115000"/>
              </a:lnSpc>
              <a:spcBef>
                <a:spcPts val="1200"/>
              </a:spcBef>
              <a:spcAft>
                <a:spcPts val="0"/>
              </a:spcAft>
              <a:buClr>
                <a:schemeClr val="dk2"/>
              </a:buClr>
              <a:buSzPts val="1600"/>
              <a:buFont typeface="Montserrat"/>
              <a:buChar char="●"/>
            </a:pPr>
            <a:r>
              <a:rPr lang="hu-HU" sz="1600">
                <a:solidFill>
                  <a:schemeClr val="dk2"/>
                </a:solidFill>
              </a:rPr>
              <a:t>Women tend to network in smaller, often women-only circles.</a:t>
            </a:r>
            <a:endParaRPr sz="1600">
              <a:solidFill>
                <a:schemeClr val="dk2"/>
              </a:solidFill>
            </a:endParaRPr>
          </a:p>
          <a:p>
            <a:pPr indent="-330200" lvl="0" marL="457200" rtl="0" algn="l">
              <a:lnSpc>
                <a:spcPct val="115000"/>
              </a:lnSpc>
              <a:spcBef>
                <a:spcPts val="0"/>
              </a:spcBef>
              <a:spcAft>
                <a:spcPts val="0"/>
              </a:spcAft>
              <a:buClr>
                <a:schemeClr val="dk2"/>
              </a:buClr>
              <a:buSzPts val="1600"/>
              <a:buFont typeface="Montserrat"/>
              <a:buChar char="●"/>
            </a:pPr>
            <a:r>
              <a:rPr lang="hu-HU" sz="1600">
                <a:solidFill>
                  <a:schemeClr val="dk2"/>
                </a:solidFill>
              </a:rPr>
              <a:t>Time constraints due to the double burden of home and work responsibilities limit networking opportunities.</a:t>
            </a:r>
            <a:endParaRPr sz="1600">
              <a:solidFill>
                <a:schemeClr val="dk2"/>
              </a:solidFill>
            </a:endParaRPr>
          </a:p>
          <a:p>
            <a:pPr indent="-330200" lvl="0" marL="457200" rtl="0" algn="l">
              <a:lnSpc>
                <a:spcPct val="115000"/>
              </a:lnSpc>
              <a:spcBef>
                <a:spcPts val="0"/>
              </a:spcBef>
              <a:spcAft>
                <a:spcPts val="0"/>
              </a:spcAft>
              <a:buClr>
                <a:schemeClr val="dk2"/>
              </a:buClr>
              <a:buSzPts val="1600"/>
              <a:buFont typeface="Montserrat"/>
              <a:buChar char="●"/>
            </a:pPr>
            <a:r>
              <a:rPr lang="hu-HU" sz="1600">
                <a:solidFill>
                  <a:schemeClr val="dk2"/>
                </a:solidFill>
              </a:rPr>
              <a:t>Lower visibility of successful female role models in entrepreneurship.</a:t>
            </a:r>
            <a:endParaRPr sz="1600">
              <a:solidFill>
                <a:schemeClr val="dk2"/>
              </a:solidFill>
            </a:endParaRPr>
          </a:p>
          <a:p>
            <a:pPr indent="0" lvl="0" marL="0" rtl="0" algn="l">
              <a:lnSpc>
                <a:spcPct val="115000"/>
              </a:lnSpc>
              <a:spcBef>
                <a:spcPts val="1200"/>
              </a:spcBef>
              <a:spcAft>
                <a:spcPts val="0"/>
              </a:spcAft>
              <a:buClr>
                <a:schemeClr val="dk1"/>
              </a:buClr>
              <a:buSzPts val="1100"/>
              <a:buFont typeface="Arial"/>
              <a:buNone/>
            </a:pPr>
            <a:r>
              <a:rPr b="1" lang="hu-HU" sz="1600">
                <a:solidFill>
                  <a:schemeClr val="dk2"/>
                </a:solidFill>
              </a:rPr>
              <a:t>Reflection </a:t>
            </a:r>
            <a:br>
              <a:rPr b="1" lang="hu-HU" sz="1600">
                <a:solidFill>
                  <a:schemeClr val="dk2"/>
                </a:solidFill>
              </a:rPr>
            </a:br>
            <a:endParaRPr b="1" sz="1600">
              <a:solidFill>
                <a:schemeClr val="dk2"/>
              </a:solidFill>
            </a:endParaRPr>
          </a:p>
          <a:p>
            <a:pPr indent="-330200" lvl="0" marL="457200" rtl="0" algn="l">
              <a:lnSpc>
                <a:spcPct val="115000"/>
              </a:lnSpc>
              <a:spcBef>
                <a:spcPts val="1200"/>
              </a:spcBef>
              <a:spcAft>
                <a:spcPts val="0"/>
              </a:spcAft>
              <a:buClr>
                <a:schemeClr val="dk2"/>
              </a:buClr>
              <a:buSzPts val="1600"/>
              <a:buFont typeface="Montserrat"/>
              <a:buChar char="●"/>
            </a:pPr>
            <a:r>
              <a:rPr lang="hu-HU" sz="1600">
                <a:solidFill>
                  <a:schemeClr val="dk2"/>
                </a:solidFill>
              </a:rPr>
              <a:t>How can building strong networks help women entrepreneurs succeed in male-dominated industries?</a:t>
            </a:r>
            <a:endParaRPr sz="1600">
              <a:solidFill>
                <a:schemeClr val="dk2"/>
              </a:solidFill>
            </a:endParaRPr>
          </a:p>
          <a:p>
            <a:pPr indent="0" lvl="0" marL="0" rtl="0" algn="l">
              <a:lnSpc>
                <a:spcPct val="115000"/>
              </a:lnSpc>
              <a:spcBef>
                <a:spcPts val="1200"/>
              </a:spcBef>
              <a:spcAft>
                <a:spcPts val="1200"/>
              </a:spcAft>
              <a:buNone/>
            </a:pPr>
            <a:r>
              <a:rPr b="1" lang="hu-HU" sz="1600">
                <a:solidFill>
                  <a:schemeClr val="dk2"/>
                </a:solidFill>
              </a:rPr>
              <a:t>Take action!</a:t>
            </a:r>
            <a:br>
              <a:rPr b="1" lang="hu-HU" sz="1600">
                <a:solidFill>
                  <a:schemeClr val="dk2"/>
                </a:solidFill>
              </a:rPr>
            </a:br>
            <a:r>
              <a:rPr lang="hu-HU" sz="1600">
                <a:solidFill>
                  <a:schemeClr val="dk2"/>
                </a:solidFill>
              </a:rPr>
              <a:t>Explore local and international women-only networks, or create your own to foster support and knowledge sharing.</a:t>
            </a:r>
            <a:endParaRPr sz="34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05c050da0a_0_56"/>
          <p:cNvSpPr txBox="1"/>
          <p:nvPr>
            <p:ph type="title"/>
          </p:nvPr>
        </p:nvSpPr>
        <p:spPr>
          <a:xfrm>
            <a:off x="804985" y="1274178"/>
            <a:ext cx="10134000" cy="5196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Clr>
                <a:schemeClr val="dk1"/>
              </a:buClr>
              <a:buSzPct val="31798"/>
              <a:buFont typeface="Arial"/>
              <a:buNone/>
            </a:pPr>
            <a:r>
              <a:rPr lang="hu-HU" sz="3113"/>
              <a:t>3.1.3 Key challenges in entrepreneurship for women </a:t>
            </a:r>
            <a:endParaRPr sz="3113"/>
          </a:p>
          <a:p>
            <a:pPr indent="0" lvl="0" marL="0" rtl="0" algn="l">
              <a:spcBef>
                <a:spcPts val="0"/>
              </a:spcBef>
              <a:spcAft>
                <a:spcPts val="0"/>
              </a:spcAft>
              <a:buClr>
                <a:schemeClr val="dk1"/>
              </a:buClr>
              <a:buSzPct val="34375"/>
              <a:buFont typeface="Arial"/>
              <a:buNone/>
            </a:pPr>
            <a:r>
              <a:t/>
            </a:r>
            <a:endParaRPr/>
          </a:p>
          <a:p>
            <a:pPr indent="0" lvl="0" marL="0" rtl="0" algn="l">
              <a:spcBef>
                <a:spcPts val="0"/>
              </a:spcBef>
              <a:spcAft>
                <a:spcPts val="0"/>
              </a:spcAft>
              <a:buNone/>
            </a:pPr>
            <a:r>
              <a:t/>
            </a:r>
            <a:endParaRPr/>
          </a:p>
        </p:txBody>
      </p:sp>
      <p:sp>
        <p:nvSpPr>
          <p:cNvPr id="168" name="Google Shape;168;g305c050da0a_0_56"/>
          <p:cNvSpPr txBox="1"/>
          <p:nvPr>
            <p:ph idx="1" type="body"/>
          </p:nvPr>
        </p:nvSpPr>
        <p:spPr>
          <a:xfrm>
            <a:off x="804985" y="2048497"/>
            <a:ext cx="10134000" cy="35121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hu-HU" sz="1700">
                <a:solidFill>
                  <a:schemeClr val="dk2"/>
                </a:solidFill>
              </a:rPr>
              <a:t>4. Horizontal Gender Segregation in Business Sectors</a:t>
            </a:r>
            <a:endParaRPr b="1" sz="1700">
              <a:solidFill>
                <a:schemeClr val="dk2"/>
              </a:solidFill>
            </a:endParaRPr>
          </a:p>
          <a:p>
            <a:pPr indent="0" lvl="0" marL="0" rtl="0" algn="l">
              <a:lnSpc>
                <a:spcPct val="115000"/>
              </a:lnSpc>
              <a:spcBef>
                <a:spcPts val="1200"/>
              </a:spcBef>
              <a:spcAft>
                <a:spcPts val="0"/>
              </a:spcAft>
              <a:buClr>
                <a:schemeClr val="dk1"/>
              </a:buClr>
              <a:buSzPts val="1100"/>
              <a:buFont typeface="Arial"/>
              <a:buNone/>
            </a:pPr>
            <a:r>
              <a:rPr lang="hu-HU" sz="1700">
                <a:solidFill>
                  <a:schemeClr val="dk2"/>
                </a:solidFill>
              </a:rPr>
              <a:t>Women entrepreneurs are concentrated in lower-growth sectors (e.g., retail, education, social work), while men dominate high-growth, innovative sectors (e.g., technology, engineering). Among the causes are: </a:t>
            </a:r>
            <a:endParaRPr sz="1700">
              <a:solidFill>
                <a:schemeClr val="dk2"/>
              </a:solidFill>
            </a:endParaRPr>
          </a:p>
          <a:p>
            <a:pPr indent="-336550" lvl="0" marL="457200" rtl="0" algn="l">
              <a:lnSpc>
                <a:spcPct val="115000"/>
              </a:lnSpc>
              <a:spcBef>
                <a:spcPts val="1200"/>
              </a:spcBef>
              <a:spcAft>
                <a:spcPts val="0"/>
              </a:spcAft>
              <a:buClr>
                <a:schemeClr val="dk2"/>
              </a:buClr>
              <a:buSzPts val="1700"/>
              <a:buFont typeface="Montserrat"/>
              <a:buChar char="●"/>
            </a:pPr>
            <a:r>
              <a:rPr lang="hu-HU" sz="1700">
                <a:solidFill>
                  <a:schemeClr val="dk2"/>
                </a:solidFill>
              </a:rPr>
              <a:t>Women’s self-employment often reflects labour market segregation, where women are pushed into less profitable industries.</a:t>
            </a:r>
            <a:endParaRPr sz="1700">
              <a:solidFill>
                <a:schemeClr val="dk2"/>
              </a:solidFill>
            </a:endParaRPr>
          </a:p>
          <a:p>
            <a:pPr indent="-336550" lvl="0" marL="457200" rtl="0" algn="l">
              <a:lnSpc>
                <a:spcPct val="115000"/>
              </a:lnSpc>
              <a:spcBef>
                <a:spcPts val="0"/>
              </a:spcBef>
              <a:spcAft>
                <a:spcPts val="0"/>
              </a:spcAft>
              <a:buClr>
                <a:schemeClr val="dk2"/>
              </a:buClr>
              <a:buSzPts val="1700"/>
              <a:buFont typeface="Montserrat"/>
              <a:buChar char="●"/>
            </a:pPr>
            <a:r>
              <a:rPr lang="hu-HU" sz="1700">
                <a:solidFill>
                  <a:schemeClr val="dk2"/>
                </a:solidFill>
              </a:rPr>
              <a:t>Only a small percentage (between 5% and 15%) of women own businesses in science and technology.</a:t>
            </a:r>
            <a:endParaRPr sz="1700">
              <a:solidFill>
                <a:schemeClr val="dk2"/>
              </a:solidFill>
            </a:endParaRPr>
          </a:p>
          <a:p>
            <a:pPr indent="0" lvl="0" marL="0" rtl="0" algn="l">
              <a:lnSpc>
                <a:spcPct val="115000"/>
              </a:lnSpc>
              <a:spcBef>
                <a:spcPts val="1200"/>
              </a:spcBef>
              <a:spcAft>
                <a:spcPts val="0"/>
              </a:spcAft>
              <a:buClr>
                <a:schemeClr val="dk1"/>
              </a:buClr>
              <a:buSzPts val="1100"/>
              <a:buFont typeface="Arial"/>
              <a:buNone/>
            </a:pPr>
            <a:r>
              <a:rPr b="1" lang="hu-HU" sz="1700">
                <a:solidFill>
                  <a:schemeClr val="dk2"/>
                </a:solidFill>
              </a:rPr>
              <a:t>Reflection</a:t>
            </a:r>
            <a:endParaRPr b="1" sz="1700">
              <a:solidFill>
                <a:schemeClr val="dk2"/>
              </a:solidFill>
            </a:endParaRPr>
          </a:p>
          <a:p>
            <a:pPr indent="-336550" lvl="0" marL="457200" rtl="0" algn="l">
              <a:lnSpc>
                <a:spcPct val="115000"/>
              </a:lnSpc>
              <a:spcBef>
                <a:spcPts val="1200"/>
              </a:spcBef>
              <a:spcAft>
                <a:spcPts val="0"/>
              </a:spcAft>
              <a:buClr>
                <a:schemeClr val="dk2"/>
              </a:buClr>
              <a:buSzPts val="1700"/>
              <a:buFont typeface="Montserrat"/>
              <a:buChar char="●"/>
            </a:pPr>
            <a:r>
              <a:rPr lang="hu-HU" sz="1700">
                <a:solidFill>
                  <a:schemeClr val="dk2"/>
                </a:solidFill>
              </a:rPr>
              <a:t>What steps can women take to break into high-growth industries like technology and engineering?</a:t>
            </a:r>
            <a:endParaRPr sz="35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305c050da0a_0_62"/>
          <p:cNvSpPr txBox="1"/>
          <p:nvPr>
            <p:ph type="title"/>
          </p:nvPr>
        </p:nvSpPr>
        <p:spPr>
          <a:xfrm>
            <a:off x="804985" y="1199903"/>
            <a:ext cx="10134000" cy="519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990"/>
              <a:buFont typeface="Arial"/>
              <a:buNone/>
            </a:pPr>
            <a:r>
              <a:rPr lang="hu-HU" sz="2780"/>
              <a:t>3.1.3 Key challenges in entrepreneurship for women </a:t>
            </a:r>
            <a:endParaRPr sz="2780"/>
          </a:p>
          <a:p>
            <a:pPr indent="0" lvl="0" marL="0" rtl="0" algn="l">
              <a:spcBef>
                <a:spcPts val="0"/>
              </a:spcBef>
              <a:spcAft>
                <a:spcPts val="0"/>
              </a:spcAft>
              <a:buSzPts val="990"/>
              <a:buNone/>
            </a:pPr>
            <a:r>
              <a:t/>
            </a:r>
            <a:endParaRPr sz="2880"/>
          </a:p>
        </p:txBody>
      </p:sp>
      <p:sp>
        <p:nvSpPr>
          <p:cNvPr id="175" name="Google Shape;175;g305c050da0a_0_62"/>
          <p:cNvSpPr txBox="1"/>
          <p:nvPr>
            <p:ph idx="1" type="body"/>
          </p:nvPr>
        </p:nvSpPr>
        <p:spPr>
          <a:xfrm>
            <a:off x="718325" y="1672950"/>
            <a:ext cx="10535700" cy="35121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hu-HU" sz="1300">
                <a:solidFill>
                  <a:schemeClr val="dk2"/>
                </a:solidFill>
              </a:rPr>
              <a:t>5. Prejudices and Stereotypes About Women in Business</a:t>
            </a:r>
            <a:endParaRPr b="1" sz="1300">
              <a:solidFill>
                <a:schemeClr val="dk2"/>
              </a:solidFill>
            </a:endParaRPr>
          </a:p>
          <a:p>
            <a:pPr indent="0" lvl="0" marL="0" rtl="0" algn="l">
              <a:lnSpc>
                <a:spcPct val="115000"/>
              </a:lnSpc>
              <a:spcBef>
                <a:spcPts val="1200"/>
              </a:spcBef>
              <a:spcAft>
                <a:spcPts val="0"/>
              </a:spcAft>
              <a:buClr>
                <a:schemeClr val="dk1"/>
              </a:buClr>
              <a:buSzPts val="1100"/>
              <a:buFont typeface="Arial"/>
              <a:buNone/>
            </a:pPr>
            <a:r>
              <a:rPr lang="hu-HU" sz="1300">
                <a:solidFill>
                  <a:schemeClr val="dk2"/>
                </a:solidFill>
              </a:rPr>
              <a:t>Women entrepreneurs face stereotypes and biases that limit their opportunities and confidence. Examples of Bias:</a:t>
            </a:r>
            <a:endParaRPr sz="1300">
              <a:solidFill>
                <a:schemeClr val="dk2"/>
              </a:solidFill>
            </a:endParaRPr>
          </a:p>
          <a:p>
            <a:pPr indent="-311150" lvl="0" marL="457200" rtl="0" algn="l">
              <a:lnSpc>
                <a:spcPct val="115000"/>
              </a:lnSpc>
              <a:spcBef>
                <a:spcPts val="1200"/>
              </a:spcBef>
              <a:spcAft>
                <a:spcPts val="0"/>
              </a:spcAft>
              <a:buClr>
                <a:schemeClr val="dk2"/>
              </a:buClr>
              <a:buSzPts val="1300"/>
              <a:buFont typeface="Montserrat"/>
              <a:buChar char="●"/>
            </a:pPr>
            <a:r>
              <a:rPr lang="hu-HU" sz="1300">
                <a:solidFill>
                  <a:schemeClr val="dk2"/>
                </a:solidFill>
              </a:rPr>
              <a:t>Entrepreneurship is traditionally seen as a masculine field, reinforced by media and cultural narratives.</a:t>
            </a:r>
            <a:endParaRPr sz="1300">
              <a:solidFill>
                <a:schemeClr val="dk2"/>
              </a:solidFill>
            </a:endParaRPr>
          </a:p>
          <a:p>
            <a:pPr indent="-311150" lvl="0" marL="457200" rtl="0" algn="l">
              <a:lnSpc>
                <a:spcPct val="115000"/>
              </a:lnSpc>
              <a:spcBef>
                <a:spcPts val="0"/>
              </a:spcBef>
              <a:spcAft>
                <a:spcPts val="0"/>
              </a:spcAft>
              <a:buClr>
                <a:schemeClr val="dk2"/>
              </a:buClr>
              <a:buSzPts val="1300"/>
              <a:buFont typeface="Montserrat"/>
              <a:buChar char="●"/>
            </a:pPr>
            <a:r>
              <a:rPr lang="hu-HU" sz="1300">
                <a:solidFill>
                  <a:schemeClr val="dk2"/>
                </a:solidFill>
              </a:rPr>
              <a:t>Stereotypes suggest that women-owned businesses are less innovative and risk-averse.</a:t>
            </a:r>
            <a:endParaRPr sz="1300">
              <a:solidFill>
                <a:schemeClr val="dk2"/>
              </a:solidFill>
            </a:endParaRPr>
          </a:p>
          <a:p>
            <a:pPr indent="-311150" lvl="0" marL="457200" rtl="0" algn="l">
              <a:lnSpc>
                <a:spcPct val="115000"/>
              </a:lnSpc>
              <a:spcBef>
                <a:spcPts val="0"/>
              </a:spcBef>
              <a:spcAft>
                <a:spcPts val="0"/>
              </a:spcAft>
              <a:buClr>
                <a:schemeClr val="dk2"/>
              </a:buClr>
              <a:buSzPts val="1300"/>
              <a:buFont typeface="Montserrat"/>
              <a:buChar char="●"/>
            </a:pPr>
            <a:r>
              <a:rPr lang="hu-HU" sz="1300">
                <a:solidFill>
                  <a:schemeClr val="dk2"/>
                </a:solidFill>
              </a:rPr>
              <a:t>Women have fewer female entrepreneurial role models in high-growth sectors.</a:t>
            </a:r>
            <a:endParaRPr sz="1300">
              <a:solidFill>
                <a:schemeClr val="dk2"/>
              </a:solidFill>
            </a:endParaRPr>
          </a:p>
          <a:p>
            <a:pPr indent="0" lvl="0" marL="0" rtl="0" algn="l">
              <a:lnSpc>
                <a:spcPct val="115000"/>
              </a:lnSpc>
              <a:spcBef>
                <a:spcPts val="1200"/>
              </a:spcBef>
              <a:spcAft>
                <a:spcPts val="0"/>
              </a:spcAft>
              <a:buClr>
                <a:schemeClr val="dk1"/>
              </a:buClr>
              <a:buSzPts val="1100"/>
              <a:buFont typeface="Arial"/>
              <a:buNone/>
            </a:pPr>
            <a:r>
              <a:rPr b="1" lang="hu-HU" sz="1300">
                <a:solidFill>
                  <a:schemeClr val="dk2"/>
                </a:solidFill>
              </a:rPr>
              <a:t>Exercise</a:t>
            </a:r>
            <a:endParaRPr b="1" sz="1300">
              <a:solidFill>
                <a:schemeClr val="dk2"/>
              </a:solidFill>
            </a:endParaRPr>
          </a:p>
          <a:p>
            <a:pPr indent="-311150" lvl="0" marL="457200" rtl="0" algn="l">
              <a:lnSpc>
                <a:spcPct val="115000"/>
              </a:lnSpc>
              <a:spcBef>
                <a:spcPts val="1200"/>
              </a:spcBef>
              <a:spcAft>
                <a:spcPts val="0"/>
              </a:spcAft>
              <a:buClr>
                <a:schemeClr val="dk2"/>
              </a:buClr>
              <a:buSzPts val="1300"/>
              <a:buFont typeface="Montserrat"/>
              <a:buAutoNum type="arabicParenR"/>
            </a:pPr>
            <a:r>
              <a:rPr lang="hu-HU" sz="1300">
                <a:solidFill>
                  <a:schemeClr val="dk2"/>
                </a:solidFill>
              </a:rPr>
              <a:t>What do you think? What are the institutional systems that maintain and reinforce gender stereotypes? List a few of them! Think of the family, education, workplaces, media, etc.</a:t>
            </a:r>
            <a:endParaRPr sz="1300">
              <a:solidFill>
                <a:schemeClr val="dk2"/>
              </a:solidFill>
            </a:endParaRPr>
          </a:p>
          <a:p>
            <a:pPr indent="-311150" lvl="0" marL="457200" rtl="0" algn="l">
              <a:lnSpc>
                <a:spcPct val="115000"/>
              </a:lnSpc>
              <a:spcBef>
                <a:spcPts val="0"/>
              </a:spcBef>
              <a:spcAft>
                <a:spcPts val="0"/>
              </a:spcAft>
              <a:buClr>
                <a:schemeClr val="dk2"/>
              </a:buClr>
              <a:buSzPts val="1300"/>
              <a:buFont typeface="Montserrat"/>
              <a:buAutoNum type="arabicParenR"/>
            </a:pPr>
            <a:r>
              <a:rPr lang="hu-HU" sz="1300">
                <a:solidFill>
                  <a:schemeClr val="dk2"/>
                </a:solidFill>
              </a:rPr>
              <a:t>Choose one (or more) from the ones you listed! What stereotyped practices, behaviours and policies characterise this institution? How can it maintain and reinforce gender stereotypes?</a:t>
            </a:r>
            <a:endParaRPr sz="1300">
              <a:solidFill>
                <a:schemeClr val="dk2"/>
              </a:solidFill>
            </a:endParaRPr>
          </a:p>
          <a:p>
            <a:pPr indent="-311150" lvl="0" marL="457200" rtl="0" algn="l">
              <a:lnSpc>
                <a:spcPct val="115000"/>
              </a:lnSpc>
              <a:spcBef>
                <a:spcPts val="0"/>
              </a:spcBef>
              <a:spcAft>
                <a:spcPts val="0"/>
              </a:spcAft>
              <a:buClr>
                <a:schemeClr val="dk2"/>
              </a:buClr>
              <a:buSzPts val="1300"/>
              <a:buFont typeface="Montserrat"/>
              <a:buAutoNum type="arabicParenR"/>
            </a:pPr>
            <a:r>
              <a:rPr lang="hu-HU" sz="1300">
                <a:solidFill>
                  <a:schemeClr val="dk2"/>
                </a:solidFill>
              </a:rPr>
              <a:t>What changes do you think are needed in the institution to initiate progress towards a gender-equitable society?</a:t>
            </a:r>
            <a:endParaRPr sz="1300">
              <a:solidFill>
                <a:schemeClr val="dk2"/>
              </a:solidFill>
            </a:endParaRPr>
          </a:p>
          <a:p>
            <a:pPr indent="0" lvl="0" marL="0" rtl="0" algn="l">
              <a:lnSpc>
                <a:spcPct val="115000"/>
              </a:lnSpc>
              <a:spcBef>
                <a:spcPts val="1200"/>
              </a:spcBef>
              <a:spcAft>
                <a:spcPts val="0"/>
              </a:spcAft>
              <a:buClr>
                <a:schemeClr val="dk1"/>
              </a:buClr>
              <a:buSzPts val="1100"/>
              <a:buFont typeface="Arial"/>
              <a:buNone/>
            </a:pPr>
            <a:r>
              <a:rPr b="1" lang="hu-HU" sz="1300">
                <a:solidFill>
                  <a:schemeClr val="dk2"/>
                </a:solidFill>
              </a:rPr>
              <a:t>Reflection</a:t>
            </a:r>
            <a:endParaRPr b="1" sz="1300">
              <a:solidFill>
                <a:schemeClr val="dk2"/>
              </a:solidFill>
            </a:endParaRPr>
          </a:p>
          <a:p>
            <a:pPr indent="-311150" lvl="0" marL="457200" rtl="0" algn="l">
              <a:lnSpc>
                <a:spcPct val="115000"/>
              </a:lnSpc>
              <a:spcBef>
                <a:spcPts val="1200"/>
              </a:spcBef>
              <a:spcAft>
                <a:spcPts val="0"/>
              </a:spcAft>
              <a:buClr>
                <a:schemeClr val="dk2"/>
              </a:buClr>
              <a:buSzPts val="1300"/>
              <a:buFont typeface="Montserrat"/>
              <a:buChar char="●"/>
            </a:pPr>
            <a:r>
              <a:rPr lang="hu-HU" sz="1300">
                <a:solidFill>
                  <a:schemeClr val="dk2"/>
                </a:solidFill>
              </a:rPr>
              <a:t>What can be done to counter the stereotypes surrounding women entrepreneurs?</a:t>
            </a:r>
            <a:endParaRPr sz="1300">
              <a:solidFill>
                <a:schemeClr val="dk2"/>
              </a:solidFill>
            </a:endParaRPr>
          </a:p>
          <a:p>
            <a:pPr indent="0" lvl="0" marL="0" rtl="0" algn="l">
              <a:lnSpc>
                <a:spcPct val="115000"/>
              </a:lnSpc>
              <a:spcBef>
                <a:spcPts val="1200"/>
              </a:spcBef>
              <a:spcAft>
                <a:spcPts val="0"/>
              </a:spcAft>
              <a:buClr>
                <a:schemeClr val="dk1"/>
              </a:buClr>
              <a:buSzPts val="1100"/>
              <a:buFont typeface="Arial"/>
              <a:buNone/>
            </a:pPr>
            <a:r>
              <a:rPr b="1" lang="hu-HU" sz="1300">
                <a:solidFill>
                  <a:schemeClr val="dk2"/>
                </a:solidFill>
              </a:rPr>
              <a:t>Take action!</a:t>
            </a:r>
            <a:endParaRPr b="1" sz="1300">
              <a:solidFill>
                <a:schemeClr val="dk2"/>
              </a:solidFill>
            </a:endParaRPr>
          </a:p>
          <a:p>
            <a:pPr indent="-311150" lvl="0" marL="457200" rtl="0" algn="l">
              <a:lnSpc>
                <a:spcPct val="115000"/>
              </a:lnSpc>
              <a:spcBef>
                <a:spcPts val="1200"/>
              </a:spcBef>
              <a:spcAft>
                <a:spcPts val="0"/>
              </a:spcAft>
              <a:buClr>
                <a:schemeClr val="dk2"/>
              </a:buClr>
              <a:buSzPts val="1300"/>
              <a:buFont typeface="Montserrat"/>
              <a:buChar char="●"/>
            </a:pPr>
            <a:r>
              <a:rPr lang="hu-HU" sz="1300">
                <a:solidFill>
                  <a:schemeClr val="dk2"/>
                </a:solidFill>
              </a:rPr>
              <a:t>Promote your own achievements!</a:t>
            </a:r>
            <a:endParaRPr sz="1300">
              <a:solidFill>
                <a:schemeClr val="dk2"/>
              </a:solidFill>
            </a:endParaRPr>
          </a:p>
          <a:p>
            <a:pPr indent="-311150" lvl="0" marL="457200" rtl="0" algn="l">
              <a:lnSpc>
                <a:spcPct val="115000"/>
              </a:lnSpc>
              <a:spcBef>
                <a:spcPts val="0"/>
              </a:spcBef>
              <a:spcAft>
                <a:spcPts val="0"/>
              </a:spcAft>
              <a:buClr>
                <a:schemeClr val="dk2"/>
              </a:buClr>
              <a:buSzPts val="1300"/>
              <a:buFont typeface="Montserrat"/>
              <a:buChar char="●"/>
            </a:pPr>
            <a:r>
              <a:rPr lang="hu-HU" sz="1300">
                <a:solidFill>
                  <a:schemeClr val="dk2"/>
                </a:solidFill>
              </a:rPr>
              <a:t>Challenge these biases by showcasing successful women entrepreneurs and promoting gender-neutral entrepreneurial education.</a:t>
            </a:r>
            <a:endParaRPr sz="31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305c050da0a_0_170"/>
          <p:cNvSpPr txBox="1"/>
          <p:nvPr>
            <p:ph type="title"/>
          </p:nvPr>
        </p:nvSpPr>
        <p:spPr>
          <a:xfrm>
            <a:off x="804985" y="1274178"/>
            <a:ext cx="10134000" cy="5196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hu-HU" sz="2700"/>
              <a:t>3.1.4 Factors impacting entrepreneurial opportunities </a:t>
            </a:r>
            <a:endParaRPr sz="2700"/>
          </a:p>
        </p:txBody>
      </p:sp>
      <p:sp>
        <p:nvSpPr>
          <p:cNvPr id="182" name="Google Shape;182;g305c050da0a_0_170"/>
          <p:cNvSpPr txBox="1"/>
          <p:nvPr>
            <p:ph idx="1" type="body"/>
          </p:nvPr>
        </p:nvSpPr>
        <p:spPr>
          <a:xfrm>
            <a:off x="804985" y="2048497"/>
            <a:ext cx="10134000" cy="35121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000"/>
              <a:buFont typeface="Arial"/>
              <a:buNone/>
            </a:pPr>
            <a:r>
              <a:rPr b="1" lang="hu-HU" sz="1900"/>
              <a:t>Individual level</a:t>
            </a:r>
            <a:endParaRPr sz="1900">
              <a:solidFill>
                <a:schemeClr val="dk1"/>
              </a:solidFill>
              <a:latin typeface="Arial"/>
              <a:ea typeface="Arial"/>
              <a:cs typeface="Arial"/>
              <a:sym typeface="Arial"/>
            </a:endParaRPr>
          </a:p>
          <a:p>
            <a:pPr indent="-139700" lvl="0" marL="285750" rtl="0" algn="l">
              <a:lnSpc>
                <a:spcPct val="100000"/>
              </a:lnSpc>
              <a:spcBef>
                <a:spcPts val="300"/>
              </a:spcBef>
              <a:spcAft>
                <a:spcPts val="0"/>
              </a:spcAft>
              <a:buClr>
                <a:schemeClr val="accent1"/>
              </a:buClr>
              <a:buSzPts val="1700"/>
              <a:buChar char="•"/>
            </a:pPr>
            <a:r>
              <a:rPr lang="hu-HU" sz="1700">
                <a:solidFill>
                  <a:schemeClr val="dk2"/>
                </a:solidFill>
              </a:rPr>
              <a:t>socialization, attitudes and motivations on career, education, family background</a:t>
            </a:r>
            <a:endParaRPr sz="1700">
              <a:solidFill>
                <a:schemeClr val="dk2"/>
              </a:solidFill>
              <a:latin typeface="Arial"/>
              <a:ea typeface="Arial"/>
              <a:cs typeface="Arial"/>
              <a:sym typeface="Arial"/>
            </a:endParaRPr>
          </a:p>
          <a:p>
            <a:pPr indent="0" lvl="0" marL="0" rtl="0" algn="l">
              <a:lnSpc>
                <a:spcPct val="100000"/>
              </a:lnSpc>
              <a:spcBef>
                <a:spcPts val="600"/>
              </a:spcBef>
              <a:spcAft>
                <a:spcPts val="0"/>
              </a:spcAft>
              <a:buClr>
                <a:schemeClr val="dk1"/>
              </a:buClr>
              <a:buSzPts val="2000"/>
              <a:buFont typeface="Arial"/>
              <a:buNone/>
            </a:pPr>
            <a:r>
              <a:rPr b="1" lang="hu-HU" sz="1900"/>
              <a:t>Organizational level</a:t>
            </a:r>
            <a:endParaRPr sz="1300">
              <a:solidFill>
                <a:schemeClr val="dk1"/>
              </a:solidFill>
              <a:latin typeface="Arial"/>
              <a:ea typeface="Arial"/>
              <a:cs typeface="Arial"/>
              <a:sym typeface="Arial"/>
            </a:endParaRPr>
          </a:p>
          <a:p>
            <a:pPr indent="-139700" lvl="0" marL="285750" rtl="0" algn="l">
              <a:lnSpc>
                <a:spcPct val="100000"/>
              </a:lnSpc>
              <a:spcBef>
                <a:spcPts val="300"/>
              </a:spcBef>
              <a:spcAft>
                <a:spcPts val="0"/>
              </a:spcAft>
              <a:buClr>
                <a:schemeClr val="dk2"/>
              </a:buClr>
              <a:buSzPts val="1700"/>
              <a:buChar char="•"/>
            </a:pPr>
            <a:r>
              <a:rPr lang="hu-HU" sz="1700">
                <a:solidFill>
                  <a:schemeClr val="dk2"/>
                </a:solidFill>
              </a:rPr>
              <a:t>organizational norms, culture or programs of a given organization, structure of promotion, recruitment, performance evaluation, flexibility, trainings</a:t>
            </a:r>
            <a:endParaRPr sz="1300">
              <a:solidFill>
                <a:schemeClr val="dk2"/>
              </a:solidFill>
              <a:latin typeface="Arial"/>
              <a:ea typeface="Arial"/>
              <a:cs typeface="Arial"/>
              <a:sym typeface="Arial"/>
            </a:endParaRPr>
          </a:p>
          <a:p>
            <a:pPr indent="-139700" lvl="0" marL="285750" rtl="0" algn="l">
              <a:lnSpc>
                <a:spcPct val="100000"/>
              </a:lnSpc>
              <a:spcBef>
                <a:spcPts val="0"/>
              </a:spcBef>
              <a:spcAft>
                <a:spcPts val="0"/>
              </a:spcAft>
              <a:buClr>
                <a:schemeClr val="dk2"/>
              </a:buClr>
              <a:buSzPts val="1700"/>
              <a:buChar char="•"/>
            </a:pPr>
            <a:r>
              <a:rPr lang="hu-HU" sz="1700">
                <a:solidFill>
                  <a:schemeClr val="dk2"/>
                </a:solidFill>
              </a:rPr>
              <a:t>gender is one of the fundamental organizing principles of social relations</a:t>
            </a:r>
            <a:endParaRPr sz="1300">
              <a:solidFill>
                <a:schemeClr val="dk2"/>
              </a:solidFill>
              <a:latin typeface="Arial"/>
              <a:ea typeface="Arial"/>
              <a:cs typeface="Arial"/>
              <a:sym typeface="Arial"/>
            </a:endParaRPr>
          </a:p>
          <a:p>
            <a:pPr indent="-139700" lvl="0" marL="285750" rtl="0" algn="l">
              <a:lnSpc>
                <a:spcPct val="100000"/>
              </a:lnSpc>
              <a:spcBef>
                <a:spcPts val="0"/>
              </a:spcBef>
              <a:spcAft>
                <a:spcPts val="0"/>
              </a:spcAft>
              <a:buClr>
                <a:schemeClr val="dk2"/>
              </a:buClr>
              <a:buSzPts val="1700"/>
              <a:buChar char="•"/>
            </a:pPr>
            <a:r>
              <a:rPr lang="hu-HU" sz="1700">
                <a:solidFill>
                  <a:schemeClr val="dk2"/>
                </a:solidFill>
              </a:rPr>
              <a:t>work organizations are such places where gender is enacted and organized around shared practical understanding of its performance.</a:t>
            </a:r>
            <a:endParaRPr sz="1300">
              <a:solidFill>
                <a:schemeClr val="dk2"/>
              </a:solidFill>
              <a:latin typeface="Arial"/>
              <a:ea typeface="Arial"/>
              <a:cs typeface="Arial"/>
              <a:sym typeface="Arial"/>
            </a:endParaRPr>
          </a:p>
          <a:p>
            <a:pPr indent="-139700" lvl="0" marL="285750" rtl="0" algn="l">
              <a:lnSpc>
                <a:spcPct val="100000"/>
              </a:lnSpc>
              <a:spcBef>
                <a:spcPts val="0"/>
              </a:spcBef>
              <a:spcAft>
                <a:spcPts val="0"/>
              </a:spcAft>
              <a:buClr>
                <a:schemeClr val="dk2"/>
              </a:buClr>
              <a:buSzPts val="1700"/>
              <a:buChar char="•"/>
            </a:pPr>
            <a:r>
              <a:rPr lang="hu-HU" sz="1700">
                <a:solidFill>
                  <a:schemeClr val="dk2"/>
                </a:solidFill>
              </a:rPr>
              <a:t>career development is embedded in organizational context: organizational processes underline and reinforce differences and shape gendering processes of identities, power relations, opportunities</a:t>
            </a:r>
            <a:endParaRPr sz="1300">
              <a:solidFill>
                <a:schemeClr val="dk2"/>
              </a:solidFill>
              <a:latin typeface="Arial"/>
              <a:ea typeface="Arial"/>
              <a:cs typeface="Arial"/>
              <a:sym typeface="Arial"/>
            </a:endParaRPr>
          </a:p>
          <a:p>
            <a:pPr indent="0" lvl="0" marL="0" rtl="0" algn="l">
              <a:lnSpc>
                <a:spcPct val="100000"/>
              </a:lnSpc>
              <a:spcBef>
                <a:spcPts val="600"/>
              </a:spcBef>
              <a:spcAft>
                <a:spcPts val="0"/>
              </a:spcAft>
              <a:buClr>
                <a:schemeClr val="dk1"/>
              </a:buClr>
              <a:buSzPts val="2000"/>
              <a:buFont typeface="Arial"/>
              <a:buNone/>
            </a:pPr>
            <a:r>
              <a:rPr b="1" lang="hu-HU" sz="1900"/>
              <a:t>Socio-economic macro level</a:t>
            </a:r>
            <a:endParaRPr sz="1300">
              <a:solidFill>
                <a:schemeClr val="dk1"/>
              </a:solidFill>
              <a:latin typeface="Arial"/>
              <a:ea typeface="Arial"/>
              <a:cs typeface="Arial"/>
              <a:sym typeface="Arial"/>
            </a:endParaRPr>
          </a:p>
          <a:p>
            <a:pPr indent="-139700" lvl="0" marL="285750" rtl="0" algn="l">
              <a:lnSpc>
                <a:spcPct val="100000"/>
              </a:lnSpc>
              <a:spcBef>
                <a:spcPts val="300"/>
              </a:spcBef>
              <a:spcAft>
                <a:spcPts val="0"/>
              </a:spcAft>
              <a:buClr>
                <a:schemeClr val="dk2"/>
              </a:buClr>
              <a:buSzPts val="1700"/>
              <a:buChar char="•"/>
            </a:pPr>
            <a:r>
              <a:rPr lang="hu-HU" sz="1700">
                <a:solidFill>
                  <a:schemeClr val="dk2"/>
                </a:solidFill>
              </a:rPr>
              <a:t>social policy, states subsides, norms in society, structure of labour market </a:t>
            </a:r>
            <a:endParaRPr sz="27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306b915b9d6_0_19"/>
          <p:cNvSpPr txBox="1"/>
          <p:nvPr>
            <p:ph type="title"/>
          </p:nvPr>
        </p:nvSpPr>
        <p:spPr>
          <a:xfrm>
            <a:off x="1485835" y="593328"/>
            <a:ext cx="10134000" cy="5196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Clr>
                <a:schemeClr val="dk1"/>
              </a:buClr>
              <a:buSzPct val="36940"/>
              <a:buFont typeface="Arial"/>
              <a:buNone/>
            </a:pPr>
            <a:r>
              <a:rPr lang="hu-HU" sz="2680"/>
              <a:t>3.1.4 Strategies for overcoming gender-specific challenges in entrepreneurship </a:t>
            </a:r>
            <a:endParaRPr sz="2680"/>
          </a:p>
          <a:p>
            <a:pPr indent="0" lvl="0" marL="0" rtl="0" algn="l">
              <a:spcBef>
                <a:spcPts val="0"/>
              </a:spcBef>
              <a:spcAft>
                <a:spcPts val="0"/>
              </a:spcAft>
              <a:buNone/>
            </a:pPr>
            <a:r>
              <a:t/>
            </a:r>
            <a:endParaRPr/>
          </a:p>
        </p:txBody>
      </p:sp>
      <p:pic>
        <p:nvPicPr>
          <p:cNvPr id="189" name="Google Shape;189;g306b915b9d6_0_19"/>
          <p:cNvPicPr preferRelativeResize="0"/>
          <p:nvPr/>
        </p:nvPicPr>
        <p:blipFill>
          <a:blip r:embed="rId3">
            <a:alphaModFix/>
          </a:blip>
          <a:stretch>
            <a:fillRect/>
          </a:stretch>
        </p:blipFill>
        <p:spPr>
          <a:xfrm>
            <a:off x="682250" y="1312400"/>
            <a:ext cx="10293450" cy="5773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305c050da0a_0_74"/>
          <p:cNvSpPr txBox="1"/>
          <p:nvPr>
            <p:ph type="title"/>
          </p:nvPr>
        </p:nvSpPr>
        <p:spPr>
          <a:xfrm>
            <a:off x="804985" y="1274178"/>
            <a:ext cx="10134000" cy="519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891"/>
              <a:buFont typeface="Arial"/>
              <a:buNone/>
            </a:pPr>
            <a:r>
              <a:rPr lang="hu-HU" sz="2612"/>
              <a:t>3.1.4 Strategies for overcoming gender-specific challenges in entrepreneurship </a:t>
            </a:r>
            <a:endParaRPr sz="2612"/>
          </a:p>
          <a:p>
            <a:pPr indent="0" lvl="0" marL="0" rtl="0" algn="l">
              <a:spcBef>
                <a:spcPts val="0"/>
              </a:spcBef>
              <a:spcAft>
                <a:spcPts val="0"/>
              </a:spcAft>
              <a:buSzPts val="990"/>
              <a:buNone/>
            </a:pPr>
            <a:r>
              <a:t/>
            </a:r>
            <a:endParaRPr sz="2880"/>
          </a:p>
        </p:txBody>
      </p:sp>
      <p:sp>
        <p:nvSpPr>
          <p:cNvPr id="196" name="Google Shape;196;g305c050da0a_0_74"/>
          <p:cNvSpPr txBox="1"/>
          <p:nvPr>
            <p:ph idx="1" type="body"/>
          </p:nvPr>
        </p:nvSpPr>
        <p:spPr>
          <a:xfrm>
            <a:off x="804985" y="2172297"/>
            <a:ext cx="10134000" cy="3512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hu-HU" sz="1800">
                <a:solidFill>
                  <a:schemeClr val="dk2"/>
                </a:solidFill>
              </a:rPr>
              <a:t>Reflections</a:t>
            </a:r>
            <a:endParaRPr b="1" sz="1800">
              <a:solidFill>
                <a:schemeClr val="dk2"/>
              </a:solidFill>
            </a:endParaRPr>
          </a:p>
          <a:p>
            <a:pPr indent="-342900" lvl="0" marL="457200" rtl="0" algn="l">
              <a:lnSpc>
                <a:spcPct val="115000"/>
              </a:lnSpc>
              <a:spcBef>
                <a:spcPts val="1200"/>
              </a:spcBef>
              <a:spcAft>
                <a:spcPts val="0"/>
              </a:spcAft>
              <a:buClr>
                <a:schemeClr val="dk2"/>
              </a:buClr>
              <a:buSzPts val="1800"/>
              <a:buFont typeface="Montserrat"/>
              <a:buChar char="●"/>
            </a:pPr>
            <a:r>
              <a:rPr lang="hu-HU" sz="1800">
                <a:solidFill>
                  <a:schemeClr val="dk2"/>
                </a:solidFill>
              </a:rPr>
              <a:t>What are some ways women can gain better access to finance and capital?</a:t>
            </a:r>
            <a:endParaRPr sz="1800">
              <a:solidFill>
                <a:schemeClr val="dk2"/>
              </a:solidFill>
            </a:endParaRPr>
          </a:p>
          <a:p>
            <a:pPr indent="-342900" lvl="0" marL="457200" rtl="0" algn="l">
              <a:lnSpc>
                <a:spcPct val="115000"/>
              </a:lnSpc>
              <a:spcBef>
                <a:spcPts val="0"/>
              </a:spcBef>
              <a:spcAft>
                <a:spcPts val="0"/>
              </a:spcAft>
              <a:buClr>
                <a:schemeClr val="dk2"/>
              </a:buClr>
              <a:buSzPts val="1800"/>
              <a:buFont typeface="Montserrat"/>
              <a:buChar char="●"/>
            </a:pPr>
            <a:r>
              <a:rPr lang="hu-HU" sz="1800">
                <a:solidFill>
                  <a:schemeClr val="dk2"/>
                </a:solidFill>
              </a:rPr>
              <a:t>How can governments and institutions better support women in entrepreneurship?</a:t>
            </a:r>
            <a:endParaRPr sz="1800">
              <a:solidFill>
                <a:schemeClr val="dk2"/>
              </a:solidFill>
            </a:endParaRPr>
          </a:p>
          <a:p>
            <a:pPr indent="-342900" lvl="0" marL="457200" rtl="0" algn="l">
              <a:lnSpc>
                <a:spcPct val="115000"/>
              </a:lnSpc>
              <a:spcBef>
                <a:spcPts val="0"/>
              </a:spcBef>
              <a:spcAft>
                <a:spcPts val="0"/>
              </a:spcAft>
              <a:buClr>
                <a:schemeClr val="dk2"/>
              </a:buClr>
              <a:buSzPts val="1800"/>
              <a:buFont typeface="Montserrat"/>
              <a:buChar char="●"/>
            </a:pPr>
            <a:r>
              <a:rPr lang="hu-HU" sz="1800">
                <a:solidFill>
                  <a:schemeClr val="dk2"/>
                </a:solidFill>
              </a:rPr>
              <a:t>What policy changes do you think could help reduce gender inequality in entrepreneurship in your country?</a:t>
            </a:r>
            <a:endParaRPr sz="1800">
              <a:solidFill>
                <a:schemeClr val="dk2"/>
              </a:solidFill>
            </a:endParaRPr>
          </a:p>
          <a:p>
            <a:pPr indent="-342900" lvl="0" marL="457200" rtl="0" algn="l">
              <a:lnSpc>
                <a:spcPct val="115000"/>
              </a:lnSpc>
              <a:spcBef>
                <a:spcPts val="0"/>
              </a:spcBef>
              <a:spcAft>
                <a:spcPts val="0"/>
              </a:spcAft>
              <a:buClr>
                <a:schemeClr val="dk2"/>
              </a:buClr>
              <a:buSzPts val="1800"/>
              <a:buFont typeface="Montserrat"/>
              <a:buChar char="●"/>
            </a:pPr>
            <a:r>
              <a:rPr lang="hu-HU" sz="1800">
                <a:solidFill>
                  <a:schemeClr val="dk2"/>
                </a:solidFill>
              </a:rPr>
              <a:t>What changes can you implement in your business approach to overcome some of the barriers presented above?</a:t>
            </a:r>
            <a:endParaRPr sz="36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2"/>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3556"/>
              <a:buFont typeface="Montserrat ExtraBold"/>
              <a:buNone/>
            </a:pPr>
            <a:r>
              <a:rPr lang="hu-HU" sz="2850"/>
              <a:t>Objectives &amp; Learning Outcomes</a:t>
            </a:r>
            <a:endParaRPr sz="2850"/>
          </a:p>
        </p:txBody>
      </p:sp>
      <p:sp>
        <p:nvSpPr>
          <p:cNvPr id="65" name="Google Shape;65;p2"/>
          <p:cNvSpPr txBox="1"/>
          <p:nvPr>
            <p:ph idx="1" type="body"/>
          </p:nvPr>
        </p:nvSpPr>
        <p:spPr>
          <a:xfrm>
            <a:off x="804975" y="2048500"/>
            <a:ext cx="10585200" cy="4281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b="1" lang="hu-HU" sz="2600"/>
              <a:t>Completion of the module will enable you to:</a:t>
            </a:r>
            <a:endParaRPr b="1" sz="2600"/>
          </a:p>
          <a:p>
            <a:pPr indent="-342900" lvl="0" marL="914400" rtl="0" algn="l">
              <a:lnSpc>
                <a:spcPct val="115000"/>
              </a:lnSpc>
              <a:spcBef>
                <a:spcPts val="1000"/>
              </a:spcBef>
              <a:spcAft>
                <a:spcPts val="0"/>
              </a:spcAft>
              <a:buSzPts val="1800"/>
              <a:buChar char="•"/>
            </a:pPr>
            <a:r>
              <a:rPr lang="hu-HU" sz="1800"/>
              <a:t>Learn on the key </a:t>
            </a:r>
            <a:r>
              <a:rPr lang="hu-HU" sz="1800"/>
              <a:t>challenges</a:t>
            </a:r>
            <a:r>
              <a:rPr lang="hu-HU" sz="1800"/>
              <a:t> women </a:t>
            </a:r>
            <a:r>
              <a:rPr lang="hu-HU" sz="1800"/>
              <a:t>entrepreneurs</a:t>
            </a:r>
            <a:r>
              <a:rPr lang="hu-HU" sz="1800"/>
              <a:t> face </a:t>
            </a:r>
            <a:endParaRPr sz="1800"/>
          </a:p>
          <a:p>
            <a:pPr indent="-342900" lvl="0" marL="914400" rtl="0" algn="l">
              <a:lnSpc>
                <a:spcPct val="115000"/>
              </a:lnSpc>
              <a:spcBef>
                <a:spcPts val="0"/>
              </a:spcBef>
              <a:spcAft>
                <a:spcPts val="0"/>
              </a:spcAft>
              <a:buSzPts val="1800"/>
              <a:buChar char="•"/>
            </a:pPr>
            <a:r>
              <a:rPr lang="hu-HU" sz="1800"/>
              <a:t>Recognize the individual, organizational and socio-economic factors affecting women’s entrepreneurial opportunities.</a:t>
            </a:r>
            <a:endParaRPr sz="1800"/>
          </a:p>
          <a:p>
            <a:pPr indent="-342900" lvl="0" marL="914400" rtl="0" algn="l">
              <a:lnSpc>
                <a:spcPct val="115000"/>
              </a:lnSpc>
              <a:spcBef>
                <a:spcPts val="0"/>
              </a:spcBef>
              <a:spcAft>
                <a:spcPts val="0"/>
              </a:spcAft>
              <a:buSzPts val="1800"/>
              <a:buChar char="•"/>
            </a:pPr>
            <a:r>
              <a:rPr lang="hu-HU" sz="1800"/>
              <a:t>Learn strategies to </a:t>
            </a:r>
            <a:r>
              <a:rPr lang="hu-HU" sz="1800"/>
              <a:t>overcome</a:t>
            </a:r>
            <a:r>
              <a:rPr lang="hu-HU" sz="1800"/>
              <a:t> difficulties </a:t>
            </a:r>
            <a:r>
              <a:rPr lang="hu-HU" sz="1800"/>
              <a:t>in your entrepreneurial journey and meet with successful women entrepreneurs through motivational videos </a:t>
            </a:r>
            <a:endParaRPr sz="1800">
              <a:solidFill>
                <a:srgbClr val="FF0000"/>
              </a:solidFill>
            </a:endParaRPr>
          </a:p>
          <a:p>
            <a:pPr indent="-342900" lvl="0" marL="914400" rtl="0" algn="l">
              <a:lnSpc>
                <a:spcPct val="115000"/>
              </a:lnSpc>
              <a:spcBef>
                <a:spcPts val="0"/>
              </a:spcBef>
              <a:spcAft>
                <a:spcPts val="0"/>
              </a:spcAft>
              <a:buClr>
                <a:schemeClr val="dk2"/>
              </a:buClr>
              <a:buSzPts val="1800"/>
              <a:buChar char="•"/>
            </a:pPr>
            <a:r>
              <a:rPr lang="hu-HU" sz="1800">
                <a:solidFill>
                  <a:schemeClr val="dk2"/>
                </a:solidFill>
              </a:rPr>
              <a:t>define resilience, assess own resilience levels, and identify key resilience traits like flexibility, adaptability, and emotional regulation for use in challenging situations.</a:t>
            </a:r>
            <a:endParaRPr sz="1800">
              <a:solidFill>
                <a:schemeClr val="dk2"/>
              </a:solidFill>
            </a:endParaRPr>
          </a:p>
          <a:p>
            <a:pPr indent="-342900" lvl="0" marL="914400" rtl="0" algn="l">
              <a:lnSpc>
                <a:spcPct val="115000"/>
              </a:lnSpc>
              <a:spcBef>
                <a:spcPts val="0"/>
              </a:spcBef>
              <a:spcAft>
                <a:spcPts val="0"/>
              </a:spcAft>
              <a:buClr>
                <a:schemeClr val="dk2"/>
              </a:buClr>
              <a:buSzPts val="1800"/>
              <a:buChar char="•"/>
            </a:pPr>
            <a:r>
              <a:rPr lang="hu-HU" sz="1800">
                <a:solidFill>
                  <a:schemeClr val="dk2"/>
                </a:solidFill>
              </a:rPr>
              <a:t>manage energy and foster long-term well-being</a:t>
            </a:r>
            <a:endParaRPr sz="1800">
              <a:solidFill>
                <a:schemeClr val="dk2"/>
              </a:solidFill>
            </a:endParaRPr>
          </a:p>
          <a:p>
            <a:pPr indent="-342900" lvl="0" marL="914400" rtl="0" algn="l">
              <a:lnSpc>
                <a:spcPct val="115000"/>
              </a:lnSpc>
              <a:spcBef>
                <a:spcPts val="0"/>
              </a:spcBef>
              <a:spcAft>
                <a:spcPts val="0"/>
              </a:spcAft>
              <a:buClr>
                <a:schemeClr val="dk2"/>
              </a:buClr>
              <a:buSzPts val="1800"/>
              <a:buChar char="•"/>
            </a:pPr>
            <a:r>
              <a:rPr lang="hu-HU" sz="1800">
                <a:solidFill>
                  <a:schemeClr val="dk2"/>
                </a:solidFill>
              </a:rPr>
              <a:t>set specific resilience goals, identify strengths and areas for improvement, and create a structured plan to better cope with challenges, using your social support network.</a:t>
            </a:r>
            <a:endParaRPr sz="18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05c050da0a_0_80"/>
          <p:cNvSpPr txBox="1"/>
          <p:nvPr>
            <p:ph type="title"/>
          </p:nvPr>
        </p:nvSpPr>
        <p:spPr>
          <a:xfrm>
            <a:off x="804985" y="1274178"/>
            <a:ext cx="10134000" cy="5196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Clr>
                <a:schemeClr val="dk1"/>
              </a:buClr>
              <a:buSzPct val="41044"/>
              <a:buFont typeface="Arial"/>
              <a:buNone/>
            </a:pPr>
            <a:r>
              <a:rPr lang="hu-HU" sz="2680"/>
              <a:t>3.1.4 Strategies for overcoming gender-specific challenges in entrepreneurship </a:t>
            </a:r>
            <a:endParaRPr sz="2680"/>
          </a:p>
          <a:p>
            <a:pPr indent="0" lvl="0" marL="0" rtl="0" algn="l">
              <a:spcBef>
                <a:spcPts val="0"/>
              </a:spcBef>
              <a:spcAft>
                <a:spcPts val="0"/>
              </a:spcAft>
              <a:buNone/>
            </a:pPr>
            <a:r>
              <a:t/>
            </a:r>
            <a:endParaRPr/>
          </a:p>
        </p:txBody>
      </p:sp>
      <p:sp>
        <p:nvSpPr>
          <p:cNvPr id="203" name="Google Shape;203;g305c050da0a_0_80"/>
          <p:cNvSpPr txBox="1"/>
          <p:nvPr>
            <p:ph idx="1" type="body"/>
          </p:nvPr>
        </p:nvSpPr>
        <p:spPr>
          <a:xfrm>
            <a:off x="804974" y="2048500"/>
            <a:ext cx="10647000" cy="35121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hu-HU" sz="1300">
                <a:solidFill>
                  <a:schemeClr val="dk2"/>
                </a:solidFill>
              </a:rPr>
              <a:t>3 strategies for overcoming gender-specific challenges in entrepreneurship</a:t>
            </a:r>
            <a:endParaRPr b="1" sz="1300">
              <a:solidFill>
                <a:schemeClr val="dk2"/>
              </a:solidFill>
            </a:endParaRPr>
          </a:p>
          <a:p>
            <a:pPr indent="-311150" lvl="0" marL="457200" rtl="0" algn="l">
              <a:lnSpc>
                <a:spcPct val="100000"/>
              </a:lnSpc>
              <a:spcBef>
                <a:spcPts val="1200"/>
              </a:spcBef>
              <a:spcAft>
                <a:spcPts val="0"/>
              </a:spcAft>
              <a:buClr>
                <a:schemeClr val="dk2"/>
              </a:buClr>
              <a:buSzPts val="1300"/>
              <a:buFont typeface="Montserrat"/>
              <a:buAutoNum type="arabicParenR"/>
            </a:pPr>
            <a:r>
              <a:rPr b="1" i="1" lang="hu-HU" sz="1300">
                <a:solidFill>
                  <a:schemeClr val="dk2"/>
                </a:solidFill>
              </a:rPr>
              <a:t>Building Networks</a:t>
            </a:r>
            <a:endParaRPr b="1" i="1" sz="1300">
              <a:solidFill>
                <a:schemeClr val="dk2"/>
              </a:solidFill>
            </a:endParaRPr>
          </a:p>
          <a:p>
            <a:pPr indent="0" lvl="0" marL="0" rtl="0" algn="l">
              <a:lnSpc>
                <a:spcPct val="100000"/>
              </a:lnSpc>
              <a:spcBef>
                <a:spcPts val="1200"/>
              </a:spcBef>
              <a:spcAft>
                <a:spcPts val="0"/>
              </a:spcAft>
              <a:buClr>
                <a:schemeClr val="dk1"/>
              </a:buClr>
              <a:buSzPts val="1100"/>
              <a:buFont typeface="Arial"/>
              <a:buNone/>
            </a:pPr>
            <a:r>
              <a:rPr lang="hu-HU" sz="1300">
                <a:solidFill>
                  <a:schemeClr val="dk2"/>
                </a:solidFill>
              </a:rPr>
              <a:t>Join women entrepreneur groups or local business associations to gain support and share knowledge!</a:t>
            </a:r>
            <a:endParaRPr sz="1300">
              <a:solidFill>
                <a:schemeClr val="dk2"/>
              </a:solidFill>
            </a:endParaRPr>
          </a:p>
          <a:p>
            <a:pPr indent="0" lvl="0" marL="0" rtl="0" algn="l">
              <a:lnSpc>
                <a:spcPct val="100000"/>
              </a:lnSpc>
              <a:spcBef>
                <a:spcPts val="1200"/>
              </a:spcBef>
              <a:spcAft>
                <a:spcPts val="0"/>
              </a:spcAft>
              <a:buClr>
                <a:schemeClr val="dk1"/>
              </a:buClr>
              <a:buSzPts val="1100"/>
              <a:buFont typeface="Arial"/>
              <a:buNone/>
            </a:pPr>
            <a:r>
              <a:rPr b="1" lang="hu-HU" sz="1300">
                <a:solidFill>
                  <a:schemeClr val="dk2"/>
                </a:solidFill>
              </a:rPr>
              <a:t>Take action!</a:t>
            </a:r>
            <a:br>
              <a:rPr b="1" lang="hu-HU" sz="1300">
                <a:solidFill>
                  <a:schemeClr val="dk2"/>
                </a:solidFill>
              </a:rPr>
            </a:br>
            <a:r>
              <a:rPr i="1" lang="hu-HU" sz="1300">
                <a:solidFill>
                  <a:schemeClr val="dk2"/>
                </a:solidFill>
              </a:rPr>
              <a:t>Can you identify three women entrepreneurs or business support networks in your area?</a:t>
            </a:r>
            <a:endParaRPr i="1" sz="1300">
              <a:solidFill>
                <a:schemeClr val="dk2"/>
              </a:solidFill>
            </a:endParaRPr>
          </a:p>
          <a:p>
            <a:pPr indent="-311150" lvl="0" marL="457200" rtl="0" algn="l">
              <a:lnSpc>
                <a:spcPct val="100000"/>
              </a:lnSpc>
              <a:spcBef>
                <a:spcPts val="1200"/>
              </a:spcBef>
              <a:spcAft>
                <a:spcPts val="0"/>
              </a:spcAft>
              <a:buClr>
                <a:schemeClr val="dk2"/>
              </a:buClr>
              <a:buSzPts val="1300"/>
              <a:buFont typeface="Montserrat"/>
              <a:buAutoNum type="arabicParenR"/>
            </a:pPr>
            <a:r>
              <a:rPr b="1" lang="hu-HU" sz="1300">
                <a:solidFill>
                  <a:schemeClr val="dk2"/>
                </a:solidFill>
              </a:rPr>
              <a:t>Accessing Financial Resources</a:t>
            </a:r>
            <a:endParaRPr b="1" sz="1300">
              <a:solidFill>
                <a:schemeClr val="dk2"/>
              </a:solidFill>
            </a:endParaRPr>
          </a:p>
          <a:p>
            <a:pPr indent="0" lvl="0" marL="0" rtl="0" algn="l">
              <a:lnSpc>
                <a:spcPct val="100000"/>
              </a:lnSpc>
              <a:spcBef>
                <a:spcPts val="1200"/>
              </a:spcBef>
              <a:spcAft>
                <a:spcPts val="0"/>
              </a:spcAft>
              <a:buClr>
                <a:schemeClr val="dk1"/>
              </a:buClr>
              <a:buSzPts val="1100"/>
              <a:buFont typeface="Arial"/>
              <a:buNone/>
            </a:pPr>
            <a:r>
              <a:rPr lang="hu-HU" sz="1300">
                <a:solidFill>
                  <a:schemeClr val="dk2"/>
                </a:solidFill>
              </a:rPr>
              <a:t>Seek out grants, loans, and venture capital specifically designed for women-owned businesses. There are often programs that aim to close the funding gap.</a:t>
            </a:r>
            <a:endParaRPr sz="1300">
              <a:solidFill>
                <a:schemeClr val="dk2"/>
              </a:solidFill>
            </a:endParaRPr>
          </a:p>
          <a:p>
            <a:pPr indent="0" lvl="0" marL="0" rtl="0" algn="l">
              <a:lnSpc>
                <a:spcPct val="100000"/>
              </a:lnSpc>
              <a:spcBef>
                <a:spcPts val="1200"/>
              </a:spcBef>
              <a:spcAft>
                <a:spcPts val="0"/>
              </a:spcAft>
              <a:buClr>
                <a:schemeClr val="dk1"/>
              </a:buClr>
              <a:buSzPts val="1100"/>
              <a:buFont typeface="Arial"/>
              <a:buNone/>
            </a:pPr>
            <a:r>
              <a:rPr b="1" lang="hu-HU" sz="1300">
                <a:solidFill>
                  <a:schemeClr val="dk2"/>
                </a:solidFill>
              </a:rPr>
              <a:t>Take action!</a:t>
            </a:r>
            <a:br>
              <a:rPr b="1" lang="hu-HU" sz="1300">
                <a:solidFill>
                  <a:schemeClr val="dk2"/>
                </a:solidFill>
              </a:rPr>
            </a:br>
            <a:r>
              <a:rPr lang="hu-HU" sz="1300">
                <a:solidFill>
                  <a:schemeClr val="dk2"/>
                </a:solidFill>
              </a:rPr>
              <a:t>Research funding opportunities available for women entrepreneurs in your region.</a:t>
            </a:r>
            <a:endParaRPr sz="1300">
              <a:solidFill>
                <a:schemeClr val="dk2"/>
              </a:solidFill>
            </a:endParaRPr>
          </a:p>
          <a:p>
            <a:pPr indent="-311150" lvl="0" marL="457200" rtl="0" algn="l">
              <a:lnSpc>
                <a:spcPct val="100000"/>
              </a:lnSpc>
              <a:spcBef>
                <a:spcPts val="1200"/>
              </a:spcBef>
              <a:spcAft>
                <a:spcPts val="0"/>
              </a:spcAft>
              <a:buClr>
                <a:schemeClr val="dk2"/>
              </a:buClr>
              <a:buSzPts val="1300"/>
              <a:buFont typeface="Montserrat"/>
              <a:buAutoNum type="arabicParenR"/>
            </a:pPr>
            <a:r>
              <a:rPr b="1" lang="hu-HU" sz="1300">
                <a:solidFill>
                  <a:schemeClr val="dk2"/>
                </a:solidFill>
              </a:rPr>
              <a:t>Advocacy and Policy Engagement</a:t>
            </a:r>
            <a:endParaRPr b="1" sz="1300">
              <a:solidFill>
                <a:schemeClr val="dk2"/>
              </a:solidFill>
            </a:endParaRPr>
          </a:p>
          <a:p>
            <a:pPr indent="0" lvl="0" marL="0" rtl="0" algn="l">
              <a:lnSpc>
                <a:spcPct val="100000"/>
              </a:lnSpc>
              <a:spcBef>
                <a:spcPts val="1200"/>
              </a:spcBef>
              <a:spcAft>
                <a:spcPts val="0"/>
              </a:spcAft>
              <a:buClr>
                <a:schemeClr val="dk1"/>
              </a:buClr>
              <a:buSzPts val="1100"/>
              <a:buFont typeface="Arial"/>
              <a:buNone/>
            </a:pPr>
            <a:r>
              <a:rPr lang="hu-HU" sz="1300">
                <a:solidFill>
                  <a:schemeClr val="dk2"/>
                </a:solidFill>
              </a:rPr>
              <a:t>Advocate for policies that support gender equality in entrepreneurship, such as equal access to finance, childcare, and legal protections.</a:t>
            </a:r>
            <a:endParaRPr sz="1300">
              <a:solidFill>
                <a:schemeClr val="dk2"/>
              </a:solidFill>
            </a:endParaRPr>
          </a:p>
          <a:p>
            <a:pPr indent="0" lvl="0" marL="0" rtl="0" algn="l">
              <a:lnSpc>
                <a:spcPct val="100000"/>
              </a:lnSpc>
              <a:spcBef>
                <a:spcPts val="1200"/>
              </a:spcBef>
              <a:spcAft>
                <a:spcPts val="0"/>
              </a:spcAft>
              <a:buClr>
                <a:schemeClr val="dk1"/>
              </a:buClr>
              <a:buSzPts val="1100"/>
              <a:buFont typeface="Arial"/>
              <a:buNone/>
            </a:pPr>
            <a:r>
              <a:rPr b="1" lang="hu-HU" sz="1300">
                <a:solidFill>
                  <a:schemeClr val="dk2"/>
                </a:solidFill>
              </a:rPr>
              <a:t>Final Question:</a:t>
            </a:r>
            <a:br>
              <a:rPr b="1" lang="hu-HU" sz="1300">
                <a:solidFill>
                  <a:schemeClr val="dk2"/>
                </a:solidFill>
              </a:rPr>
            </a:br>
            <a:r>
              <a:rPr lang="hu-HU" sz="1300">
                <a:solidFill>
                  <a:schemeClr val="dk2"/>
                </a:solidFill>
              </a:rPr>
              <a:t>What actions will you take next to strengthen your entrepreneurial journey? List at least 5 of them! </a:t>
            </a:r>
            <a:endParaRPr sz="1500">
              <a:solidFill>
                <a:schemeClr val="dk2"/>
              </a:solidFill>
            </a:endParaRPr>
          </a:p>
          <a:p>
            <a:pPr indent="0" lvl="0" marL="0" rtl="0" algn="l">
              <a:spcBef>
                <a:spcPts val="12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2f2bfba8ed5_1_198"/>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accent1"/>
              </a:buClr>
              <a:buSzPts val="2000"/>
              <a:buFont typeface="Arial"/>
              <a:buNone/>
            </a:pPr>
            <a:r>
              <a:rPr b="0" lang="hu-HU" sz="3200">
                <a:solidFill>
                  <a:schemeClr val="accent1"/>
                </a:solidFill>
                <a:latin typeface="Montserrat ExtraBold"/>
                <a:ea typeface="Montserrat ExtraBold"/>
                <a:cs typeface="Montserrat ExtraBold"/>
                <a:sym typeface="Montserrat ExtraBold"/>
              </a:rPr>
              <a:t>3.2 Personal resilience and well-being </a:t>
            </a:r>
            <a:endParaRPr sz="3200">
              <a:solidFill>
                <a:schemeClr val="accent1"/>
              </a:solidFill>
            </a:endParaRPr>
          </a:p>
        </p:txBody>
      </p:sp>
      <p:sp>
        <p:nvSpPr>
          <p:cNvPr id="209" name="Google Shape;209;g2f2bfba8ed5_1_198"/>
          <p:cNvSpPr txBox="1"/>
          <p:nvPr>
            <p:ph type="title"/>
          </p:nvPr>
        </p:nvSpPr>
        <p:spPr>
          <a:xfrm>
            <a:off x="831850" y="3925957"/>
            <a:ext cx="10515600" cy="636600"/>
          </a:xfrm>
          <a:prstGeom prst="rect">
            <a:avLst/>
          </a:prstGeom>
        </p:spPr>
        <p:txBody>
          <a:bodyPr anchorCtr="0" anchor="b" bIns="45700" lIns="91425" spcFirstLastPara="1" rIns="91425" wrap="square" tIns="45700">
            <a:normAutofit/>
          </a:bodyPr>
          <a:lstStyle/>
          <a:p>
            <a:pPr indent="-228600" lvl="0" marL="457200" rtl="0" algn="l">
              <a:spcBef>
                <a:spcPts val="1000"/>
              </a:spcBef>
              <a:spcAft>
                <a:spcPts val="0"/>
              </a:spcAft>
              <a:buNone/>
            </a:pPr>
            <a:r>
              <a:rPr lang="hu-HU"/>
              <a:t>Subtopic 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306f4b3f927_0_7"/>
          <p:cNvSpPr txBox="1"/>
          <p:nvPr>
            <p:ph idx="1" type="body"/>
          </p:nvPr>
        </p:nvSpPr>
        <p:spPr>
          <a:xfrm>
            <a:off x="1090700" y="2022750"/>
            <a:ext cx="9848400" cy="38589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b="0" lang="hu-HU" sz="1600">
                <a:solidFill>
                  <a:schemeClr val="dk2"/>
                </a:solidFill>
              </a:rPr>
              <a:t>The Resilience an</a:t>
            </a:r>
            <a:r>
              <a:rPr b="0" lang="hu-HU" sz="1600">
                <a:solidFill>
                  <a:schemeClr val="dk2"/>
                </a:solidFill>
              </a:rPr>
              <a:t>d Wellbeing module is structured to provide a step-by-step approach to understanding, assessing, and strengthening resilience, with a focus on enhancing overall well-being. Through carefully designed exercises, participants will develop a deep knowledge of resilience.</a:t>
            </a:r>
            <a:endParaRPr b="0" sz="1600">
              <a:solidFill>
                <a:schemeClr val="dk2"/>
              </a:solidFill>
            </a:endParaRPr>
          </a:p>
          <a:p>
            <a:pPr indent="0" lvl="0" marL="0" rtl="0" algn="just">
              <a:lnSpc>
                <a:spcPct val="115000"/>
              </a:lnSpc>
              <a:spcBef>
                <a:spcPts val="1200"/>
              </a:spcBef>
              <a:spcAft>
                <a:spcPts val="0"/>
              </a:spcAft>
              <a:buClr>
                <a:schemeClr val="dk1"/>
              </a:buClr>
              <a:buSzPts val="1100"/>
              <a:buFont typeface="Arial"/>
              <a:buNone/>
            </a:pPr>
            <a:r>
              <a:rPr b="0" lang="hu-HU" sz="1600">
                <a:solidFill>
                  <a:schemeClr val="dk2"/>
                </a:solidFill>
              </a:rPr>
              <a:t>This module includes practical exercises such as self-assessments, inventory of resilience traits, and strategies to manage energy effectively. Participants will also engage in activities designed to boost confidence, such as learning new skills, processing best practices, and crafting a personalised Resilience Action Plan. The combination of these elements will empower you to thrive, even in challenging situations, and foster long-term personal and professional growth.</a:t>
            </a:r>
            <a:endParaRPr b="0" sz="1600">
              <a:solidFill>
                <a:schemeClr val="dk2"/>
              </a:solidFill>
            </a:endParaRPr>
          </a:p>
          <a:p>
            <a:pPr indent="-228600" lvl="0" marL="457200" marR="0" rtl="0" algn="l">
              <a:lnSpc>
                <a:spcPct val="90000"/>
              </a:lnSpc>
              <a:spcBef>
                <a:spcPts val="1200"/>
              </a:spcBef>
              <a:spcAft>
                <a:spcPts val="0"/>
              </a:spcAft>
              <a:buClr>
                <a:schemeClr val="accent1"/>
              </a:buClr>
              <a:buSzPts val="2000"/>
              <a:buFont typeface="Arial"/>
              <a:buNone/>
            </a:pPr>
            <a:r>
              <a:t/>
            </a:r>
            <a:endParaRPr b="0" sz="2400">
              <a:latin typeface="Montserrat ExtraBold"/>
              <a:ea typeface="Montserrat ExtraBold"/>
              <a:cs typeface="Montserrat ExtraBold"/>
              <a:sym typeface="Montserrat ExtraBold"/>
            </a:endParaRPr>
          </a:p>
          <a:p>
            <a:pPr indent="-228600" lvl="0" marL="457200" marR="0" rtl="0" algn="l">
              <a:lnSpc>
                <a:spcPct val="90000"/>
              </a:lnSpc>
              <a:spcBef>
                <a:spcPts val="1000"/>
              </a:spcBef>
              <a:spcAft>
                <a:spcPts val="0"/>
              </a:spcAft>
              <a:buClr>
                <a:schemeClr val="accent1"/>
              </a:buClr>
              <a:buSzPts val="2000"/>
              <a:buFont typeface="Arial"/>
              <a:buNone/>
            </a:pPr>
            <a:r>
              <a:t/>
            </a:r>
            <a:endParaRPr b="0" sz="2400">
              <a:latin typeface="Montserrat ExtraBold"/>
              <a:ea typeface="Montserrat ExtraBold"/>
              <a:cs typeface="Montserrat ExtraBold"/>
              <a:sym typeface="Montserrat ExtraBold"/>
            </a:endParaRPr>
          </a:p>
          <a:p>
            <a:pPr indent="-228600" lvl="0" marL="457200" marR="0" rtl="0" algn="l">
              <a:lnSpc>
                <a:spcPct val="90000"/>
              </a:lnSpc>
              <a:spcBef>
                <a:spcPts val="1000"/>
              </a:spcBef>
              <a:spcAft>
                <a:spcPts val="0"/>
              </a:spcAft>
              <a:buClr>
                <a:schemeClr val="accent1"/>
              </a:buClr>
              <a:buSzPts val="2000"/>
              <a:buFont typeface="Arial"/>
              <a:buNone/>
            </a:pPr>
            <a:r>
              <a:t/>
            </a:r>
            <a:endParaRPr/>
          </a:p>
        </p:txBody>
      </p:sp>
      <p:sp>
        <p:nvSpPr>
          <p:cNvPr id="215" name="Google Shape;215;g306f4b3f927_0_7"/>
          <p:cNvSpPr txBox="1"/>
          <p:nvPr>
            <p:ph type="title"/>
          </p:nvPr>
        </p:nvSpPr>
        <p:spPr>
          <a:xfrm>
            <a:off x="804985" y="1274178"/>
            <a:ext cx="10134000" cy="5196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hu-HU"/>
              <a:t>3.2.1 INTRODUCTION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3069aa0bfdb_0_629"/>
          <p:cNvSpPr txBox="1"/>
          <p:nvPr>
            <p:ph type="title"/>
          </p:nvPr>
        </p:nvSpPr>
        <p:spPr>
          <a:xfrm>
            <a:off x="784026" y="1315724"/>
            <a:ext cx="9990900" cy="559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200"/>
              <a:buNone/>
            </a:pPr>
            <a:r>
              <a:rPr lang="hu-HU"/>
              <a:t>Content</a:t>
            </a:r>
            <a:endParaRPr/>
          </a:p>
        </p:txBody>
      </p:sp>
      <p:grpSp>
        <p:nvGrpSpPr>
          <p:cNvPr id="222" name="Google Shape;222;g3069aa0bfdb_0_629"/>
          <p:cNvGrpSpPr/>
          <p:nvPr/>
        </p:nvGrpSpPr>
        <p:grpSpPr>
          <a:xfrm>
            <a:off x="784026" y="2324150"/>
            <a:ext cx="10442991" cy="4074141"/>
            <a:chOff x="-863592" y="-895"/>
            <a:chExt cx="10677905" cy="4074141"/>
          </a:xfrm>
        </p:grpSpPr>
        <p:sp>
          <p:nvSpPr>
            <p:cNvPr id="223" name="Google Shape;223;g3069aa0bfdb_0_629"/>
            <p:cNvSpPr/>
            <p:nvPr/>
          </p:nvSpPr>
          <p:spPr>
            <a:xfrm>
              <a:off x="-863587" y="6737"/>
              <a:ext cx="10677900" cy="1032600"/>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2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g3069aa0bfdb_0_629"/>
            <p:cNvSpPr txBox="1"/>
            <p:nvPr/>
          </p:nvSpPr>
          <p:spPr>
            <a:xfrm>
              <a:off x="698916" y="-895"/>
              <a:ext cx="8144700" cy="972000"/>
            </a:xfrm>
            <a:prstGeom prst="rect">
              <a:avLst/>
            </a:prstGeom>
            <a:noFill/>
            <a:ln>
              <a:noFill/>
            </a:ln>
          </p:spPr>
          <p:txBody>
            <a:bodyPr anchorCtr="0" anchor="ctr" bIns="175250" lIns="175250" spcFirstLastPara="1" rIns="175250" wrap="square" tIns="175250">
              <a:noAutofit/>
            </a:bodyPr>
            <a:lstStyle/>
            <a:p>
              <a:pPr indent="0" lvl="0" marL="0" rtl="0" algn="ctr">
                <a:lnSpc>
                  <a:spcPct val="90000"/>
                </a:lnSpc>
                <a:spcBef>
                  <a:spcPts val="0"/>
                </a:spcBef>
                <a:spcAft>
                  <a:spcPts val="0"/>
                </a:spcAft>
                <a:buClr>
                  <a:schemeClr val="accent2"/>
                </a:buClr>
                <a:buSzPts val="2400"/>
                <a:buFont typeface="Arial"/>
                <a:buNone/>
              </a:pPr>
              <a:r>
                <a:rPr b="1" lang="hu-HU" sz="2700">
                  <a:solidFill>
                    <a:schemeClr val="accent2"/>
                  </a:solidFill>
                  <a:latin typeface="Montserrat"/>
                  <a:ea typeface="Montserrat"/>
                  <a:cs typeface="Montserrat"/>
                  <a:sym typeface="Montserrat"/>
                </a:rPr>
                <a:t>Personal Resilience and Well-being</a:t>
              </a:r>
              <a:endParaRPr b="0" i="0" sz="2700" u="none" cap="none" strike="noStrike">
                <a:solidFill>
                  <a:schemeClr val="lt1"/>
                </a:solidFill>
                <a:latin typeface="Arial"/>
                <a:ea typeface="Arial"/>
                <a:cs typeface="Arial"/>
                <a:sym typeface="Arial"/>
              </a:endParaRPr>
            </a:p>
          </p:txBody>
        </p:sp>
        <p:sp>
          <p:nvSpPr>
            <p:cNvPr id="225" name="Google Shape;225;g3069aa0bfdb_0_629"/>
            <p:cNvSpPr/>
            <p:nvPr/>
          </p:nvSpPr>
          <p:spPr>
            <a:xfrm>
              <a:off x="-863575" y="1342895"/>
              <a:ext cx="2589900" cy="2730300"/>
            </a:xfrm>
            <a:prstGeom prst="roundRect">
              <a:avLst>
                <a:gd fmla="val 10000" name="adj"/>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2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g3069aa0bfdb_0_629"/>
            <p:cNvSpPr txBox="1"/>
            <p:nvPr/>
          </p:nvSpPr>
          <p:spPr>
            <a:xfrm>
              <a:off x="-863592" y="1418728"/>
              <a:ext cx="2438400" cy="2578500"/>
            </a:xfrm>
            <a:prstGeom prst="rect">
              <a:avLst/>
            </a:prstGeom>
            <a:noFill/>
            <a:ln>
              <a:noFill/>
            </a:ln>
          </p:spPr>
          <p:txBody>
            <a:bodyPr anchorCtr="0" anchor="ctr" bIns="171450" lIns="171450" spcFirstLastPara="1" rIns="171450" wrap="square" tIns="171450">
              <a:noAutofit/>
            </a:bodyPr>
            <a:lstStyle/>
            <a:p>
              <a:pPr indent="0" lvl="0" marL="0" marR="0" rtl="0" algn="ctr">
                <a:lnSpc>
                  <a:spcPct val="90000"/>
                </a:lnSpc>
                <a:spcBef>
                  <a:spcPts val="1000"/>
                </a:spcBef>
                <a:spcAft>
                  <a:spcPts val="0"/>
                </a:spcAft>
                <a:buClr>
                  <a:schemeClr val="accent1"/>
                </a:buClr>
                <a:buSzPts val="2000"/>
                <a:buFont typeface="Arial"/>
                <a:buNone/>
              </a:pPr>
              <a:r>
                <a:rPr lang="hu-HU" sz="1800">
                  <a:solidFill>
                    <a:schemeClr val="lt1"/>
                  </a:solidFill>
                  <a:latin typeface="Montserrat ExtraBold"/>
                  <a:ea typeface="Montserrat ExtraBold"/>
                  <a:cs typeface="Montserrat ExtraBold"/>
                  <a:sym typeface="Montserrat ExtraBold"/>
                </a:rPr>
                <a:t>Introduction</a:t>
              </a:r>
              <a:endParaRPr sz="1800">
                <a:solidFill>
                  <a:schemeClr val="lt1"/>
                </a:solidFill>
                <a:latin typeface="Montserrat ExtraBold"/>
                <a:ea typeface="Montserrat ExtraBold"/>
                <a:cs typeface="Montserrat ExtraBold"/>
                <a:sym typeface="Montserrat ExtraBold"/>
              </a:endParaRPr>
            </a:p>
            <a:p>
              <a:pPr indent="0" lvl="1" marL="457200" rtl="0" algn="l">
                <a:spcBef>
                  <a:spcPts val="600"/>
                </a:spcBef>
                <a:spcAft>
                  <a:spcPts val="600"/>
                </a:spcAft>
                <a:buClr>
                  <a:schemeClr val="dk1"/>
                </a:buClr>
                <a:buFont typeface="Arial"/>
                <a:buNone/>
              </a:pPr>
              <a:r>
                <a:rPr lang="hu-HU" sz="1900">
                  <a:solidFill>
                    <a:schemeClr val="lt1"/>
                  </a:solidFill>
                  <a:latin typeface="Montserrat ExtraBold"/>
                  <a:ea typeface="Montserrat ExtraBold"/>
                  <a:cs typeface="Montserrat ExtraBold"/>
                  <a:sym typeface="Montserrat ExtraBold"/>
                </a:rPr>
                <a:t>What is resilience?</a:t>
              </a:r>
              <a:endParaRPr sz="1800">
                <a:solidFill>
                  <a:schemeClr val="lt1"/>
                </a:solidFill>
                <a:latin typeface="Montserrat ExtraBold"/>
                <a:ea typeface="Montserrat ExtraBold"/>
                <a:cs typeface="Montserrat ExtraBold"/>
                <a:sym typeface="Montserrat ExtraBold"/>
              </a:endParaRPr>
            </a:p>
          </p:txBody>
        </p:sp>
        <p:sp>
          <p:nvSpPr>
            <p:cNvPr id="227" name="Google Shape;227;g3069aa0bfdb_0_629"/>
            <p:cNvSpPr/>
            <p:nvPr/>
          </p:nvSpPr>
          <p:spPr>
            <a:xfrm>
              <a:off x="1745970" y="1342895"/>
              <a:ext cx="2589900" cy="2730300"/>
            </a:xfrm>
            <a:prstGeom prst="roundRect">
              <a:avLst>
                <a:gd fmla="val 10000" name="adj"/>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2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g3069aa0bfdb_0_629"/>
            <p:cNvSpPr txBox="1"/>
            <p:nvPr/>
          </p:nvSpPr>
          <p:spPr>
            <a:xfrm>
              <a:off x="1821753" y="1418728"/>
              <a:ext cx="2438400" cy="2578500"/>
            </a:xfrm>
            <a:prstGeom prst="rect">
              <a:avLst/>
            </a:prstGeom>
            <a:noFill/>
            <a:ln>
              <a:noFill/>
            </a:ln>
          </p:spPr>
          <p:txBody>
            <a:bodyPr anchorCtr="0" anchor="ctr" bIns="171450" lIns="171450" spcFirstLastPara="1" rIns="171450" wrap="square" tIns="171450">
              <a:noAutofit/>
            </a:bodyPr>
            <a:lstStyle/>
            <a:p>
              <a:pPr indent="0" lvl="0" marL="0" rtl="0" algn="ctr">
                <a:lnSpc>
                  <a:spcPct val="115000"/>
                </a:lnSpc>
                <a:spcBef>
                  <a:spcPts val="0"/>
                </a:spcBef>
                <a:spcAft>
                  <a:spcPts val="0"/>
                </a:spcAft>
                <a:buClr>
                  <a:schemeClr val="dk1"/>
                </a:buClr>
                <a:buSzPts val="1100"/>
                <a:buFont typeface="Arial"/>
                <a:buNone/>
              </a:pPr>
              <a:r>
                <a:rPr lang="hu-HU" sz="1900">
                  <a:solidFill>
                    <a:schemeClr val="lt1"/>
                  </a:solidFill>
                  <a:latin typeface="Montserrat ExtraBold"/>
                  <a:ea typeface="Montserrat ExtraBold"/>
                  <a:cs typeface="Montserrat ExtraBold"/>
                  <a:sym typeface="Montserrat ExtraBold"/>
                </a:rPr>
                <a:t>Assess your own resilience </a:t>
              </a:r>
              <a:r>
                <a:rPr lang="hu-HU" sz="1700">
                  <a:solidFill>
                    <a:schemeClr val="lt1"/>
                  </a:solidFill>
                  <a:latin typeface="Montserrat ExtraBold"/>
                  <a:ea typeface="Montserrat ExtraBold"/>
                  <a:cs typeface="Montserrat ExtraBold"/>
                  <a:sym typeface="Montserrat ExtraBold"/>
                </a:rPr>
                <a:t> </a:t>
              </a:r>
              <a:endParaRPr b="0" i="0" sz="1700" u="none" cap="none" strike="noStrike">
                <a:solidFill>
                  <a:schemeClr val="lt1"/>
                </a:solidFill>
                <a:latin typeface="Montserrat ExtraBold"/>
                <a:ea typeface="Montserrat ExtraBold"/>
                <a:cs typeface="Montserrat ExtraBold"/>
                <a:sym typeface="Montserrat ExtraBold"/>
              </a:endParaRPr>
            </a:p>
          </p:txBody>
        </p:sp>
        <p:sp>
          <p:nvSpPr>
            <p:cNvPr id="229" name="Google Shape;229;g3069aa0bfdb_0_629"/>
            <p:cNvSpPr/>
            <p:nvPr/>
          </p:nvSpPr>
          <p:spPr>
            <a:xfrm>
              <a:off x="4355514" y="1342945"/>
              <a:ext cx="2589900" cy="2730300"/>
            </a:xfrm>
            <a:prstGeom prst="roundRect">
              <a:avLst>
                <a:gd fmla="val 10000" name="adj"/>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2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g3069aa0bfdb_0_629"/>
            <p:cNvSpPr txBox="1"/>
            <p:nvPr/>
          </p:nvSpPr>
          <p:spPr>
            <a:xfrm>
              <a:off x="4493814" y="1429503"/>
              <a:ext cx="2438400" cy="2578500"/>
            </a:xfrm>
            <a:prstGeom prst="rect">
              <a:avLst/>
            </a:prstGeom>
            <a:noFill/>
            <a:ln>
              <a:noFill/>
            </a:ln>
          </p:spPr>
          <p:txBody>
            <a:bodyPr anchorCtr="0" anchor="ctr" bIns="171450" lIns="171450" spcFirstLastPara="1" rIns="171450" wrap="square" tIns="171450">
              <a:noAutofit/>
            </a:bodyPr>
            <a:lstStyle/>
            <a:p>
              <a:pPr indent="0" lvl="1" marL="0" rtl="0" algn="ctr">
                <a:spcBef>
                  <a:spcPts val="600"/>
                </a:spcBef>
                <a:spcAft>
                  <a:spcPts val="0"/>
                </a:spcAft>
                <a:buClr>
                  <a:schemeClr val="dk1"/>
                </a:buClr>
                <a:buFont typeface="Arial"/>
                <a:buNone/>
              </a:pPr>
              <a:r>
                <a:rPr lang="hu-HU" sz="1900">
                  <a:solidFill>
                    <a:schemeClr val="lt1"/>
                  </a:solidFill>
                  <a:latin typeface="Montserrat ExtraBold"/>
                  <a:ea typeface="Montserrat ExtraBold"/>
                  <a:cs typeface="Montserrat ExtraBold"/>
                  <a:sym typeface="Montserrat ExtraBold"/>
                </a:rPr>
                <a:t>Boost your resilience and shine with confidence</a:t>
              </a:r>
              <a:endParaRPr>
                <a:solidFill>
                  <a:schemeClr val="dk1"/>
                </a:solidFill>
              </a:endParaRPr>
            </a:p>
            <a:p>
              <a:pPr indent="0" lvl="0" marL="0" rtl="0" algn="ctr">
                <a:lnSpc>
                  <a:spcPct val="115000"/>
                </a:lnSpc>
                <a:spcBef>
                  <a:spcPts val="1200"/>
                </a:spcBef>
                <a:spcAft>
                  <a:spcPts val="200"/>
                </a:spcAft>
                <a:buClr>
                  <a:schemeClr val="dk1"/>
                </a:buClr>
                <a:buSzPts val="1100"/>
                <a:buFont typeface="Arial"/>
                <a:buNone/>
              </a:pPr>
              <a:r>
                <a:t/>
              </a:r>
              <a:endParaRPr sz="1700">
                <a:solidFill>
                  <a:schemeClr val="lt1"/>
                </a:solidFill>
                <a:latin typeface="Montserrat ExtraBold"/>
                <a:ea typeface="Montserrat ExtraBold"/>
                <a:cs typeface="Montserrat ExtraBold"/>
                <a:sym typeface="Montserrat ExtraBold"/>
              </a:endParaRPr>
            </a:p>
          </p:txBody>
        </p:sp>
      </p:grpSp>
      <p:sp>
        <p:nvSpPr>
          <p:cNvPr id="231" name="Google Shape;231;g3069aa0bfdb_0_629"/>
          <p:cNvSpPr txBox="1"/>
          <p:nvPr/>
        </p:nvSpPr>
        <p:spPr>
          <a:xfrm>
            <a:off x="9081009" y="3667991"/>
            <a:ext cx="2438400" cy="2578500"/>
          </a:xfrm>
          <a:prstGeom prst="rect">
            <a:avLst/>
          </a:prstGeom>
          <a:noFill/>
          <a:ln>
            <a:noFill/>
          </a:ln>
        </p:spPr>
        <p:txBody>
          <a:bodyPr anchorCtr="0" anchor="ctr" bIns="171450" lIns="171450" spcFirstLastPara="1" rIns="171450" wrap="square" tIns="171450">
            <a:noAutofit/>
          </a:bodyPr>
          <a:lstStyle/>
          <a:p>
            <a:pPr indent="0" lvl="0" marL="0" marR="0" rtl="0" algn="ctr">
              <a:lnSpc>
                <a:spcPct val="90000"/>
              </a:lnSpc>
              <a:spcBef>
                <a:spcPts val="1000"/>
              </a:spcBef>
              <a:spcAft>
                <a:spcPts val="0"/>
              </a:spcAft>
              <a:buClr>
                <a:schemeClr val="accent1"/>
              </a:buClr>
              <a:buSzPts val="2000"/>
              <a:buFont typeface="Arial"/>
              <a:buNone/>
            </a:pPr>
            <a:r>
              <a:rPr b="0" i="0" lang="hu-HU" sz="1900" u="none" cap="none" strike="noStrike">
                <a:solidFill>
                  <a:schemeClr val="lt1"/>
                </a:solidFill>
                <a:latin typeface="Montserrat ExtraBold"/>
                <a:ea typeface="Montserrat ExtraBold"/>
                <a:cs typeface="Montserrat ExtraBold"/>
                <a:sym typeface="Montserrat ExtraBold"/>
              </a:rPr>
              <a:t>Factors impacting entrepreneurial opportunities</a:t>
            </a:r>
            <a:endParaRPr b="0" i="0" sz="4300" u="none" cap="none" strike="noStrike">
              <a:solidFill>
                <a:schemeClr val="lt1"/>
              </a:solidFill>
              <a:latin typeface="Arial"/>
              <a:ea typeface="Arial"/>
              <a:cs typeface="Arial"/>
              <a:sym typeface="Arial"/>
            </a:endParaRPr>
          </a:p>
        </p:txBody>
      </p:sp>
      <p:sp>
        <p:nvSpPr>
          <p:cNvPr id="232" name="Google Shape;232;g3069aa0bfdb_0_629"/>
          <p:cNvSpPr/>
          <p:nvPr/>
        </p:nvSpPr>
        <p:spPr>
          <a:xfrm>
            <a:off x="8552751" y="3668008"/>
            <a:ext cx="2589900" cy="2730300"/>
          </a:xfrm>
          <a:prstGeom prst="roundRect">
            <a:avLst>
              <a:gd fmla="val 10000" name="adj"/>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250"/>
              </a:srgbClr>
            </a:outerShdw>
          </a:effectLst>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hu-HU" sz="1900">
                <a:solidFill>
                  <a:schemeClr val="lt1"/>
                </a:solidFill>
                <a:latin typeface="Montserrat"/>
                <a:ea typeface="Montserrat"/>
                <a:cs typeface="Montserrat"/>
                <a:sym typeface="Montserrat"/>
              </a:rPr>
              <a:t>Resilience action plan</a:t>
            </a:r>
            <a:endParaRPr b="1" i="0" sz="19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3069aa0bfdb_0_58"/>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chemeClr val="accent1"/>
              </a:buClr>
              <a:buSzPts val="2000"/>
              <a:buFont typeface="Arial"/>
              <a:buNone/>
            </a:pPr>
            <a:r>
              <a:t/>
            </a:r>
            <a:endParaRPr b="0" sz="2400">
              <a:latin typeface="Montserrat ExtraBold"/>
              <a:ea typeface="Montserrat ExtraBold"/>
              <a:cs typeface="Montserrat ExtraBold"/>
              <a:sym typeface="Montserrat ExtraBold"/>
            </a:endParaRPr>
          </a:p>
          <a:p>
            <a:pPr indent="-228600" lvl="0" marL="457200" marR="0" rtl="0" algn="l">
              <a:lnSpc>
                <a:spcPct val="90000"/>
              </a:lnSpc>
              <a:spcBef>
                <a:spcPts val="1000"/>
              </a:spcBef>
              <a:spcAft>
                <a:spcPts val="0"/>
              </a:spcAft>
              <a:buClr>
                <a:schemeClr val="accent1"/>
              </a:buClr>
              <a:buSzPts val="2000"/>
              <a:buFont typeface="Arial"/>
              <a:buNone/>
            </a:pPr>
            <a:r>
              <a:t/>
            </a:r>
            <a:endParaRPr/>
          </a:p>
        </p:txBody>
      </p:sp>
      <p:sp>
        <p:nvSpPr>
          <p:cNvPr id="238" name="Google Shape;238;g3069aa0bfdb_0_58"/>
          <p:cNvSpPr txBox="1"/>
          <p:nvPr>
            <p:ph type="title"/>
          </p:nvPr>
        </p:nvSpPr>
        <p:spPr>
          <a:xfrm>
            <a:off x="831850" y="3925957"/>
            <a:ext cx="10515600" cy="636600"/>
          </a:xfrm>
          <a:prstGeom prst="rect">
            <a:avLst/>
          </a:prstGeom>
        </p:spPr>
        <p:txBody>
          <a:bodyPr anchorCtr="0" anchor="b" bIns="45700" lIns="91425" spcFirstLastPara="1" rIns="91425" wrap="square" tIns="45700">
            <a:noAutofit/>
          </a:bodyPr>
          <a:lstStyle/>
          <a:p>
            <a:pPr indent="-228600" lvl="0" marL="457200" rtl="0" algn="l">
              <a:spcBef>
                <a:spcPts val="1000"/>
              </a:spcBef>
              <a:spcAft>
                <a:spcPts val="0"/>
              </a:spcAft>
              <a:buSzPts val="990"/>
              <a:buNone/>
            </a:pPr>
            <a:r>
              <a:rPr lang="hu-HU" sz="2660"/>
              <a:t>3.2.2.  EMPOWERING WOMEN ENTREPRENEURS: BUILDING RESILIENCE</a:t>
            </a:r>
            <a:endParaRPr sz="338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3069aa0bfdb_0_107"/>
          <p:cNvSpPr/>
          <p:nvPr/>
        </p:nvSpPr>
        <p:spPr>
          <a:xfrm>
            <a:off x="779850" y="1431150"/>
            <a:ext cx="10329300" cy="47124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800"/>
              <a:buFont typeface="Arial"/>
              <a:buNone/>
            </a:pPr>
            <a:r>
              <a:rPr b="1" i="0" lang="hu-HU" sz="1800" u="none" cap="none" strike="noStrike">
                <a:solidFill>
                  <a:schemeClr val="dk2"/>
                </a:solidFill>
                <a:latin typeface="Montserrat"/>
                <a:ea typeface="Montserrat"/>
                <a:cs typeface="Montserrat"/>
                <a:sym typeface="Montserrat"/>
              </a:rPr>
              <a:t>DEFINITION: </a:t>
            </a:r>
            <a:r>
              <a:rPr lang="hu-HU" sz="1800">
                <a:solidFill>
                  <a:schemeClr val="dk2"/>
                </a:solidFill>
                <a:latin typeface="Montserrat"/>
                <a:ea typeface="Montserrat"/>
                <a:cs typeface="Montserrat"/>
                <a:sym typeface="Montserrat"/>
              </a:rPr>
              <a:t>Resilience is the capacity to recover from adversity, adapt to change, and face challenges with determination. It encompasses the ability to maintain flexibility in difficult situations, foster strong social support networks, and engage in self-reflection to grow from experiences. Resilience is not an inherent trait, but a skill that can be cultivated over time through practice and persistence. By developing resilience, individuals are better equipped to handle setbacks, stay focused on long-term goals, and continue progressing despite the obstacles they encounter.</a:t>
            </a:r>
            <a:endParaRPr>
              <a:solidFill>
                <a:schemeClr val="dk2"/>
              </a:solidFill>
            </a:endParaRPr>
          </a:p>
          <a:p>
            <a:pPr indent="0" lvl="0" marL="0" marR="0" rtl="0" algn="just">
              <a:lnSpc>
                <a:spcPct val="115000"/>
              </a:lnSpc>
              <a:spcBef>
                <a:spcPts val="0"/>
              </a:spcBef>
              <a:spcAft>
                <a:spcPts val="0"/>
              </a:spcAft>
              <a:buClr>
                <a:srgbClr val="000000"/>
              </a:buClr>
              <a:buSzPts val="1800"/>
              <a:buFont typeface="Arial"/>
              <a:buNone/>
            </a:pPr>
            <a:r>
              <a:t/>
            </a:r>
            <a:endParaRPr b="0" i="0" sz="1800" u="none" cap="none" strike="noStrike">
              <a:solidFill>
                <a:schemeClr val="dk2"/>
              </a:solidFill>
              <a:latin typeface="Montserrat"/>
              <a:ea typeface="Montserrat"/>
              <a:cs typeface="Montserrat"/>
              <a:sym typeface="Montserrat"/>
            </a:endParaRPr>
          </a:p>
          <a:p>
            <a:pPr indent="0" lvl="0" marL="0" marR="0" rtl="0" algn="just">
              <a:lnSpc>
                <a:spcPct val="115000"/>
              </a:lnSpc>
              <a:spcBef>
                <a:spcPts val="0"/>
              </a:spcBef>
              <a:spcAft>
                <a:spcPts val="0"/>
              </a:spcAft>
              <a:buClr>
                <a:srgbClr val="000000"/>
              </a:buClr>
              <a:buSzPts val="1800"/>
              <a:buFont typeface="Arial"/>
              <a:buNone/>
            </a:pPr>
            <a:r>
              <a:rPr b="1" i="0" lang="hu-HU" sz="1800" u="none" cap="none" strike="noStrike">
                <a:solidFill>
                  <a:schemeClr val="dk2"/>
                </a:solidFill>
                <a:latin typeface="Montserrat"/>
                <a:ea typeface="Montserrat"/>
                <a:cs typeface="Montserrat"/>
                <a:sym typeface="Montserrat"/>
              </a:rPr>
              <a:t>IMPORTANCE: </a:t>
            </a:r>
            <a:r>
              <a:rPr lang="hu-HU" sz="1800">
                <a:solidFill>
                  <a:schemeClr val="dk2"/>
                </a:solidFill>
                <a:latin typeface="Montserrat"/>
                <a:ea typeface="Montserrat"/>
                <a:cs typeface="Montserrat"/>
                <a:sym typeface="Montserrat"/>
              </a:rPr>
              <a:t>Resilience is a vital attribute for personal and professional success because it equips individuals with the mental and emotional strength to navigate challenges, setbacks, and adversity. In today’s fast-paced, unpredictable environment, resilience allows people to stay focused on their goals, manage stress effectively, and remain adaptable to changing circumstances. Without resilience, even minor challenges can feel overwhelming, leading to burnout, frustration, or giving up.</a:t>
            </a:r>
            <a:endParaRPr b="1" i="0" sz="1800" u="none" cap="none" strike="noStrike">
              <a:solidFill>
                <a:schemeClr val="dk2"/>
              </a:solidFill>
              <a:latin typeface="Montserrat"/>
              <a:ea typeface="Montserrat"/>
              <a:cs typeface="Montserrat"/>
              <a:sym typeface="Montserrat"/>
            </a:endParaRPr>
          </a:p>
          <a:p>
            <a:pPr indent="0" lvl="0" marL="0" marR="0" rtl="0" algn="just">
              <a:lnSpc>
                <a:spcPct val="115000"/>
              </a:lnSpc>
              <a:spcBef>
                <a:spcPts val="0"/>
              </a:spcBef>
              <a:spcAft>
                <a:spcPts val="0"/>
              </a:spcAft>
              <a:buClr>
                <a:srgbClr val="000000"/>
              </a:buClr>
              <a:buSzPts val="1800"/>
              <a:buFont typeface="Arial"/>
              <a:buNone/>
            </a:pPr>
            <a:r>
              <a:t/>
            </a:r>
            <a:endParaRPr>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3069aa0bfdb_0_112"/>
          <p:cNvSpPr txBox="1"/>
          <p:nvPr>
            <p:ph type="title"/>
          </p:nvPr>
        </p:nvSpPr>
        <p:spPr>
          <a:xfrm>
            <a:off x="443477" y="1274178"/>
            <a:ext cx="12581400" cy="519600"/>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0"/>
              <a:buFont typeface="Montserrat ExtraBold"/>
              <a:buNone/>
            </a:pPr>
            <a:r>
              <a:rPr lang="hu-HU"/>
              <a:t>Traits that foster resilience</a:t>
            </a:r>
            <a:endParaRPr/>
          </a:p>
        </p:txBody>
      </p:sp>
      <p:sp>
        <p:nvSpPr>
          <p:cNvPr id="249" name="Google Shape;249;g3069aa0bfdb_0_112"/>
          <p:cNvSpPr/>
          <p:nvPr/>
        </p:nvSpPr>
        <p:spPr>
          <a:xfrm>
            <a:off x="592324" y="1876504"/>
            <a:ext cx="10329300" cy="47124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400"/>
              <a:buFont typeface="Arial"/>
              <a:buNone/>
            </a:pPr>
            <a:r>
              <a:rPr b="1" lang="hu-HU">
                <a:solidFill>
                  <a:schemeClr val="accent2"/>
                </a:solidFill>
                <a:latin typeface="Montserrat"/>
                <a:ea typeface="Montserrat"/>
                <a:cs typeface="Montserrat"/>
                <a:sym typeface="Montserrat"/>
              </a:rPr>
              <a:t>FLEXIBILITY</a:t>
            </a:r>
            <a:r>
              <a:rPr b="1" lang="hu-HU" sz="1400" u="none" cap="none" strike="noStrike">
                <a:solidFill>
                  <a:schemeClr val="accent2"/>
                </a:solidFill>
                <a:latin typeface="Montserrat"/>
                <a:ea typeface="Montserrat"/>
                <a:cs typeface="Montserrat"/>
                <a:sym typeface="Montserrat"/>
              </a:rPr>
              <a:t>: </a:t>
            </a:r>
            <a:r>
              <a:rPr b="0" lang="hu-HU" sz="1400" u="none" cap="none" strike="noStrike">
                <a:solidFill>
                  <a:srgbClr val="595959"/>
                </a:solidFill>
                <a:latin typeface="Montserrat"/>
                <a:ea typeface="Montserrat"/>
                <a:cs typeface="Montserrat"/>
                <a:sym typeface="Montserrat"/>
              </a:rPr>
              <a:t>is the ability to adapt to changing circumstances, remain open to new ideas and strategies. It’s a critical trait for entrepreneurs, enabling them to respond to unexpected challenges.</a:t>
            </a:r>
            <a:endParaRPr b="0" sz="1400" u="none" cap="none" strike="noStrike">
              <a:solidFill>
                <a:srgbClr val="595959"/>
              </a:solidFill>
              <a:latin typeface="Montserrat"/>
              <a:ea typeface="Montserrat"/>
              <a:cs typeface="Montserrat"/>
              <a:sym typeface="Montserrat"/>
            </a:endParaRPr>
          </a:p>
          <a:p>
            <a:pPr indent="0" lvl="0" marL="0" marR="0" rtl="0" algn="just">
              <a:lnSpc>
                <a:spcPct val="115000"/>
              </a:lnSpc>
              <a:spcBef>
                <a:spcPts val="0"/>
              </a:spcBef>
              <a:spcAft>
                <a:spcPts val="0"/>
              </a:spcAft>
              <a:buClr>
                <a:srgbClr val="000000"/>
              </a:buClr>
              <a:buSzPts val="1400"/>
              <a:buFont typeface="Arial"/>
              <a:buNone/>
            </a:pPr>
            <a:r>
              <a:t/>
            </a:r>
            <a:endParaRPr b="0" sz="1400" u="none" cap="none" strike="noStrike">
              <a:solidFill>
                <a:srgbClr val="595959"/>
              </a:solidFill>
              <a:latin typeface="Montserrat"/>
              <a:ea typeface="Montserrat"/>
              <a:cs typeface="Montserrat"/>
              <a:sym typeface="Montserrat"/>
            </a:endParaRPr>
          </a:p>
          <a:p>
            <a:pPr indent="0" lvl="0" marL="0" marR="0" rtl="0" algn="just">
              <a:lnSpc>
                <a:spcPct val="115000"/>
              </a:lnSpc>
              <a:spcBef>
                <a:spcPts val="0"/>
              </a:spcBef>
              <a:spcAft>
                <a:spcPts val="0"/>
              </a:spcAft>
              <a:buClr>
                <a:srgbClr val="000000"/>
              </a:buClr>
              <a:buSzPts val="1400"/>
              <a:buFont typeface="Arial"/>
              <a:buNone/>
            </a:pPr>
            <a:r>
              <a:rPr b="1" lang="hu-HU" sz="1400" u="none" cap="none" strike="noStrike">
                <a:solidFill>
                  <a:srgbClr val="595959"/>
                </a:solidFill>
                <a:latin typeface="Montserrat"/>
                <a:ea typeface="Montserrat"/>
                <a:cs typeface="Montserrat"/>
                <a:sym typeface="Montserrat"/>
              </a:rPr>
              <a:t>Example</a:t>
            </a:r>
            <a:r>
              <a:rPr b="0" lang="hu-HU" sz="1400" u="none" cap="none" strike="noStrike">
                <a:solidFill>
                  <a:srgbClr val="595959"/>
                </a:solidFill>
                <a:latin typeface="Montserrat"/>
                <a:ea typeface="Montserrat"/>
                <a:cs typeface="Montserrat"/>
                <a:sym typeface="Montserrat"/>
              </a:rPr>
              <a:t>: </a:t>
            </a:r>
            <a:r>
              <a:rPr b="1" lang="hu-HU" sz="1400" u="none" cap="none" strike="noStrike">
                <a:solidFill>
                  <a:srgbClr val="595959"/>
                </a:solidFill>
                <a:latin typeface="Montserrat"/>
                <a:ea typeface="Montserrat"/>
                <a:cs typeface="Montserrat"/>
                <a:sym typeface="Montserrat"/>
              </a:rPr>
              <a:t>Judit Polgár </a:t>
            </a:r>
            <a:r>
              <a:rPr b="0" lang="hu-HU" sz="1400" u="none" cap="none" strike="noStrike">
                <a:solidFill>
                  <a:srgbClr val="595959"/>
                </a:solidFill>
                <a:latin typeface="Montserrat"/>
                <a:ea typeface="Montserrat"/>
                <a:cs typeface="Montserrat"/>
                <a:sym typeface="Montserrat"/>
              </a:rPr>
              <a:t>– as one of the greatest female chess players, Judit faced and overcame the challenge of being a woman in a male-dominated sport. Her ability to adapt her strategies and continuously improve her game is a testament to her resilience and flexibility.</a:t>
            </a:r>
            <a:endParaRPr b="0" sz="1400" u="none" cap="none" strike="noStrike">
              <a:solidFill>
                <a:srgbClr val="595959"/>
              </a:solidFill>
              <a:latin typeface="Montserrat"/>
              <a:ea typeface="Montserrat"/>
              <a:cs typeface="Montserrat"/>
              <a:sym typeface="Montserrat"/>
            </a:endParaRPr>
          </a:p>
          <a:p>
            <a:pPr indent="0" lvl="0" marL="0" rtl="0" algn="just">
              <a:lnSpc>
                <a:spcPct val="150000"/>
              </a:lnSpc>
              <a:spcBef>
                <a:spcPts val="0"/>
              </a:spcBef>
              <a:spcAft>
                <a:spcPts val="0"/>
              </a:spcAft>
              <a:buClr>
                <a:schemeClr val="dk1"/>
              </a:buClr>
              <a:buSzPts val="1100"/>
              <a:buFont typeface="Arial"/>
              <a:buNone/>
            </a:pPr>
            <a:r>
              <a:rPr lang="hu-HU">
                <a:solidFill>
                  <a:schemeClr val="dk1"/>
                </a:solidFill>
                <a:latin typeface="Montserrat"/>
                <a:ea typeface="Montserrat"/>
                <a:cs typeface="Montserrat"/>
                <a:sym typeface="Montserrat"/>
              </a:rPr>
              <a:t>You can read more about: </a:t>
            </a:r>
            <a:r>
              <a:rPr lang="hu-HU" u="sng">
                <a:solidFill>
                  <a:srgbClr val="1155CC"/>
                </a:solidFill>
                <a:latin typeface="Montserrat"/>
                <a:ea typeface="Montserrat"/>
                <a:cs typeface="Montserrat"/>
                <a:sym typeface="Montserrat"/>
                <a:hlinkClick r:id="rId3">
                  <a:extLst>
                    <a:ext uri="{A12FA001-AC4F-418D-AE19-62706E023703}">
                      <ahyp:hlinkClr val="tx"/>
                    </a:ext>
                  </a:extLst>
                </a:hlinkClick>
              </a:rPr>
              <a:t>Judit Polgár - Wikipedia</a:t>
            </a:r>
            <a:endParaRPr sz="1800">
              <a:solidFill>
                <a:srgbClr val="595959"/>
              </a:solidFill>
              <a:latin typeface="Montserrat"/>
              <a:ea typeface="Montserrat"/>
              <a:cs typeface="Montserrat"/>
              <a:sym typeface="Montserrat"/>
            </a:endParaRPr>
          </a:p>
          <a:p>
            <a:pPr indent="0" lvl="0" marL="0" marR="0" rtl="0" algn="just">
              <a:lnSpc>
                <a:spcPct val="115000"/>
              </a:lnSpc>
              <a:spcBef>
                <a:spcPts val="0"/>
              </a:spcBef>
              <a:spcAft>
                <a:spcPts val="0"/>
              </a:spcAft>
              <a:buClr>
                <a:srgbClr val="000000"/>
              </a:buClr>
              <a:buSzPts val="1400"/>
              <a:buFont typeface="Arial"/>
              <a:buNone/>
            </a:pPr>
            <a:r>
              <a:t/>
            </a:r>
            <a:endParaRPr b="0" sz="1400" u="none" cap="none" strike="noStrike">
              <a:solidFill>
                <a:srgbClr val="595959"/>
              </a:solidFill>
              <a:latin typeface="Montserrat"/>
              <a:ea typeface="Montserrat"/>
              <a:cs typeface="Montserrat"/>
              <a:sym typeface="Montserrat"/>
            </a:endParaRPr>
          </a:p>
          <a:p>
            <a:pPr indent="0" lvl="0" marL="0" marR="0" rtl="0" algn="just">
              <a:lnSpc>
                <a:spcPct val="115000"/>
              </a:lnSpc>
              <a:spcBef>
                <a:spcPts val="0"/>
              </a:spcBef>
              <a:spcAft>
                <a:spcPts val="0"/>
              </a:spcAft>
              <a:buClr>
                <a:srgbClr val="000000"/>
              </a:buClr>
              <a:buSzPts val="1400"/>
              <a:buFont typeface="Arial"/>
              <a:buNone/>
            </a:pPr>
            <a:r>
              <a:rPr b="1" lang="hu-HU" sz="1400" u="none" cap="none" strike="noStrike">
                <a:solidFill>
                  <a:srgbClr val="44546A"/>
                </a:solidFill>
                <a:latin typeface="Montserrat"/>
                <a:ea typeface="Montserrat"/>
                <a:cs typeface="Montserrat"/>
                <a:sym typeface="Montserrat"/>
              </a:rPr>
              <a:t>ADAPTABILITY: </a:t>
            </a:r>
            <a:r>
              <a:rPr b="0" lang="hu-HU" sz="1400" u="none" cap="none" strike="noStrike">
                <a:solidFill>
                  <a:srgbClr val="595959"/>
                </a:solidFill>
                <a:latin typeface="Montserrat"/>
                <a:ea typeface="Montserrat"/>
                <a:cs typeface="Montserrat"/>
                <a:sym typeface="Montserrat"/>
              </a:rPr>
              <a:t>is the ability to adjust your thoughts, behaviors, and strategies in response to changing conditions. </a:t>
            </a:r>
            <a:endParaRPr b="0" sz="1400" u="none" cap="none" strike="noStrike">
              <a:solidFill>
                <a:srgbClr val="595959"/>
              </a:solidFill>
              <a:latin typeface="Montserrat"/>
              <a:ea typeface="Montserrat"/>
              <a:cs typeface="Montserrat"/>
              <a:sym typeface="Montserrat"/>
            </a:endParaRPr>
          </a:p>
          <a:p>
            <a:pPr indent="0" lvl="0" marL="0" marR="0" rtl="0" algn="just">
              <a:lnSpc>
                <a:spcPct val="115000"/>
              </a:lnSpc>
              <a:spcBef>
                <a:spcPts val="0"/>
              </a:spcBef>
              <a:spcAft>
                <a:spcPts val="0"/>
              </a:spcAft>
              <a:buClr>
                <a:srgbClr val="000000"/>
              </a:buClr>
              <a:buSzPts val="1400"/>
              <a:buFont typeface="Arial"/>
              <a:buNone/>
            </a:pPr>
            <a:r>
              <a:t/>
            </a:r>
            <a:endParaRPr b="0" sz="1400" u="none" cap="none" strike="noStrike">
              <a:solidFill>
                <a:srgbClr val="595959"/>
              </a:solidFill>
              <a:latin typeface="Montserrat"/>
              <a:ea typeface="Montserrat"/>
              <a:cs typeface="Montserrat"/>
              <a:sym typeface="Montserrat"/>
            </a:endParaRPr>
          </a:p>
          <a:p>
            <a:pPr indent="0" lvl="0" marL="0" marR="0" rtl="0" algn="just">
              <a:lnSpc>
                <a:spcPct val="115000"/>
              </a:lnSpc>
              <a:spcBef>
                <a:spcPts val="0"/>
              </a:spcBef>
              <a:spcAft>
                <a:spcPts val="0"/>
              </a:spcAft>
              <a:buClr>
                <a:srgbClr val="000000"/>
              </a:buClr>
              <a:buSzPts val="1400"/>
              <a:buFont typeface="Arial"/>
              <a:buNone/>
            </a:pPr>
            <a:r>
              <a:rPr b="1" lang="hu-HU" sz="1400" u="none" cap="none" strike="noStrike">
                <a:solidFill>
                  <a:srgbClr val="595959"/>
                </a:solidFill>
                <a:latin typeface="Montserrat"/>
                <a:ea typeface="Montserrat"/>
                <a:cs typeface="Montserrat"/>
                <a:sym typeface="Montserrat"/>
              </a:rPr>
              <a:t>Example</a:t>
            </a:r>
            <a:r>
              <a:rPr b="0" lang="hu-HU" sz="1400" u="none" cap="none" strike="noStrike">
                <a:solidFill>
                  <a:srgbClr val="595959"/>
                </a:solidFill>
                <a:latin typeface="Montserrat"/>
                <a:ea typeface="Montserrat"/>
                <a:cs typeface="Montserrat"/>
                <a:sym typeface="Montserrat"/>
              </a:rPr>
              <a:t>: </a:t>
            </a:r>
            <a:r>
              <a:rPr b="1" lang="hu-HU" sz="1400" u="none" cap="none" strike="noStrike">
                <a:solidFill>
                  <a:srgbClr val="595959"/>
                </a:solidFill>
                <a:latin typeface="Montserrat"/>
                <a:ea typeface="Montserrat"/>
                <a:cs typeface="Montserrat"/>
                <a:sym typeface="Montserrat"/>
              </a:rPr>
              <a:t>Mária Telkes </a:t>
            </a:r>
            <a:r>
              <a:rPr b="0" lang="hu-HU" sz="1400" u="none" cap="none" strike="noStrike">
                <a:solidFill>
                  <a:srgbClr val="595959"/>
                </a:solidFill>
                <a:latin typeface="Montserrat"/>
                <a:ea typeface="Montserrat"/>
                <a:cs typeface="Montserrat"/>
                <a:sym typeface="Montserrat"/>
              </a:rPr>
              <a:t>– known as the "Sun Queen," she was a Hungarian-American scientist who faced numerous challenges in her career, particularly in the male-dominated field of science. Despite these obstacles, she adapted her research and focus to continue innovating </a:t>
            </a:r>
            <a:r>
              <a:rPr b="1" lang="hu-HU" sz="1400" u="none" cap="none" strike="noStrike">
                <a:solidFill>
                  <a:srgbClr val="595959"/>
                </a:solidFill>
                <a:latin typeface="Montserrat"/>
                <a:ea typeface="Montserrat"/>
                <a:cs typeface="Montserrat"/>
                <a:sym typeface="Montserrat"/>
              </a:rPr>
              <a:t>in solar energy technology. </a:t>
            </a:r>
            <a:r>
              <a:rPr b="0" lang="hu-HU" sz="1400" u="none" cap="none" strike="noStrike">
                <a:solidFill>
                  <a:srgbClr val="595959"/>
                </a:solidFill>
                <a:latin typeface="Montserrat"/>
                <a:ea typeface="Montserrat"/>
                <a:cs typeface="Montserrat"/>
                <a:sym typeface="Montserrat"/>
              </a:rPr>
              <a:t>Her adaptability was key to her success in developing solar-powered devices, including the first solar-heated house. </a:t>
            </a:r>
            <a:endParaRPr b="0" sz="1400" u="none" cap="none" strike="noStrike">
              <a:solidFill>
                <a:srgbClr val="595959"/>
              </a:solidFill>
              <a:latin typeface="Montserrat"/>
              <a:ea typeface="Montserrat"/>
              <a:cs typeface="Montserrat"/>
              <a:sym typeface="Montserrat"/>
            </a:endParaRPr>
          </a:p>
          <a:p>
            <a:pPr indent="0" lvl="0" marL="0" rtl="0" algn="just">
              <a:lnSpc>
                <a:spcPct val="150000"/>
              </a:lnSpc>
              <a:spcBef>
                <a:spcPts val="0"/>
              </a:spcBef>
              <a:spcAft>
                <a:spcPts val="0"/>
              </a:spcAft>
              <a:buClr>
                <a:schemeClr val="dk1"/>
              </a:buClr>
              <a:buSzPts val="1100"/>
              <a:buFont typeface="Arial"/>
              <a:buNone/>
            </a:pPr>
            <a:r>
              <a:rPr lang="hu-HU">
                <a:solidFill>
                  <a:schemeClr val="dk1"/>
                </a:solidFill>
                <a:latin typeface="Montserrat"/>
                <a:ea typeface="Montserrat"/>
                <a:cs typeface="Montserrat"/>
                <a:sym typeface="Montserrat"/>
              </a:rPr>
              <a:t>You can read more about: </a:t>
            </a:r>
            <a:r>
              <a:rPr lang="hu-HU" u="sng">
                <a:solidFill>
                  <a:srgbClr val="1155CC"/>
                </a:solidFill>
                <a:latin typeface="Montserrat"/>
                <a:ea typeface="Montserrat"/>
                <a:cs typeface="Montserrat"/>
                <a:sym typeface="Montserrat"/>
                <a:hlinkClick r:id="rId4">
                  <a:extLst>
                    <a:ext uri="{A12FA001-AC4F-418D-AE19-62706E023703}">
                      <ahyp:hlinkClr val="tx"/>
                    </a:ext>
                  </a:extLst>
                </a:hlinkClick>
              </a:rPr>
              <a:t>Mária Telkes - Wikipedia</a:t>
            </a:r>
            <a:endParaRPr sz="1800">
              <a:solidFill>
                <a:srgbClr val="595959"/>
              </a:solidFill>
              <a:latin typeface="Montserrat"/>
              <a:ea typeface="Montserrat"/>
              <a:cs typeface="Montserrat"/>
              <a:sym typeface="Montserrat"/>
            </a:endParaRPr>
          </a:p>
          <a:p>
            <a:pPr indent="0" lvl="0" marL="0" marR="0" rtl="0" algn="just">
              <a:lnSpc>
                <a:spcPct val="115000"/>
              </a:lnSpc>
              <a:spcBef>
                <a:spcPts val="0"/>
              </a:spcBef>
              <a:spcAft>
                <a:spcPts val="0"/>
              </a:spcAft>
              <a:buClr>
                <a:srgbClr val="000000"/>
              </a:buClr>
              <a:buSzPts val="1400"/>
              <a:buFont typeface="Arial"/>
              <a:buNone/>
            </a:pPr>
            <a:r>
              <a:t/>
            </a:r>
            <a:endParaRPr b="1" i="0" sz="1400" u="none" cap="none" strike="noStrike">
              <a:solidFill>
                <a:srgbClr val="595959"/>
              </a:solidFill>
              <a:latin typeface="Montserrat"/>
              <a:ea typeface="Montserrat"/>
              <a:cs typeface="Montserrat"/>
              <a:sym typeface="Montserrat"/>
            </a:endParaRPr>
          </a:p>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rgbClr val="595959"/>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306f4b3f927_0_0"/>
          <p:cNvSpPr txBox="1"/>
          <p:nvPr>
            <p:ph type="title"/>
          </p:nvPr>
        </p:nvSpPr>
        <p:spPr>
          <a:xfrm>
            <a:off x="443477" y="1274178"/>
            <a:ext cx="12581400" cy="519600"/>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0"/>
              <a:buFont typeface="Montserrat ExtraBold"/>
              <a:buNone/>
            </a:pPr>
            <a:r>
              <a:rPr lang="hu-HU"/>
              <a:t>Traits that foster resilience</a:t>
            </a:r>
            <a:endParaRPr/>
          </a:p>
        </p:txBody>
      </p:sp>
      <p:sp>
        <p:nvSpPr>
          <p:cNvPr id="255" name="Google Shape;255;g306f4b3f927_0_0"/>
          <p:cNvSpPr/>
          <p:nvPr/>
        </p:nvSpPr>
        <p:spPr>
          <a:xfrm>
            <a:off x="592324" y="1876504"/>
            <a:ext cx="10329300" cy="4712400"/>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Clr>
                <a:schemeClr val="dk1"/>
              </a:buClr>
              <a:buSzPts val="1100"/>
              <a:buFont typeface="Arial"/>
              <a:buNone/>
            </a:pPr>
            <a:r>
              <a:rPr b="1" lang="hu-HU">
                <a:solidFill>
                  <a:schemeClr val="dk2"/>
                </a:solidFill>
                <a:latin typeface="Montserrat"/>
                <a:ea typeface="Montserrat"/>
                <a:cs typeface="Montserrat"/>
                <a:sym typeface="Montserrat"/>
              </a:rPr>
              <a:t>PERSEVERANCE</a:t>
            </a:r>
            <a:r>
              <a:rPr lang="hu-HU">
                <a:solidFill>
                  <a:schemeClr val="dk2"/>
                </a:solidFill>
                <a:latin typeface="Montserrat"/>
                <a:ea typeface="Montserrat"/>
                <a:cs typeface="Montserrat"/>
                <a:sym typeface="Montserrat"/>
              </a:rPr>
              <a:t> plays a crucial role in achieving long term goals, helps individuals push through difficult situations and keep moving forward. Fosters resilience, as repeatedly facing challenges and persisting through them builds mental toughness.</a:t>
            </a:r>
            <a:endParaRPr>
              <a:solidFill>
                <a:schemeClr val="dk2"/>
              </a:solidFill>
              <a:latin typeface="Montserrat"/>
              <a:ea typeface="Montserrat"/>
              <a:cs typeface="Montserrat"/>
              <a:sym typeface="Montserrat"/>
            </a:endParaRPr>
          </a:p>
          <a:p>
            <a:pPr indent="0" lvl="0" marL="0" rtl="0" algn="just">
              <a:lnSpc>
                <a:spcPct val="150000"/>
              </a:lnSpc>
              <a:spcBef>
                <a:spcPts val="0"/>
              </a:spcBef>
              <a:spcAft>
                <a:spcPts val="0"/>
              </a:spcAft>
              <a:buClr>
                <a:schemeClr val="dk1"/>
              </a:buClr>
              <a:buSzPts val="1100"/>
              <a:buFont typeface="Arial"/>
              <a:buNone/>
            </a:pPr>
            <a:r>
              <a:rPr b="1" lang="hu-HU">
                <a:solidFill>
                  <a:schemeClr val="dk2"/>
                </a:solidFill>
                <a:latin typeface="Montserrat"/>
                <a:ea typeface="Montserrat"/>
                <a:cs typeface="Montserrat"/>
                <a:sym typeface="Montserrat"/>
              </a:rPr>
              <a:t>Example: Katherine Johnson</a:t>
            </a:r>
            <a:r>
              <a:rPr lang="hu-HU">
                <a:solidFill>
                  <a:schemeClr val="dk2"/>
                </a:solidFill>
                <a:latin typeface="Montserrat"/>
                <a:ea typeface="Montserrat"/>
                <a:cs typeface="Montserrat"/>
                <a:sym typeface="Montserrat"/>
              </a:rPr>
              <a:t> was a pioneering African American mathematician and physicist who made significant contributions to NASA's space exploration efforts. She is best known for her role in performing complex calculations that enabled the United States to successfully send astronauts into space and return them safely. One of her most famous achievements is when astronaut John Glenn specifically requested that Katherine Johnson verify the electronic calculations for his orbital flight around Earth. Glenn’s confidence in her abilities speaks to her expertise, as this flight was a key moment in the Space Race.</a:t>
            </a:r>
            <a:endParaRPr>
              <a:solidFill>
                <a:schemeClr val="dk2"/>
              </a:solidFill>
              <a:latin typeface="Montserrat"/>
              <a:ea typeface="Montserrat"/>
              <a:cs typeface="Montserrat"/>
              <a:sym typeface="Montserrat"/>
            </a:endParaRPr>
          </a:p>
          <a:p>
            <a:pPr indent="0" lvl="0" marL="0" rtl="0" algn="just">
              <a:lnSpc>
                <a:spcPct val="150000"/>
              </a:lnSpc>
              <a:spcBef>
                <a:spcPts val="0"/>
              </a:spcBef>
              <a:spcAft>
                <a:spcPts val="0"/>
              </a:spcAft>
              <a:buClr>
                <a:schemeClr val="dk1"/>
              </a:buClr>
              <a:buSzPts val="1100"/>
              <a:buFont typeface="Arial"/>
              <a:buNone/>
            </a:pPr>
            <a:r>
              <a:rPr lang="hu-HU">
                <a:solidFill>
                  <a:schemeClr val="dk2"/>
                </a:solidFill>
                <a:latin typeface="Montserrat"/>
                <a:ea typeface="Montserrat"/>
                <a:cs typeface="Montserrat"/>
                <a:sym typeface="Montserrat"/>
              </a:rPr>
              <a:t>You can read more about:</a:t>
            </a:r>
            <a:r>
              <a:rPr lang="hu-HU" u="sng">
                <a:solidFill>
                  <a:schemeClr val="dk2"/>
                </a:solidFill>
                <a:latin typeface="Montserrat"/>
                <a:ea typeface="Montserrat"/>
                <a:cs typeface="Montserrat"/>
                <a:sym typeface="Montserrat"/>
              </a:rPr>
              <a:t> </a:t>
            </a:r>
            <a:r>
              <a:rPr lang="hu-HU" u="sng">
                <a:solidFill>
                  <a:srgbClr val="1155CC"/>
                </a:solidFill>
                <a:latin typeface="Montserrat"/>
                <a:ea typeface="Montserrat"/>
                <a:cs typeface="Montserrat"/>
                <a:sym typeface="Montserrat"/>
                <a:hlinkClick r:id="rId3">
                  <a:extLst>
                    <a:ext uri="{A12FA001-AC4F-418D-AE19-62706E023703}">
                      <ahyp:hlinkClr val="tx"/>
                    </a:ext>
                  </a:extLst>
                </a:hlinkClick>
              </a:rPr>
              <a:t>Katherine Johnson - Wikipedia</a:t>
            </a:r>
            <a:endParaRPr>
              <a:solidFill>
                <a:schemeClr val="dk1"/>
              </a:solidFill>
              <a:latin typeface="Montserrat"/>
              <a:ea typeface="Montserrat"/>
              <a:cs typeface="Montserrat"/>
              <a:sym typeface="Montserrat"/>
            </a:endParaRPr>
          </a:p>
          <a:p>
            <a:pPr indent="0" lvl="0" marL="0" rtl="0" algn="just">
              <a:lnSpc>
                <a:spcPct val="150000"/>
              </a:lnSpc>
              <a:spcBef>
                <a:spcPts val="0"/>
              </a:spcBef>
              <a:spcAft>
                <a:spcPts val="0"/>
              </a:spcAft>
              <a:buClr>
                <a:schemeClr val="dk1"/>
              </a:buClr>
              <a:buSzPts val="1100"/>
              <a:buFont typeface="Arial"/>
              <a:buNone/>
            </a:pPr>
            <a:r>
              <a:rPr lang="hu-HU">
                <a:solidFill>
                  <a:schemeClr val="dk2"/>
                </a:solidFill>
                <a:latin typeface="Montserrat"/>
                <a:ea typeface="Montserrat"/>
                <a:cs typeface="Montserrat"/>
                <a:sym typeface="Montserrat"/>
              </a:rPr>
              <a:t>Watch the inspiring movie about her carrier:</a:t>
            </a:r>
            <a:r>
              <a:rPr lang="hu-HU">
                <a:solidFill>
                  <a:schemeClr val="dk1"/>
                </a:solidFill>
                <a:latin typeface="Montserrat"/>
                <a:ea typeface="Montserrat"/>
                <a:cs typeface="Montserrat"/>
                <a:sym typeface="Montserrat"/>
              </a:rPr>
              <a:t> </a:t>
            </a:r>
            <a:r>
              <a:rPr lang="hu-HU" u="sng">
                <a:solidFill>
                  <a:srgbClr val="1155CC"/>
                </a:solidFill>
                <a:latin typeface="Montserrat"/>
                <a:ea typeface="Montserrat"/>
                <a:cs typeface="Montserrat"/>
                <a:sym typeface="Montserrat"/>
                <a:hlinkClick r:id="rId4">
                  <a:extLst>
                    <a:ext uri="{A12FA001-AC4F-418D-AE19-62706E023703}">
                      <ahyp:hlinkClr val="tx"/>
                    </a:ext>
                  </a:extLst>
                </a:hlinkClick>
              </a:rPr>
              <a:t>Hidden Figures - Wikipedia</a:t>
            </a:r>
            <a:endParaRPr>
              <a:solidFill>
                <a:schemeClr val="dk1"/>
              </a:solidFill>
              <a:latin typeface="Montserrat"/>
              <a:ea typeface="Montserrat"/>
              <a:cs typeface="Montserrat"/>
              <a:sym typeface="Montserrat"/>
            </a:endParaRPr>
          </a:p>
          <a:p>
            <a:pPr indent="0" lvl="0" marL="0" rtl="0" algn="just">
              <a:lnSpc>
                <a:spcPct val="150000"/>
              </a:lnSpc>
              <a:spcBef>
                <a:spcPts val="0"/>
              </a:spcBef>
              <a:spcAft>
                <a:spcPts val="0"/>
              </a:spcAft>
              <a:buClr>
                <a:schemeClr val="dk1"/>
              </a:buClr>
              <a:buSzPts val="1100"/>
              <a:buFont typeface="Arial"/>
              <a:buNone/>
            </a:pPr>
            <a:r>
              <a:rPr b="1" lang="hu-HU">
                <a:solidFill>
                  <a:schemeClr val="dk2"/>
                </a:solidFill>
                <a:latin typeface="Montserrat"/>
                <a:ea typeface="Montserrat"/>
                <a:cs typeface="Montserrat"/>
                <a:sym typeface="Montserrat"/>
              </a:rPr>
              <a:t>FURTHER TRAITS</a:t>
            </a:r>
            <a:r>
              <a:rPr i="1" lang="hu-HU" u="sng">
                <a:solidFill>
                  <a:schemeClr val="dk2"/>
                </a:solidFill>
                <a:latin typeface="Montserrat"/>
                <a:ea typeface="Montserrat"/>
                <a:cs typeface="Montserrat"/>
                <a:sym typeface="Montserrat"/>
              </a:rPr>
              <a:t> </a:t>
            </a:r>
            <a:r>
              <a:rPr lang="hu-HU">
                <a:solidFill>
                  <a:schemeClr val="dk2"/>
                </a:solidFill>
                <a:latin typeface="Montserrat"/>
                <a:ea typeface="Montserrat"/>
                <a:cs typeface="Montserrat"/>
                <a:sym typeface="Montserrat"/>
              </a:rPr>
              <a:t>that foster resilience:</a:t>
            </a:r>
            <a:endParaRPr>
              <a:solidFill>
                <a:schemeClr val="dk2"/>
              </a:solidFill>
              <a:latin typeface="Montserrat"/>
              <a:ea typeface="Montserrat"/>
              <a:cs typeface="Montserrat"/>
              <a:sym typeface="Montserrat"/>
            </a:endParaRPr>
          </a:p>
          <a:p>
            <a:pPr indent="0" lvl="0" marL="0" rtl="0" algn="just">
              <a:lnSpc>
                <a:spcPct val="150000"/>
              </a:lnSpc>
              <a:spcBef>
                <a:spcPts val="0"/>
              </a:spcBef>
              <a:spcAft>
                <a:spcPts val="0"/>
              </a:spcAft>
              <a:buClr>
                <a:schemeClr val="dk1"/>
              </a:buClr>
              <a:buSzPts val="1100"/>
              <a:buFont typeface="Arial"/>
              <a:buNone/>
            </a:pPr>
            <a:r>
              <a:rPr lang="hu-HU">
                <a:solidFill>
                  <a:schemeClr val="dk2"/>
                </a:solidFill>
                <a:latin typeface="Montserrat"/>
                <a:ea typeface="Montserrat"/>
                <a:cs typeface="Montserrat"/>
                <a:sym typeface="Montserrat"/>
              </a:rPr>
              <a:t>Optimism, Problem-Solving Skills, Self-Reflection, Optimism, Gratitude,, Emotional Regulation, Physical Well-being… and many others.</a:t>
            </a:r>
            <a:endParaRPr>
              <a:solidFill>
                <a:schemeClr val="dk2"/>
              </a:solidFill>
              <a:latin typeface="Montserrat"/>
              <a:ea typeface="Montserrat"/>
              <a:cs typeface="Montserrat"/>
              <a:sym typeface="Montserrat"/>
            </a:endParaRPr>
          </a:p>
          <a:p>
            <a:pPr indent="0" lvl="0" marL="0" rtl="0" algn="just">
              <a:lnSpc>
                <a:spcPct val="150000"/>
              </a:lnSpc>
              <a:spcBef>
                <a:spcPts val="0"/>
              </a:spcBef>
              <a:spcAft>
                <a:spcPts val="0"/>
              </a:spcAft>
              <a:buClr>
                <a:schemeClr val="dk1"/>
              </a:buClr>
              <a:buSzPts val="1100"/>
              <a:buFont typeface="Arial"/>
              <a:buNone/>
            </a:pPr>
            <a:r>
              <a:t/>
            </a:r>
            <a:endParaRPr b="1">
              <a:solidFill>
                <a:schemeClr val="accent2"/>
              </a:solidFill>
              <a:latin typeface="Montserrat"/>
              <a:ea typeface="Montserrat"/>
              <a:cs typeface="Montserrat"/>
              <a:sym typeface="Montserrat"/>
            </a:endParaRPr>
          </a:p>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rgbClr val="595959"/>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3069aa0bfdb_0_117"/>
          <p:cNvSpPr/>
          <p:nvPr/>
        </p:nvSpPr>
        <p:spPr>
          <a:xfrm>
            <a:off x="592324" y="1876504"/>
            <a:ext cx="10329300" cy="47124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400"/>
              <a:buFont typeface="Arial"/>
              <a:buNone/>
            </a:pPr>
            <a:r>
              <a:t/>
            </a:r>
            <a:endParaRPr b="1" i="0" sz="1400" u="none" cap="none" strike="noStrike">
              <a:solidFill>
                <a:schemeClr val="accent2"/>
              </a:solidFill>
              <a:latin typeface="Montserrat"/>
              <a:ea typeface="Montserrat"/>
              <a:cs typeface="Montserrat"/>
              <a:sym typeface="Montserrat"/>
            </a:endParaRPr>
          </a:p>
        </p:txBody>
      </p:sp>
      <p:sp>
        <p:nvSpPr>
          <p:cNvPr id="261" name="Google Shape;261;g3069aa0bfdb_0_117"/>
          <p:cNvSpPr txBox="1"/>
          <p:nvPr/>
        </p:nvSpPr>
        <p:spPr>
          <a:xfrm>
            <a:off x="2137749" y="743775"/>
            <a:ext cx="6543900" cy="5196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3222"/>
              <a:buFont typeface="Montserrat ExtraBold"/>
              <a:buNone/>
            </a:pPr>
            <a:r>
              <a:rPr i="0" lang="hu-HU" sz="2800" u="none" cap="none" strike="noStrike">
                <a:solidFill>
                  <a:schemeClr val="accent1"/>
                </a:solidFill>
                <a:latin typeface="Montserrat ExtraBold"/>
                <a:ea typeface="Montserrat ExtraBold"/>
                <a:cs typeface="Montserrat ExtraBold"/>
                <a:sym typeface="Montserrat ExtraBold"/>
              </a:rPr>
              <a:t>Conclusion and takeaways</a:t>
            </a:r>
            <a:endParaRPr b="1" sz="1300"/>
          </a:p>
        </p:txBody>
      </p:sp>
      <p:sp>
        <p:nvSpPr>
          <p:cNvPr id="262" name="Google Shape;262;g3069aa0bfdb_0_117"/>
          <p:cNvSpPr txBox="1"/>
          <p:nvPr/>
        </p:nvSpPr>
        <p:spPr>
          <a:xfrm>
            <a:off x="761375" y="1366025"/>
            <a:ext cx="10329300" cy="48678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800"/>
              <a:buFont typeface="Arial"/>
              <a:buNone/>
            </a:pPr>
            <a:r>
              <a:rPr b="1" lang="hu-HU" sz="1700">
                <a:solidFill>
                  <a:schemeClr val="dk2"/>
                </a:solidFill>
                <a:latin typeface="Montserrat"/>
                <a:ea typeface="Montserrat"/>
                <a:cs typeface="Montserrat"/>
                <a:sym typeface="Montserrat"/>
              </a:rPr>
              <a:t>Recap</a:t>
            </a:r>
            <a:r>
              <a:rPr lang="hu-HU" sz="1700">
                <a:solidFill>
                  <a:schemeClr val="dk2"/>
                </a:solidFill>
                <a:latin typeface="Montserrat"/>
                <a:ea typeface="Montserrat"/>
                <a:cs typeface="Montserrat"/>
                <a:sym typeface="Montserrat"/>
              </a:rPr>
              <a:t>: Resilience involves the ability to bounce back from adversity, remain flexible in the face of change, and confront challenges directly. Key components of resilience include</a:t>
            </a:r>
            <a:r>
              <a:rPr lang="hu-HU" sz="1700">
                <a:solidFill>
                  <a:schemeClr val="dk2"/>
                </a:solidFill>
                <a:latin typeface="Montserrat"/>
                <a:ea typeface="Montserrat"/>
                <a:cs typeface="Montserrat"/>
                <a:sym typeface="Montserrat"/>
              </a:rPr>
              <a:t> building strong social support networks,</a:t>
            </a:r>
            <a:r>
              <a:rPr lang="hu-HU" sz="1700">
                <a:solidFill>
                  <a:schemeClr val="dk2"/>
                </a:solidFill>
                <a:latin typeface="Montserrat"/>
                <a:ea typeface="Montserrat"/>
                <a:cs typeface="Montserrat"/>
                <a:sym typeface="Montserrat"/>
              </a:rPr>
              <a:t> cultivating adaptability, and engaging in regular self-reflection. These qualities allow individuals to manage setbacks more effectively and continue progressing toward their goals despite obstacles.</a:t>
            </a:r>
            <a:endParaRPr sz="1700">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800"/>
              <a:buFont typeface="Arial"/>
              <a:buNone/>
            </a:pPr>
            <a:r>
              <a:t/>
            </a:r>
            <a:endParaRPr sz="1700">
              <a:solidFill>
                <a:schemeClr val="dk2"/>
              </a:solidFill>
              <a:latin typeface="Montserrat"/>
              <a:ea typeface="Montserrat"/>
              <a:cs typeface="Montserrat"/>
              <a:sym typeface="Montserrat"/>
            </a:endParaRPr>
          </a:p>
          <a:p>
            <a:pPr indent="0" lvl="0" marL="0" marR="0" rtl="0" algn="just">
              <a:lnSpc>
                <a:spcPct val="115000"/>
              </a:lnSpc>
              <a:spcBef>
                <a:spcPts val="0"/>
              </a:spcBef>
              <a:spcAft>
                <a:spcPts val="0"/>
              </a:spcAft>
              <a:buClr>
                <a:srgbClr val="000000"/>
              </a:buClr>
              <a:buSzPts val="1800"/>
              <a:buFont typeface="Arial"/>
              <a:buNone/>
            </a:pPr>
            <a:r>
              <a:rPr b="1" lang="hu-HU" sz="1700">
                <a:solidFill>
                  <a:schemeClr val="dk2"/>
                </a:solidFill>
                <a:latin typeface="Montserrat"/>
                <a:ea typeface="Montserrat"/>
                <a:cs typeface="Montserrat"/>
                <a:sym typeface="Montserrat"/>
              </a:rPr>
              <a:t>Encouragement: </a:t>
            </a:r>
            <a:r>
              <a:rPr lang="hu-HU" sz="1700">
                <a:solidFill>
                  <a:schemeClr val="dk2"/>
                </a:solidFill>
                <a:latin typeface="Montserrat"/>
                <a:ea typeface="Montserrat"/>
                <a:cs typeface="Montserrat"/>
                <a:sym typeface="Montserrat"/>
              </a:rPr>
              <a:t>As an entrepreneur, integrating these principles into your journey will help you navigate the inevitable ups and downs of business life. By embracing resilience, you can face challenges head-on, adapt to shifting circumstances, and leverage your support network for guidance and encouragement. In doing so, you'll create a solid foundation for long-term success.</a:t>
            </a:r>
            <a:endParaRPr sz="1700">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800"/>
              <a:buFont typeface="Arial"/>
              <a:buNone/>
            </a:pPr>
            <a:r>
              <a:t/>
            </a:r>
            <a:endParaRPr sz="1700">
              <a:solidFill>
                <a:schemeClr val="dk2"/>
              </a:solidFill>
              <a:latin typeface="Montserrat"/>
              <a:ea typeface="Montserrat"/>
              <a:cs typeface="Montserrat"/>
              <a:sym typeface="Montserrat"/>
            </a:endParaRPr>
          </a:p>
          <a:p>
            <a:pPr indent="0" lvl="0" marL="0" marR="0" rtl="0" algn="just">
              <a:lnSpc>
                <a:spcPct val="115000"/>
              </a:lnSpc>
              <a:spcBef>
                <a:spcPts val="0"/>
              </a:spcBef>
              <a:spcAft>
                <a:spcPts val="0"/>
              </a:spcAft>
              <a:buClr>
                <a:srgbClr val="000000"/>
              </a:buClr>
              <a:buSzPts val="1800"/>
              <a:buFont typeface="Arial"/>
              <a:buNone/>
            </a:pPr>
            <a:r>
              <a:rPr b="1" lang="hu-HU" sz="1700">
                <a:solidFill>
                  <a:schemeClr val="dk2"/>
                </a:solidFill>
                <a:latin typeface="Montserrat"/>
                <a:ea typeface="Montserrat"/>
                <a:cs typeface="Montserrat"/>
                <a:sym typeface="Montserrat"/>
              </a:rPr>
              <a:t>Final Thoughts:</a:t>
            </a:r>
            <a:r>
              <a:rPr lang="hu-HU" sz="1700">
                <a:solidFill>
                  <a:schemeClr val="dk2"/>
                </a:solidFill>
                <a:latin typeface="Montserrat"/>
                <a:ea typeface="Montserrat"/>
                <a:cs typeface="Montserrat"/>
                <a:sym typeface="Montserrat"/>
              </a:rPr>
              <a:t> Resilience is not just a fixed trait, but a skill that can be nurtured and strengthened with consistent practice. Over time, you can develop the mental and emotional fortitude needed to overcome difficulties and persevere, ensuring that you remain on course toward achieving your entrepreneurial aspirations.</a:t>
            </a:r>
            <a:endParaRPr sz="1700">
              <a:solidFill>
                <a:schemeClr val="dk2"/>
              </a:solidFill>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3069aa0bfdb_0_181"/>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accent1"/>
              </a:buClr>
              <a:buSzPts val="2000"/>
              <a:buFont typeface="Arial"/>
              <a:buNone/>
            </a:pPr>
            <a:r>
              <a:t/>
            </a:r>
            <a:endParaRPr sz="2400"/>
          </a:p>
        </p:txBody>
      </p:sp>
      <p:sp>
        <p:nvSpPr>
          <p:cNvPr id="268" name="Google Shape;268;g3069aa0bfdb_0_181"/>
          <p:cNvSpPr txBox="1"/>
          <p:nvPr>
            <p:ph type="title"/>
          </p:nvPr>
        </p:nvSpPr>
        <p:spPr>
          <a:xfrm>
            <a:off x="831850" y="3925957"/>
            <a:ext cx="10515600" cy="636600"/>
          </a:xfrm>
          <a:prstGeom prst="rect">
            <a:avLst/>
          </a:prstGeom>
        </p:spPr>
        <p:txBody>
          <a:bodyPr anchorCtr="0" anchor="b" bIns="45700" lIns="91425" spcFirstLastPara="1" rIns="91425" wrap="square" tIns="45700">
            <a:normAutofit/>
          </a:bodyPr>
          <a:lstStyle/>
          <a:p>
            <a:pPr indent="-228600" lvl="0" marL="457200" rtl="0" algn="l">
              <a:spcBef>
                <a:spcPts val="1000"/>
              </a:spcBef>
              <a:spcAft>
                <a:spcPts val="0"/>
              </a:spcAft>
              <a:buNone/>
            </a:pPr>
            <a:r>
              <a:rPr lang="hu-HU" sz="2800"/>
              <a:t>3.2.3. Assess your own resilience </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g2f2bfba8ed5_1_194"/>
          <p:cNvSpPr txBox="1"/>
          <p:nvPr>
            <p:ph idx="1" type="body"/>
          </p:nvPr>
        </p:nvSpPr>
        <p:spPr>
          <a:xfrm>
            <a:off x="1837850" y="3790275"/>
            <a:ext cx="9812100" cy="10899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accent1"/>
              </a:buClr>
              <a:buSzPts val="2000"/>
              <a:buFont typeface="Arial"/>
              <a:buNone/>
            </a:pPr>
            <a:r>
              <a:rPr b="0" lang="hu-HU">
                <a:latin typeface="Montserrat ExtraBold"/>
                <a:ea typeface="Montserrat ExtraBold"/>
                <a:cs typeface="Montserrat ExtraBold"/>
                <a:sym typeface="Montserrat ExtraBold"/>
              </a:rPr>
              <a:t>Subtopic 1</a:t>
            </a:r>
            <a:endParaRPr b="0">
              <a:latin typeface="Montserrat ExtraBold"/>
              <a:ea typeface="Montserrat ExtraBold"/>
              <a:cs typeface="Montserrat ExtraBold"/>
              <a:sym typeface="Montserrat ExtraBold"/>
            </a:endParaRPr>
          </a:p>
          <a:p>
            <a:pPr indent="-228600" lvl="0" marL="457200" marR="0" rtl="0" algn="l">
              <a:lnSpc>
                <a:spcPct val="90000"/>
              </a:lnSpc>
              <a:spcBef>
                <a:spcPts val="1000"/>
              </a:spcBef>
              <a:spcAft>
                <a:spcPts val="0"/>
              </a:spcAft>
              <a:buClr>
                <a:schemeClr val="accent1"/>
              </a:buClr>
              <a:buSzPts val="2000"/>
              <a:buFont typeface="Arial"/>
              <a:buNone/>
            </a:pPr>
            <a:r>
              <a:rPr b="0" lang="hu-HU">
                <a:latin typeface="Montserrat ExtraBold"/>
                <a:ea typeface="Montserrat ExtraBold"/>
                <a:cs typeface="Montserrat ExtraBold"/>
                <a:sym typeface="Montserrat ExtraBold"/>
              </a:rPr>
              <a:t>Gender implications of entrepreneurship</a:t>
            </a:r>
            <a:endParaRPr b="0">
              <a:latin typeface="Montserrat ExtraBold"/>
              <a:ea typeface="Montserrat ExtraBold"/>
              <a:cs typeface="Montserrat ExtraBold"/>
              <a:sym typeface="Montserrat ExtraBo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3069aa0bfdb_0_185"/>
          <p:cNvSpPr/>
          <p:nvPr/>
        </p:nvSpPr>
        <p:spPr>
          <a:xfrm>
            <a:off x="767275" y="1338925"/>
            <a:ext cx="10944000" cy="731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200"/>
              <a:buFont typeface="Arial"/>
              <a:buNone/>
            </a:pPr>
            <a:r>
              <a:rPr b="0" i="0" lang="hu-HU" sz="1200" u="none" cap="none" strike="noStrike">
                <a:solidFill>
                  <a:schemeClr val="dk2"/>
                </a:solidFill>
                <a:latin typeface="Montserrat"/>
                <a:ea typeface="Montserrat"/>
                <a:cs typeface="Montserrat"/>
                <a:sym typeface="Montserrat"/>
              </a:rPr>
              <a:t>T</a:t>
            </a:r>
            <a:r>
              <a:rPr lang="hu-HU" sz="1200">
                <a:solidFill>
                  <a:schemeClr val="dk2"/>
                </a:solidFill>
                <a:latin typeface="Montserrat"/>
                <a:ea typeface="Montserrat"/>
                <a:cs typeface="Montserrat"/>
                <a:sym typeface="Montserrat"/>
              </a:rPr>
              <a:t>o begin the development process, it is  important to assess your current situation. Understanding your level of resilience will help guide your personal growth and highlight areas for improvement. Please respond to each item of the Brief Resilience Scale (BRS) by marking one box per row. Your responses should reflect your current state, not what would be ideal. Remember, there are no wrong answers—this is simply a tool to help you understand where you are right now on your resilience journey.</a:t>
            </a:r>
            <a:endParaRPr sz="1200">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200"/>
              <a:buFont typeface="Arial"/>
              <a:buNone/>
            </a:pPr>
            <a:r>
              <a:t/>
            </a:r>
            <a:endParaRPr sz="1200">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rPr b="0" i="0" lang="hu-HU" sz="1400" u="none" cap="none" strike="noStrike">
                <a:solidFill>
                  <a:schemeClr val="dk2"/>
                </a:solidFill>
                <a:latin typeface="Open Sans"/>
                <a:ea typeface="Open Sans"/>
                <a:cs typeface="Open Sans"/>
                <a:sym typeface="Open Sans"/>
              </a:rPr>
              <a:t> </a:t>
            </a:r>
            <a:endParaRPr>
              <a:solidFill>
                <a:schemeClr val="dk2"/>
              </a:solidFill>
            </a:endParaRPr>
          </a:p>
          <a:p>
            <a:pPr indent="0" lvl="0" marL="0" marR="0" rtl="0" algn="l">
              <a:lnSpc>
                <a:spcPct val="115000"/>
              </a:lnSpc>
              <a:spcBef>
                <a:spcPts val="0"/>
              </a:spcBef>
              <a:spcAft>
                <a:spcPts val="0"/>
              </a:spcAft>
              <a:buClr>
                <a:srgbClr val="000000"/>
              </a:buClr>
              <a:buSzPts val="1400"/>
              <a:buFont typeface="Arial"/>
              <a:buNone/>
            </a:pPr>
            <a:r>
              <a:t/>
            </a:r>
            <a:endParaRPr b="0" i="1" sz="1400" u="none" cap="none" strike="noStrike">
              <a:solidFill>
                <a:schemeClr val="dk2"/>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b="0" i="1" sz="1400" u="none" cap="none" strike="noStrike">
              <a:solidFill>
                <a:schemeClr val="dk2"/>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b="0" i="1" sz="1400" u="none" cap="none" strike="noStrike">
              <a:solidFill>
                <a:schemeClr val="dk2"/>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p:txBody>
      </p:sp>
      <p:sp>
        <p:nvSpPr>
          <p:cNvPr id="274" name="Google Shape;274;g3069aa0bfdb_0_185"/>
          <p:cNvSpPr txBox="1"/>
          <p:nvPr>
            <p:ph type="title"/>
          </p:nvPr>
        </p:nvSpPr>
        <p:spPr>
          <a:xfrm>
            <a:off x="1669585" y="500253"/>
            <a:ext cx="10134000" cy="519600"/>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EXERCISE: Resilience self-assessment- TEST</a:t>
            </a:r>
            <a:endParaRPr/>
          </a:p>
        </p:txBody>
      </p:sp>
      <p:graphicFrame>
        <p:nvGraphicFramePr>
          <p:cNvPr id="275" name="Google Shape;275;g3069aa0bfdb_0_185"/>
          <p:cNvGraphicFramePr/>
          <p:nvPr/>
        </p:nvGraphicFramePr>
        <p:xfrm>
          <a:off x="702485" y="2389695"/>
          <a:ext cx="3000000" cy="3000000"/>
        </p:xfrm>
        <a:graphic>
          <a:graphicData uri="http://schemas.openxmlformats.org/drawingml/2006/table">
            <a:tbl>
              <a:tblPr bandRow="1" firstCol="1" firstRow="1">
                <a:noFill/>
                <a:tableStyleId>{60667D2C-A333-422E-9130-3F08FAE6D76D}</a:tableStyleId>
              </a:tblPr>
              <a:tblGrid>
                <a:gridCol w="512000"/>
                <a:gridCol w="1558900"/>
                <a:gridCol w="2226300"/>
                <a:gridCol w="1467325"/>
                <a:gridCol w="1355300"/>
                <a:gridCol w="1560100"/>
                <a:gridCol w="2004625"/>
              </a:tblGrid>
              <a:tr h="44475">
                <a:tc>
                  <a:txBody>
                    <a:bodyPr/>
                    <a:lstStyle/>
                    <a:p>
                      <a:pPr indent="0" lvl="0" marL="0" marR="0" rtl="0" algn="ctr">
                        <a:lnSpc>
                          <a:spcPct val="107000"/>
                        </a:lnSpc>
                        <a:spcBef>
                          <a:spcPts val="0"/>
                        </a:spcBef>
                        <a:spcAft>
                          <a:spcPts val="0"/>
                        </a:spcAft>
                        <a:buNone/>
                      </a:pPr>
                      <a:r>
                        <a:rPr lang="hu-HU" sz="8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 </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Strongly disagree (1)</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Disagree (2)</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Neutral (3)</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Agree (4)</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Strongly agree (5)</a:t>
                      </a:r>
                      <a:endParaRPr sz="1000" u="none" cap="none" strike="noStrike">
                        <a:latin typeface="Calibri"/>
                        <a:ea typeface="Calibri"/>
                        <a:cs typeface="Calibri"/>
                        <a:sym typeface="Calibri"/>
                      </a:endParaRPr>
                    </a:p>
                  </a:txBody>
                  <a:tcPr marT="0" marB="0" marR="68575" marL="68575"/>
                </a:tc>
              </a:tr>
              <a:tr h="214450">
                <a:tc>
                  <a:txBody>
                    <a:bodyPr/>
                    <a:lstStyle/>
                    <a:p>
                      <a:pPr indent="0" lvl="0" marL="0" marR="0" rtl="0" algn="l">
                        <a:lnSpc>
                          <a:spcPct val="107000"/>
                        </a:lnSpc>
                        <a:spcBef>
                          <a:spcPts val="0"/>
                        </a:spcBef>
                        <a:spcAft>
                          <a:spcPts val="0"/>
                        </a:spcAft>
                        <a:buNone/>
                      </a:pPr>
                      <a:r>
                        <a:rPr lang="hu-HU" sz="800" u="none" cap="none" strike="noStrike"/>
                        <a:t>1.</a:t>
                      </a:r>
                      <a:endParaRPr sz="1100" u="none" cap="none" strike="noStrike">
                        <a:latin typeface="Calibri"/>
                        <a:ea typeface="Calibri"/>
                        <a:cs typeface="Calibri"/>
                        <a:sym typeface="Calibri"/>
                      </a:endParaRPr>
                    </a:p>
                  </a:txBody>
                  <a:tcPr marT="0" marB="0" marR="68575" marL="68575"/>
                </a:tc>
                <a:tc>
                  <a:txBody>
                    <a:bodyPr/>
                    <a:lstStyle/>
                    <a:p>
                      <a:pPr indent="0" lvl="0" marL="0" marR="0" rtl="0" algn="just">
                        <a:lnSpc>
                          <a:spcPct val="107000"/>
                        </a:lnSpc>
                        <a:spcBef>
                          <a:spcPts val="0"/>
                        </a:spcBef>
                        <a:spcAft>
                          <a:spcPts val="0"/>
                        </a:spcAft>
                        <a:buNone/>
                      </a:pPr>
                      <a:r>
                        <a:rPr lang="hu-HU" sz="1000" u="none" cap="none" strike="noStrike"/>
                        <a:t>I tend to bounce back quickly after hard times</a:t>
                      </a:r>
                      <a:endParaRPr sz="1000" u="none" cap="none" strike="noStrike"/>
                    </a:p>
                    <a:p>
                      <a:pPr indent="0" lvl="0" marL="0" marR="0" rtl="0" algn="just">
                        <a:lnSpc>
                          <a:spcPct val="107000"/>
                        </a:lnSpc>
                        <a:spcBef>
                          <a:spcPts val="800"/>
                        </a:spcBef>
                        <a:spcAft>
                          <a:spcPts val="0"/>
                        </a:spcAft>
                        <a:buNone/>
                      </a:pPr>
                      <a:r>
                        <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1</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2</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3</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4</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5</a:t>
                      </a:r>
                      <a:endParaRPr sz="1000" u="none" cap="none" strike="noStrike">
                        <a:latin typeface="Calibri"/>
                        <a:ea typeface="Calibri"/>
                        <a:cs typeface="Calibri"/>
                        <a:sym typeface="Calibri"/>
                      </a:endParaRPr>
                    </a:p>
                  </a:txBody>
                  <a:tcPr marT="0" marB="0" marR="68575" marL="68575"/>
                </a:tc>
              </a:tr>
              <a:tr h="214450">
                <a:tc>
                  <a:txBody>
                    <a:bodyPr/>
                    <a:lstStyle/>
                    <a:p>
                      <a:pPr indent="0" lvl="0" marL="0" marR="0" rtl="0" algn="l">
                        <a:lnSpc>
                          <a:spcPct val="107000"/>
                        </a:lnSpc>
                        <a:spcBef>
                          <a:spcPts val="0"/>
                        </a:spcBef>
                        <a:spcAft>
                          <a:spcPts val="0"/>
                        </a:spcAft>
                        <a:buNone/>
                      </a:pPr>
                      <a:r>
                        <a:rPr lang="hu-HU" sz="800" u="none" cap="none" strike="noStrike"/>
                        <a:t>2.</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hu-HU" sz="1000" u="none" cap="none" strike="noStrike"/>
                        <a:t>I have a hard time making it through stressful events</a:t>
                      </a:r>
                      <a:endParaRPr sz="1000" u="none" cap="none" strike="noStrike"/>
                    </a:p>
                    <a:p>
                      <a:pPr indent="0" lvl="0" marL="0" marR="0" rtl="0" algn="l">
                        <a:lnSpc>
                          <a:spcPct val="107000"/>
                        </a:lnSpc>
                        <a:spcBef>
                          <a:spcPts val="800"/>
                        </a:spcBef>
                        <a:spcAft>
                          <a:spcPts val="0"/>
                        </a:spcAft>
                        <a:buNone/>
                      </a:pPr>
                      <a:r>
                        <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1</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2</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3</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4</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5</a:t>
                      </a:r>
                      <a:endParaRPr sz="1000" u="none" cap="none" strike="noStrike">
                        <a:latin typeface="Calibri"/>
                        <a:ea typeface="Calibri"/>
                        <a:cs typeface="Calibri"/>
                        <a:sym typeface="Calibri"/>
                      </a:endParaRPr>
                    </a:p>
                  </a:txBody>
                  <a:tcPr marT="0" marB="0" marR="68575" marL="68575"/>
                </a:tc>
              </a:tr>
              <a:tr h="214450">
                <a:tc>
                  <a:txBody>
                    <a:bodyPr/>
                    <a:lstStyle/>
                    <a:p>
                      <a:pPr indent="0" lvl="0" marL="0" marR="0" rtl="0" algn="l">
                        <a:lnSpc>
                          <a:spcPct val="107000"/>
                        </a:lnSpc>
                        <a:spcBef>
                          <a:spcPts val="0"/>
                        </a:spcBef>
                        <a:spcAft>
                          <a:spcPts val="0"/>
                        </a:spcAft>
                        <a:buNone/>
                      </a:pPr>
                      <a:r>
                        <a:rPr lang="hu-HU" sz="800" u="none" cap="none" strike="noStrike"/>
                        <a:t>3.</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hu-HU" sz="1000" u="none" cap="none" strike="noStrike"/>
                        <a:t>It does not take me long to recover from a stressful event</a:t>
                      </a:r>
                      <a:endParaRPr sz="1000" u="none" cap="none" strike="noStrike"/>
                    </a:p>
                    <a:p>
                      <a:pPr indent="0" lvl="0" marL="0" marR="0" rtl="0" algn="l">
                        <a:lnSpc>
                          <a:spcPct val="107000"/>
                        </a:lnSpc>
                        <a:spcBef>
                          <a:spcPts val="800"/>
                        </a:spcBef>
                        <a:spcAft>
                          <a:spcPts val="0"/>
                        </a:spcAft>
                        <a:buNone/>
                      </a:pPr>
                      <a:r>
                        <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1</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2</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3</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4</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5</a:t>
                      </a:r>
                      <a:endParaRPr sz="1000" u="none" cap="none" strike="noStrike">
                        <a:latin typeface="Calibri"/>
                        <a:ea typeface="Calibri"/>
                        <a:cs typeface="Calibri"/>
                        <a:sym typeface="Calibri"/>
                      </a:endParaRPr>
                    </a:p>
                  </a:txBody>
                  <a:tcPr marT="0" marB="0" marR="68575" marL="68575"/>
                </a:tc>
              </a:tr>
              <a:tr h="261275">
                <a:tc>
                  <a:txBody>
                    <a:bodyPr/>
                    <a:lstStyle/>
                    <a:p>
                      <a:pPr indent="0" lvl="0" marL="0" marR="0" rtl="0" algn="l">
                        <a:lnSpc>
                          <a:spcPct val="107000"/>
                        </a:lnSpc>
                        <a:spcBef>
                          <a:spcPts val="0"/>
                        </a:spcBef>
                        <a:spcAft>
                          <a:spcPts val="0"/>
                        </a:spcAft>
                        <a:buNone/>
                      </a:pPr>
                      <a:r>
                        <a:rPr lang="hu-HU" sz="800" u="none" cap="none" strike="noStrike"/>
                        <a:t>4.</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hu-HU" sz="1000" u="none" cap="none" strike="noStrike"/>
                        <a:t>It is hard for me to snap back when something bad happens</a:t>
                      </a:r>
                      <a:endParaRPr sz="1000" u="none" cap="none" strike="noStrike"/>
                    </a:p>
                    <a:p>
                      <a:pPr indent="0" lvl="0" marL="0" marR="0" rtl="0" algn="l">
                        <a:lnSpc>
                          <a:spcPct val="107000"/>
                        </a:lnSpc>
                        <a:spcBef>
                          <a:spcPts val="800"/>
                        </a:spcBef>
                        <a:spcAft>
                          <a:spcPts val="0"/>
                        </a:spcAft>
                        <a:buNone/>
                      </a:pPr>
                      <a:r>
                        <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1</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2</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3</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4</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5</a:t>
                      </a:r>
                      <a:endParaRPr sz="1000" u="none" cap="none" strike="noStrike">
                        <a:latin typeface="Calibri"/>
                        <a:ea typeface="Calibri"/>
                        <a:cs typeface="Calibri"/>
                        <a:sym typeface="Calibri"/>
                      </a:endParaRPr>
                    </a:p>
                  </a:txBody>
                  <a:tcPr marT="0" marB="0" marR="68575" marL="68575"/>
                </a:tc>
              </a:tr>
              <a:tr h="138150">
                <a:tc>
                  <a:txBody>
                    <a:bodyPr/>
                    <a:lstStyle/>
                    <a:p>
                      <a:pPr indent="0" lvl="0" marL="0" marR="0" rtl="0" algn="l">
                        <a:lnSpc>
                          <a:spcPct val="107000"/>
                        </a:lnSpc>
                        <a:spcBef>
                          <a:spcPts val="0"/>
                        </a:spcBef>
                        <a:spcAft>
                          <a:spcPts val="0"/>
                        </a:spcAft>
                        <a:buNone/>
                      </a:pPr>
                      <a:r>
                        <a:rPr lang="hu-HU" sz="800" u="none" cap="none" strike="noStrike"/>
                        <a:t>5.</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hu-HU" sz="1000" u="none" cap="none" strike="noStrike"/>
                        <a:t>I usually come through difficult times with little trouble </a:t>
                      </a:r>
                      <a:endParaRPr sz="1000" u="none" cap="none" strike="noStrike"/>
                    </a:p>
                    <a:p>
                      <a:pPr indent="0" lvl="0" marL="0" marR="0" rtl="0" algn="l">
                        <a:lnSpc>
                          <a:spcPct val="107000"/>
                        </a:lnSpc>
                        <a:spcBef>
                          <a:spcPts val="800"/>
                        </a:spcBef>
                        <a:spcAft>
                          <a:spcPts val="0"/>
                        </a:spcAft>
                        <a:buNone/>
                      </a:pPr>
                      <a:r>
                        <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1</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2</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3</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4</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5</a:t>
                      </a:r>
                      <a:endParaRPr sz="1000" u="none" cap="none" strike="noStrike">
                        <a:latin typeface="Calibri"/>
                        <a:ea typeface="Calibri"/>
                        <a:cs typeface="Calibri"/>
                        <a:sym typeface="Calibri"/>
                      </a:endParaRPr>
                    </a:p>
                  </a:txBody>
                  <a:tcPr marT="0" marB="0" marR="68575" marL="68575"/>
                </a:tc>
              </a:tr>
              <a:tr h="138150">
                <a:tc>
                  <a:txBody>
                    <a:bodyPr/>
                    <a:lstStyle/>
                    <a:p>
                      <a:pPr indent="0" lvl="0" marL="0" marR="0" rtl="0" algn="l">
                        <a:lnSpc>
                          <a:spcPct val="107000"/>
                        </a:lnSpc>
                        <a:spcBef>
                          <a:spcPts val="0"/>
                        </a:spcBef>
                        <a:spcAft>
                          <a:spcPts val="0"/>
                        </a:spcAft>
                        <a:buNone/>
                      </a:pPr>
                      <a:r>
                        <a:rPr lang="hu-HU" sz="800" u="none" cap="none" strike="noStrike"/>
                        <a:t>6.</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hu-HU" sz="1000" u="none" cap="none" strike="noStrike"/>
                        <a:t>I tend to take a long time to get over set-backs of my life</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1</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2</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3</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4</a:t>
                      </a:r>
                      <a:endParaRPr sz="1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hu-HU" sz="1000" u="none" cap="none" strike="noStrike"/>
                        <a:t>5</a:t>
                      </a:r>
                      <a:endParaRPr sz="10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3069aa0bfdb_0_191"/>
          <p:cNvSpPr/>
          <p:nvPr/>
        </p:nvSpPr>
        <p:spPr>
          <a:xfrm>
            <a:off x="807445" y="1927333"/>
            <a:ext cx="10577100" cy="4409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400"/>
              <a:buFont typeface="Arial"/>
              <a:buNone/>
            </a:pPr>
            <a:r>
              <a:rPr b="1" i="0" lang="hu-HU" sz="1400" u="none" cap="none" strike="noStrike">
                <a:solidFill>
                  <a:schemeClr val="dk2"/>
                </a:solidFill>
                <a:latin typeface="Montserrat"/>
                <a:ea typeface="Montserrat"/>
                <a:cs typeface="Montserrat"/>
                <a:sym typeface="Montserrat"/>
              </a:rPr>
              <a:t>Scoring</a:t>
            </a:r>
            <a:r>
              <a:rPr b="1" i="0" lang="hu-HU" sz="1200" u="none" cap="none" strike="noStrike">
                <a:solidFill>
                  <a:schemeClr val="dk2"/>
                </a:solidFill>
                <a:latin typeface="Montserrat"/>
                <a:ea typeface="Montserrat"/>
                <a:cs typeface="Montserrat"/>
                <a:sym typeface="Montserrat"/>
              </a:rPr>
              <a:t> </a:t>
            </a:r>
            <a:r>
              <a:rPr b="1" i="0" lang="hu-HU" sz="1400" u="none" cap="none" strike="noStrike">
                <a:solidFill>
                  <a:schemeClr val="dk2"/>
                </a:solidFill>
                <a:latin typeface="Montserrat"/>
                <a:ea typeface="Montserrat"/>
                <a:cs typeface="Montserrat"/>
                <a:sym typeface="Montserrat"/>
              </a:rPr>
              <a:t>the Brief Resilience Scale (BRS) </a:t>
            </a:r>
            <a:endParaRPr>
              <a:solidFill>
                <a:schemeClr val="dk2"/>
              </a:solidFil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rPr b="0" i="0" lang="hu-HU" sz="1400" u="none" cap="none" strike="noStrike">
                <a:solidFill>
                  <a:schemeClr val="dk2"/>
                </a:solidFill>
                <a:latin typeface="Montserrat"/>
                <a:ea typeface="Montserrat"/>
                <a:cs typeface="Montserrat"/>
                <a:sym typeface="Montserrat"/>
              </a:rPr>
              <a:t>Add the scores for each of the six questions and divide by six to determine the overall BRS score: </a:t>
            </a:r>
            <a:endParaRPr>
              <a:solidFill>
                <a:schemeClr val="dk2"/>
              </a:solidFil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rPr b="0" i="0" lang="hu-HU" sz="1400" u="none" cap="none" strike="noStrike">
                <a:solidFill>
                  <a:schemeClr val="dk2"/>
                </a:solidFill>
                <a:latin typeface="Montserrat"/>
                <a:ea typeface="Montserrat"/>
                <a:cs typeface="Montserrat"/>
                <a:sym typeface="Montserrat"/>
              </a:rPr>
              <a:t>TOTAL SCORE /6 = OWN BRS SCORE</a:t>
            </a:r>
            <a:endParaRPr>
              <a:solidFill>
                <a:schemeClr val="dk2"/>
              </a:solidFill>
            </a:endParaRPr>
          </a:p>
          <a:p>
            <a:pPr indent="0" lvl="0" marL="0" marR="0" rtl="0" algn="l">
              <a:lnSpc>
                <a:spcPct val="115000"/>
              </a:lnSpc>
              <a:spcBef>
                <a:spcPts val="0"/>
              </a:spcBef>
              <a:spcAft>
                <a:spcPts val="0"/>
              </a:spcAft>
              <a:buClr>
                <a:srgbClr val="000000"/>
              </a:buClr>
              <a:buSzPts val="1400"/>
              <a:buFont typeface="Arial"/>
              <a:buNone/>
            </a:pPr>
            <a:r>
              <a:t/>
            </a:r>
            <a:endParaRPr b="1"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rPr b="1" i="0" lang="hu-HU" sz="1400" u="none" cap="none" strike="noStrike">
                <a:solidFill>
                  <a:schemeClr val="dk2"/>
                </a:solidFill>
                <a:latin typeface="Montserrat"/>
                <a:ea typeface="Montserrat"/>
                <a:cs typeface="Montserrat"/>
                <a:sym typeface="Montserrat"/>
              </a:rPr>
              <a:t>BRS SCORE INTERPRETATION: </a:t>
            </a:r>
            <a:endParaRPr>
              <a:solidFill>
                <a:schemeClr val="dk2"/>
              </a:solidFil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rPr b="0" i="0" lang="hu-HU" sz="1400" u="none" cap="none" strike="noStrike">
                <a:solidFill>
                  <a:schemeClr val="dk2"/>
                </a:solidFill>
                <a:latin typeface="Montserrat"/>
                <a:ea typeface="Montserrat"/>
                <a:cs typeface="Montserrat"/>
                <a:sym typeface="Montserrat"/>
              </a:rPr>
              <a:t>1,00-2,99 – LOW RESILIENCE</a:t>
            </a:r>
            <a:endParaRPr>
              <a:solidFill>
                <a:schemeClr val="dk2"/>
              </a:solidFill>
            </a:endParaRPr>
          </a:p>
          <a:p>
            <a:pPr indent="0" lvl="0" marL="0" marR="0" rtl="0" algn="l">
              <a:lnSpc>
                <a:spcPct val="115000"/>
              </a:lnSpc>
              <a:spcBef>
                <a:spcPts val="0"/>
              </a:spcBef>
              <a:spcAft>
                <a:spcPts val="0"/>
              </a:spcAft>
              <a:buClr>
                <a:srgbClr val="000000"/>
              </a:buClr>
              <a:buSzPts val="1400"/>
              <a:buFont typeface="Arial"/>
              <a:buNone/>
            </a:pPr>
            <a:r>
              <a:rPr b="0" i="0" lang="hu-HU" sz="1400" u="none" cap="none" strike="noStrike">
                <a:solidFill>
                  <a:schemeClr val="dk2"/>
                </a:solidFill>
                <a:latin typeface="Montserrat"/>
                <a:ea typeface="Montserrat"/>
                <a:cs typeface="Montserrat"/>
                <a:sym typeface="Montserrat"/>
              </a:rPr>
              <a:t>3,00-4,30 – NORMAL RESILIENCE</a:t>
            </a:r>
            <a:endParaRPr>
              <a:solidFill>
                <a:schemeClr val="dk2"/>
              </a:solidFill>
            </a:endParaRPr>
          </a:p>
          <a:p>
            <a:pPr indent="0" lvl="0" marL="0" marR="0" rtl="0" algn="l">
              <a:lnSpc>
                <a:spcPct val="115000"/>
              </a:lnSpc>
              <a:spcBef>
                <a:spcPts val="0"/>
              </a:spcBef>
              <a:spcAft>
                <a:spcPts val="0"/>
              </a:spcAft>
              <a:buClr>
                <a:srgbClr val="000000"/>
              </a:buClr>
              <a:buSzPts val="1400"/>
              <a:buFont typeface="Arial"/>
              <a:buNone/>
            </a:pPr>
            <a:r>
              <a:rPr b="0" i="0" lang="hu-HU" sz="1400" u="none" cap="none" strike="noStrike">
                <a:solidFill>
                  <a:schemeClr val="dk2"/>
                </a:solidFill>
                <a:latin typeface="Montserrat"/>
                <a:ea typeface="Montserrat"/>
                <a:cs typeface="Montserrat"/>
                <a:sym typeface="Montserrat"/>
              </a:rPr>
              <a:t>4,31- 5,00 – HIGH RESILIENCE</a:t>
            </a:r>
            <a:endParaRPr>
              <a:solidFill>
                <a:schemeClr val="dk2"/>
              </a:solidFil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rPr b="1" i="0" lang="hu-HU" sz="1400" u="none" cap="none" strike="noStrike">
                <a:solidFill>
                  <a:schemeClr val="dk2"/>
                </a:solidFill>
                <a:latin typeface="Montserrat"/>
                <a:ea typeface="Montserrat"/>
                <a:cs typeface="Montserrat"/>
                <a:sym typeface="Montserrat"/>
              </a:rPr>
              <a:t>SOURCE: </a:t>
            </a:r>
            <a:r>
              <a:rPr b="0" i="0" lang="hu-HU" sz="1400" u="none" cap="none" strike="noStrike">
                <a:solidFill>
                  <a:schemeClr val="dk2"/>
                </a:solidFill>
                <a:latin typeface="Montserrat"/>
                <a:ea typeface="Montserrat"/>
                <a:cs typeface="Montserrat"/>
                <a:sym typeface="Montserrat"/>
              </a:rPr>
              <a:t>Smith, B. W., Dalen, J., Wiggins, K., Tooley, E., Christopher, P., &amp; Bernard, J. (2008). The brief resilience scale: assessing the ability to bounce back. International journal of behavioral medicine, 15(3), 194-200.</a:t>
            </a:r>
            <a:endParaRPr>
              <a:solidFill>
                <a:schemeClr val="dk2"/>
              </a:solidFil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p:txBody>
      </p:sp>
      <p:sp>
        <p:nvSpPr>
          <p:cNvPr id="281" name="Google Shape;281;g3069aa0bfdb_0_191"/>
          <p:cNvSpPr txBox="1"/>
          <p:nvPr>
            <p:ph type="title"/>
          </p:nvPr>
        </p:nvSpPr>
        <p:spPr>
          <a:xfrm>
            <a:off x="804985" y="1274178"/>
            <a:ext cx="10134000" cy="519600"/>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EXERCISE: Resilience self-assessment-SCORING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3069aa0bfdb_0_240"/>
          <p:cNvSpPr/>
          <p:nvPr/>
        </p:nvSpPr>
        <p:spPr>
          <a:xfrm>
            <a:off x="807445" y="1927333"/>
            <a:ext cx="10577100" cy="4409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400"/>
              <a:buFont typeface="Arial"/>
              <a:buNone/>
            </a:pPr>
            <a:r>
              <a:rPr b="1" lang="hu-HU" sz="1600">
                <a:solidFill>
                  <a:schemeClr val="dk2"/>
                </a:solidFill>
                <a:latin typeface="Montserrat"/>
                <a:ea typeface="Montserrat"/>
                <a:cs typeface="Montserrat"/>
                <a:sym typeface="Montserrat"/>
              </a:rPr>
              <a:t>Reflection</a:t>
            </a:r>
            <a:endParaRPr sz="1600">
              <a:solidFill>
                <a:schemeClr val="dk2"/>
              </a:solidFill>
            </a:endParaRPr>
          </a:p>
          <a:p>
            <a:pPr indent="0" lvl="0" marL="0" marR="0" rtl="0" algn="l">
              <a:lnSpc>
                <a:spcPct val="115000"/>
              </a:lnSpc>
              <a:spcBef>
                <a:spcPts val="0"/>
              </a:spcBef>
              <a:spcAft>
                <a:spcPts val="0"/>
              </a:spcAft>
              <a:buClr>
                <a:srgbClr val="000000"/>
              </a:buClr>
              <a:buSzPts val="1400"/>
              <a:buFont typeface="Arial"/>
              <a:buNone/>
            </a:pPr>
            <a:r>
              <a:t/>
            </a:r>
            <a:endParaRPr b="0" sz="1600" u="none" cap="none" strike="noStrike">
              <a:solidFill>
                <a:schemeClr val="dk2"/>
              </a:solidFill>
              <a:latin typeface="Montserrat"/>
              <a:ea typeface="Montserrat"/>
              <a:cs typeface="Montserrat"/>
              <a:sym typeface="Montserrat"/>
            </a:endParaRPr>
          </a:p>
          <a:p>
            <a:pPr indent="0" lvl="0" marL="0" rtl="0" algn="just">
              <a:spcBef>
                <a:spcPts val="600"/>
              </a:spcBef>
              <a:spcAft>
                <a:spcPts val="0"/>
              </a:spcAft>
              <a:buClr>
                <a:schemeClr val="dk1"/>
              </a:buClr>
              <a:buSzPts val="1100"/>
              <a:buFont typeface="Arial"/>
              <a:buNone/>
            </a:pPr>
            <a:r>
              <a:rPr lang="hu-HU" sz="1600">
                <a:solidFill>
                  <a:schemeClr val="dk2"/>
                </a:solidFill>
                <a:latin typeface="Montserrat"/>
                <a:ea typeface="Montserrat"/>
                <a:cs typeface="Montserrat"/>
                <a:sym typeface="Montserrat"/>
              </a:rPr>
              <a:t>After completing the Brief Resilience Scale (BRS), take a moment to reflect on your responses and overall resilience level by considering the following questions:</a:t>
            </a:r>
            <a:endParaRPr sz="1600">
              <a:solidFill>
                <a:schemeClr val="dk2"/>
              </a:solidFill>
              <a:latin typeface="Montserrat"/>
              <a:ea typeface="Montserrat"/>
              <a:cs typeface="Montserrat"/>
              <a:sym typeface="Montserrat"/>
            </a:endParaRPr>
          </a:p>
          <a:p>
            <a:pPr indent="-330200" lvl="0" marL="457200" rtl="0" algn="just">
              <a:spcBef>
                <a:spcPts val="600"/>
              </a:spcBef>
              <a:spcAft>
                <a:spcPts val="0"/>
              </a:spcAft>
              <a:buClr>
                <a:schemeClr val="dk2"/>
              </a:buClr>
              <a:buSzPts val="1600"/>
              <a:buFont typeface="Montserrat"/>
              <a:buChar char="●"/>
            </a:pPr>
            <a:r>
              <a:rPr lang="hu-HU" sz="1600">
                <a:solidFill>
                  <a:schemeClr val="dk2"/>
                </a:solidFill>
                <a:latin typeface="Montserrat"/>
                <a:ea typeface="Montserrat"/>
                <a:cs typeface="Montserrat"/>
                <a:sym typeface="Montserrat"/>
              </a:rPr>
              <a:t>How do you typically respond to stressful or challenging situations, and what patterns do you notice in how quickly you recover?</a:t>
            </a:r>
            <a:endParaRPr sz="1600">
              <a:solidFill>
                <a:schemeClr val="dk2"/>
              </a:solidFill>
              <a:latin typeface="Montserrat"/>
              <a:ea typeface="Montserrat"/>
              <a:cs typeface="Montserrat"/>
              <a:sym typeface="Montserrat"/>
            </a:endParaRPr>
          </a:p>
          <a:p>
            <a:pPr indent="0" lvl="0" marL="914400" rtl="0" algn="just">
              <a:spcBef>
                <a:spcPts val="600"/>
              </a:spcBef>
              <a:spcAft>
                <a:spcPts val="0"/>
              </a:spcAft>
              <a:buNone/>
            </a:pPr>
            <a:r>
              <a:t/>
            </a:r>
            <a:endParaRPr sz="1600">
              <a:solidFill>
                <a:schemeClr val="dk2"/>
              </a:solidFill>
              <a:latin typeface="Montserrat"/>
              <a:ea typeface="Montserrat"/>
              <a:cs typeface="Montserrat"/>
              <a:sym typeface="Montserrat"/>
            </a:endParaRPr>
          </a:p>
          <a:p>
            <a:pPr indent="-330200" lvl="0" marL="457200" rtl="0" algn="just">
              <a:spcBef>
                <a:spcPts val="600"/>
              </a:spcBef>
              <a:spcAft>
                <a:spcPts val="0"/>
              </a:spcAft>
              <a:buClr>
                <a:schemeClr val="dk2"/>
              </a:buClr>
              <a:buSzPts val="1600"/>
              <a:buFont typeface="Montserrat"/>
              <a:buChar char="●"/>
            </a:pPr>
            <a:r>
              <a:rPr lang="hu-HU" sz="1600">
                <a:solidFill>
                  <a:schemeClr val="dk2"/>
                </a:solidFill>
                <a:latin typeface="Montserrat"/>
                <a:ea typeface="Montserrat"/>
                <a:cs typeface="Montserrat"/>
                <a:sym typeface="Montserrat"/>
              </a:rPr>
              <a:t>What coping strategies or habits have you found effective in stressful situations, and are there any areas where you could improve?</a:t>
            </a:r>
            <a:endParaRPr sz="1600">
              <a:solidFill>
                <a:schemeClr val="dk2"/>
              </a:solidFill>
              <a:latin typeface="Montserrat"/>
              <a:ea typeface="Montserrat"/>
              <a:cs typeface="Montserrat"/>
              <a:sym typeface="Montserrat"/>
            </a:endParaRPr>
          </a:p>
          <a:p>
            <a:pPr indent="0" lvl="0" marL="914400" rtl="0" algn="just">
              <a:spcBef>
                <a:spcPts val="600"/>
              </a:spcBef>
              <a:spcAft>
                <a:spcPts val="0"/>
              </a:spcAft>
              <a:buNone/>
            </a:pPr>
            <a:r>
              <a:t/>
            </a:r>
            <a:endParaRPr sz="1600">
              <a:solidFill>
                <a:schemeClr val="dk2"/>
              </a:solidFill>
              <a:latin typeface="Montserrat"/>
              <a:ea typeface="Montserrat"/>
              <a:cs typeface="Montserrat"/>
              <a:sym typeface="Montserrat"/>
            </a:endParaRPr>
          </a:p>
          <a:p>
            <a:pPr indent="-330200" lvl="0" marL="457200" rtl="0" algn="just">
              <a:spcBef>
                <a:spcPts val="600"/>
              </a:spcBef>
              <a:spcAft>
                <a:spcPts val="0"/>
              </a:spcAft>
              <a:buClr>
                <a:schemeClr val="dk2"/>
              </a:buClr>
              <a:buSzPts val="1600"/>
              <a:buFont typeface="Montserrat"/>
              <a:buChar char="●"/>
            </a:pPr>
            <a:r>
              <a:rPr lang="hu-HU" sz="1600">
                <a:solidFill>
                  <a:schemeClr val="dk2"/>
                </a:solidFill>
                <a:latin typeface="Montserrat"/>
                <a:ea typeface="Montserrat"/>
                <a:cs typeface="Montserrat"/>
                <a:sym typeface="Montserrat"/>
              </a:rPr>
              <a:t>What specific actions or changes can you implement to strengthen your resilience and enhance your overall well-being?</a:t>
            </a:r>
            <a:endParaRPr sz="1600">
              <a:solidFill>
                <a:schemeClr val="dk2"/>
              </a:solidFill>
              <a:latin typeface="Montserrat"/>
              <a:ea typeface="Montserrat"/>
              <a:cs typeface="Montserrat"/>
              <a:sym typeface="Montserrat"/>
            </a:endParaRPr>
          </a:p>
          <a:p>
            <a:pPr indent="0" lvl="0" marL="0" marR="0" rtl="0" algn="l">
              <a:lnSpc>
                <a:spcPct val="115000"/>
              </a:lnSpc>
              <a:spcBef>
                <a:spcPts val="600"/>
              </a:spcBef>
              <a:spcAft>
                <a:spcPts val="0"/>
              </a:spcAft>
              <a:buClr>
                <a:srgbClr val="000000"/>
              </a:buClr>
              <a:buSzPts val="1400"/>
              <a:buFont typeface="Arial"/>
              <a:buNone/>
            </a:pPr>
            <a:r>
              <a:t/>
            </a:r>
            <a:endParaRPr>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p:txBody>
      </p:sp>
      <p:sp>
        <p:nvSpPr>
          <p:cNvPr id="287" name="Google Shape;287;g3069aa0bfdb_0_240"/>
          <p:cNvSpPr txBox="1"/>
          <p:nvPr>
            <p:ph type="title"/>
          </p:nvPr>
        </p:nvSpPr>
        <p:spPr>
          <a:xfrm>
            <a:off x="804985" y="1274178"/>
            <a:ext cx="10134000" cy="519600"/>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EXERCISE: Resilience self-assessment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3069aa0bfdb_0_245"/>
          <p:cNvSpPr/>
          <p:nvPr/>
        </p:nvSpPr>
        <p:spPr>
          <a:xfrm>
            <a:off x="475725" y="1396950"/>
            <a:ext cx="11131500" cy="52656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1000"/>
              </a:spcBef>
              <a:spcAft>
                <a:spcPts val="0"/>
              </a:spcAft>
              <a:buNone/>
            </a:pPr>
            <a:r>
              <a:rPr b="1" i="0" lang="hu-HU" u="none" cap="none" strike="noStrike">
                <a:solidFill>
                  <a:schemeClr val="dk2"/>
                </a:solidFill>
                <a:latin typeface="Montserrat"/>
                <a:ea typeface="Montserrat"/>
                <a:cs typeface="Montserrat"/>
                <a:sym typeface="Montserrat"/>
              </a:rPr>
              <a:t>Part 1: </a:t>
            </a:r>
            <a:r>
              <a:rPr lang="hu-HU" sz="1300">
                <a:solidFill>
                  <a:schemeClr val="dk2"/>
                </a:solidFill>
                <a:latin typeface="Montserrat"/>
                <a:ea typeface="Montserrat"/>
                <a:cs typeface="Montserrat"/>
                <a:sym typeface="Montserrat"/>
              </a:rPr>
              <a:t>You are now invited to explore resilience traits. Exploring resilience traits is an important step in building your ability to effectively handle challenging situations. By understanding which traits you already possess and which ones you can develop further, you'll be better equipped to face adversity with confidence and adaptability. The Resilience Traits Inventory worksheet will guide you in identifying the traits that are most useful in overcoming obstacles, promoting personal growth, and strengthening your well-being. This self-awareness can help you apply the right skills when challenges arise, making you more resilient and capable of thriving even in difficult circumstances. In the Resilience Traits Inventory worksheet, you will find a list of 20 resilience traits. Please download the worksheet and review them carefully.</a:t>
            </a:r>
            <a:endParaRPr sz="1200">
              <a:solidFill>
                <a:schemeClr val="dk2"/>
              </a:solidFill>
              <a:latin typeface="Montserrat"/>
              <a:ea typeface="Montserrat"/>
              <a:cs typeface="Montserrat"/>
              <a:sym typeface="Montserrat"/>
            </a:endParaRPr>
          </a:p>
          <a:p>
            <a:pPr indent="0" lvl="0" marL="0" marR="0" rtl="0" algn="just">
              <a:lnSpc>
                <a:spcPct val="115000"/>
              </a:lnSpc>
              <a:spcBef>
                <a:spcPts val="1000"/>
              </a:spcBef>
              <a:spcAft>
                <a:spcPts val="0"/>
              </a:spcAft>
              <a:buNone/>
            </a:pPr>
            <a:r>
              <a:rPr b="1" i="0" lang="hu-HU" sz="1200" u="none" cap="none" strike="noStrike">
                <a:solidFill>
                  <a:schemeClr val="dk2"/>
                </a:solidFill>
                <a:latin typeface="Montserrat"/>
                <a:ea typeface="Montserrat"/>
                <a:cs typeface="Montserrat"/>
                <a:sym typeface="Montserrat"/>
              </a:rPr>
              <a:t>Part 2: </a:t>
            </a:r>
            <a:r>
              <a:rPr lang="hu-HU" sz="1300">
                <a:solidFill>
                  <a:schemeClr val="dk2"/>
                </a:solidFill>
                <a:latin typeface="Montserrat"/>
                <a:ea typeface="Montserrat"/>
                <a:cs typeface="Montserrat"/>
                <a:sym typeface="Montserrat"/>
              </a:rPr>
              <a:t>Next, read the scenario below:</a:t>
            </a:r>
            <a:endParaRPr sz="1300">
              <a:solidFill>
                <a:schemeClr val="dk2"/>
              </a:solidFill>
              <a:latin typeface="Montserrat"/>
              <a:ea typeface="Montserrat"/>
              <a:cs typeface="Montserrat"/>
              <a:sym typeface="Montserrat"/>
            </a:endParaRPr>
          </a:p>
          <a:p>
            <a:pPr indent="0" lvl="0" marL="0" marR="0" rtl="0" algn="just">
              <a:lnSpc>
                <a:spcPct val="115000"/>
              </a:lnSpc>
              <a:spcBef>
                <a:spcPts val="1000"/>
              </a:spcBef>
              <a:spcAft>
                <a:spcPts val="0"/>
              </a:spcAft>
              <a:buNone/>
            </a:pPr>
            <a:r>
              <a:rPr lang="hu-HU" sz="1300">
                <a:solidFill>
                  <a:schemeClr val="dk2"/>
                </a:solidFill>
                <a:latin typeface="Montserrat"/>
                <a:ea typeface="Montserrat"/>
                <a:cs typeface="Montserrat"/>
                <a:sym typeface="Montserrat"/>
              </a:rPr>
              <a:t>Imagine that you have a startup in the sustainable fashion industry. In the initial phase, everything is going well—interest in your products is growing, your income is growing, and customers are giving positive feedback. However, you suddenly face a serious problem: your main supplier unexpectedly goes bankrupt and can no longer provide the materials.</a:t>
            </a:r>
            <a:endParaRPr sz="1300">
              <a:solidFill>
                <a:schemeClr val="dk2"/>
              </a:solidFill>
              <a:latin typeface="Montserrat"/>
              <a:ea typeface="Montserrat"/>
              <a:cs typeface="Montserrat"/>
              <a:sym typeface="Montserrat"/>
            </a:endParaRPr>
          </a:p>
          <a:p>
            <a:pPr indent="0" lvl="0" marL="0" marR="0" rtl="0" algn="just">
              <a:lnSpc>
                <a:spcPct val="115000"/>
              </a:lnSpc>
              <a:spcBef>
                <a:spcPts val="1000"/>
              </a:spcBef>
              <a:spcAft>
                <a:spcPts val="0"/>
              </a:spcAft>
              <a:buNone/>
            </a:pPr>
            <a:r>
              <a:rPr lang="hu-HU" sz="1300">
                <a:solidFill>
                  <a:schemeClr val="dk2"/>
                </a:solidFill>
                <a:latin typeface="Montserrat"/>
                <a:ea typeface="Montserrat"/>
                <a:cs typeface="Montserrat"/>
                <a:sym typeface="Montserrat"/>
              </a:rPr>
              <a:t>This situation causes a significant challenge because the loss of the supplier disrupts the production processes, and the company is unable to fulfil orders on time. Customer dissatisfaction is growing, and the company’s reputation is at risk. One day, you manage to schedule a meeting with a potential new supplier. You had to reorganize your entire day to attend the meeting. While on your way, you receive a phone call from the preschool: your child has a fever, and you need to pick her up immediately.</a:t>
            </a:r>
            <a:endParaRPr sz="1300">
              <a:solidFill>
                <a:schemeClr val="dk2"/>
              </a:solidFill>
              <a:latin typeface="Montserrat"/>
              <a:ea typeface="Montserrat"/>
              <a:cs typeface="Montserrat"/>
              <a:sym typeface="Montserrat"/>
            </a:endParaRPr>
          </a:p>
          <a:p>
            <a:pPr indent="0" lvl="0" marL="0" marR="0" rtl="0" algn="just">
              <a:lnSpc>
                <a:spcPct val="115000"/>
              </a:lnSpc>
              <a:spcBef>
                <a:spcPts val="1000"/>
              </a:spcBef>
              <a:spcAft>
                <a:spcPts val="0"/>
              </a:spcAft>
              <a:buNone/>
            </a:pPr>
            <a:r>
              <a:rPr b="1" i="0" lang="hu-HU" sz="1300" u="none" cap="none" strike="noStrike">
                <a:solidFill>
                  <a:schemeClr val="dk2"/>
                </a:solidFill>
                <a:latin typeface="Montserrat"/>
                <a:ea typeface="Montserrat"/>
                <a:cs typeface="Montserrat"/>
                <a:sym typeface="Montserrat"/>
              </a:rPr>
              <a:t>Part 3: </a:t>
            </a:r>
            <a:endParaRPr sz="1500">
              <a:solidFill>
                <a:schemeClr val="dk2"/>
              </a:solidFill>
            </a:endParaRPr>
          </a:p>
          <a:p>
            <a:pPr indent="-177800" lvl="0" marL="171450" marR="0" rtl="0" algn="just">
              <a:lnSpc>
                <a:spcPct val="115000"/>
              </a:lnSpc>
              <a:spcBef>
                <a:spcPts val="0"/>
              </a:spcBef>
              <a:spcAft>
                <a:spcPts val="0"/>
              </a:spcAft>
              <a:buClr>
                <a:schemeClr val="dk2"/>
              </a:buClr>
              <a:buSzPts val="1300"/>
              <a:buFont typeface="Arial"/>
              <a:buChar char="•"/>
            </a:pPr>
            <a:r>
              <a:rPr b="1" i="0" lang="hu-HU" sz="1300" u="none" cap="none" strike="noStrike">
                <a:solidFill>
                  <a:schemeClr val="dk2"/>
                </a:solidFill>
                <a:latin typeface="Montserrat"/>
                <a:ea typeface="Montserrat"/>
                <a:cs typeface="Montserrat"/>
                <a:sym typeface="Montserrat"/>
              </a:rPr>
              <a:t>Step 1: </a:t>
            </a:r>
            <a:r>
              <a:rPr b="0" i="0" lang="hu-HU" sz="1300" u="none" cap="none" strike="noStrike">
                <a:solidFill>
                  <a:schemeClr val="dk2"/>
                </a:solidFill>
                <a:latin typeface="Montserrat"/>
                <a:ea typeface="Montserrat"/>
                <a:cs typeface="Montserrat"/>
                <a:sym typeface="Montserrat"/>
              </a:rPr>
              <a:t>Select </a:t>
            </a:r>
            <a:r>
              <a:rPr b="0" i="0" lang="hu-HU" sz="1300" u="sng" cap="none" strike="noStrike">
                <a:solidFill>
                  <a:schemeClr val="dk2"/>
                </a:solidFill>
                <a:latin typeface="Montserrat"/>
                <a:ea typeface="Montserrat"/>
                <a:cs typeface="Montserrat"/>
                <a:sym typeface="Montserrat"/>
              </a:rPr>
              <a:t>the 5 resilience traits </a:t>
            </a:r>
            <a:r>
              <a:rPr b="0" i="0" lang="hu-HU" sz="1300" u="none" cap="none" strike="noStrike">
                <a:solidFill>
                  <a:schemeClr val="dk2"/>
                </a:solidFill>
                <a:latin typeface="Montserrat"/>
                <a:ea typeface="Montserrat"/>
                <a:cs typeface="Montserrat"/>
                <a:sym typeface="Montserrat"/>
              </a:rPr>
              <a:t>that you believe are the most essential for addressing the situation.</a:t>
            </a:r>
            <a:endParaRPr b="0" i="0" sz="1300" u="none" cap="none" strike="noStrike">
              <a:solidFill>
                <a:schemeClr val="dk2"/>
              </a:solidFill>
              <a:latin typeface="Montserrat"/>
              <a:ea typeface="Montserrat"/>
              <a:cs typeface="Montserrat"/>
              <a:sym typeface="Montserrat"/>
            </a:endParaRPr>
          </a:p>
          <a:p>
            <a:pPr indent="-177800" lvl="0" marL="171450" marR="0" rtl="0" algn="just">
              <a:lnSpc>
                <a:spcPct val="115000"/>
              </a:lnSpc>
              <a:spcBef>
                <a:spcPts val="0"/>
              </a:spcBef>
              <a:spcAft>
                <a:spcPts val="0"/>
              </a:spcAft>
              <a:buClr>
                <a:schemeClr val="dk2"/>
              </a:buClr>
              <a:buSzPts val="1300"/>
              <a:buFont typeface="Arial"/>
              <a:buChar char="•"/>
            </a:pPr>
            <a:r>
              <a:rPr b="1" i="0" lang="hu-HU" sz="1300" u="none" cap="none" strike="noStrike">
                <a:solidFill>
                  <a:schemeClr val="dk2"/>
                </a:solidFill>
                <a:latin typeface="Montserrat"/>
                <a:ea typeface="Montserrat"/>
                <a:cs typeface="Montserrat"/>
                <a:sym typeface="Montserrat"/>
              </a:rPr>
              <a:t>Step 2</a:t>
            </a:r>
            <a:r>
              <a:rPr b="0" i="0" lang="hu-HU" sz="1300" u="none" cap="none" strike="noStrike">
                <a:solidFill>
                  <a:schemeClr val="dk2"/>
                </a:solidFill>
                <a:latin typeface="Montserrat"/>
                <a:ea typeface="Montserrat"/>
                <a:cs typeface="Montserrat"/>
                <a:sym typeface="Montserrat"/>
              </a:rPr>
              <a:t>: Add any additional traits that are not listed but you consider important for you.</a:t>
            </a:r>
            <a:endParaRPr b="0" i="0" sz="1300" u="none" cap="none" strike="noStrike">
              <a:solidFill>
                <a:schemeClr val="dk2"/>
              </a:solidFill>
              <a:latin typeface="Montserrat"/>
              <a:ea typeface="Montserrat"/>
              <a:cs typeface="Montserrat"/>
              <a:sym typeface="Montserrat"/>
            </a:endParaRPr>
          </a:p>
          <a:p>
            <a:pPr indent="-177800" lvl="0" marL="171450" marR="0" rtl="0" algn="just">
              <a:lnSpc>
                <a:spcPct val="115000"/>
              </a:lnSpc>
              <a:spcBef>
                <a:spcPts val="0"/>
              </a:spcBef>
              <a:spcAft>
                <a:spcPts val="0"/>
              </a:spcAft>
              <a:buClr>
                <a:schemeClr val="dk2"/>
              </a:buClr>
              <a:buSzPts val="1300"/>
              <a:buFont typeface="Arial"/>
              <a:buChar char="•"/>
            </a:pPr>
            <a:r>
              <a:rPr b="1" i="0" lang="hu-HU" sz="1300" u="none" cap="none" strike="noStrike">
                <a:solidFill>
                  <a:schemeClr val="dk2"/>
                </a:solidFill>
                <a:latin typeface="Montserrat"/>
                <a:ea typeface="Montserrat"/>
                <a:cs typeface="Montserrat"/>
                <a:sym typeface="Montserrat"/>
              </a:rPr>
              <a:t>Step 3: </a:t>
            </a:r>
            <a:r>
              <a:rPr b="0" i="0" lang="hu-HU" sz="1300" u="none" cap="none" strike="noStrike">
                <a:solidFill>
                  <a:schemeClr val="dk2"/>
                </a:solidFill>
                <a:latin typeface="Montserrat"/>
                <a:ea typeface="Montserrat"/>
                <a:cs typeface="Montserrat"/>
                <a:sym typeface="Montserrat"/>
              </a:rPr>
              <a:t>Reflect on which resilience factors you currently possess and identify those you do not have yet but would like to develop.</a:t>
            </a:r>
            <a:endParaRPr b="0" i="0" sz="1300" u="none" cap="none" strike="noStrike">
              <a:solidFill>
                <a:schemeClr val="dk2"/>
              </a:solidFill>
              <a:latin typeface="Montserrat"/>
              <a:ea typeface="Montserrat"/>
              <a:cs typeface="Montserrat"/>
              <a:sym typeface="Montserrat"/>
            </a:endParaRPr>
          </a:p>
        </p:txBody>
      </p:sp>
      <p:sp>
        <p:nvSpPr>
          <p:cNvPr id="293" name="Google Shape;293;g3069aa0bfdb_0_245"/>
          <p:cNvSpPr txBox="1"/>
          <p:nvPr>
            <p:ph type="title"/>
          </p:nvPr>
        </p:nvSpPr>
        <p:spPr>
          <a:xfrm>
            <a:off x="1596285" y="633603"/>
            <a:ext cx="10134000" cy="5196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34375"/>
              <a:buFont typeface="Arial"/>
              <a:buNone/>
            </a:pPr>
            <a:r>
              <a:rPr lang="hu-HU"/>
              <a:t>EXERCISE: Resilience Traits Inventory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3069aa0bfdb_0_297"/>
          <p:cNvSpPr/>
          <p:nvPr/>
        </p:nvSpPr>
        <p:spPr>
          <a:xfrm>
            <a:off x="807450" y="1927325"/>
            <a:ext cx="10347600" cy="4409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400"/>
              <a:buFont typeface="Arial"/>
              <a:buNone/>
            </a:pPr>
            <a:r>
              <a:rPr b="1" lang="hu-HU" sz="1600">
                <a:solidFill>
                  <a:schemeClr val="dk2"/>
                </a:solidFill>
                <a:latin typeface="Montserrat"/>
                <a:ea typeface="Montserrat"/>
                <a:cs typeface="Montserrat"/>
                <a:sym typeface="Montserrat"/>
              </a:rPr>
              <a:t>Reflection</a:t>
            </a:r>
            <a:endParaRPr b="1" sz="1600">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sz="1600">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rPr lang="hu-HU" sz="1600">
                <a:solidFill>
                  <a:schemeClr val="dk2"/>
                </a:solidFill>
                <a:latin typeface="Montserrat"/>
                <a:ea typeface="Montserrat"/>
                <a:cs typeface="Montserrat"/>
                <a:sym typeface="Montserrat"/>
              </a:rPr>
              <a:t>Take a moment to reflect and answer the following questions: </a:t>
            </a:r>
            <a:endParaRPr sz="1600">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sz="1600">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rPr lang="hu-HU" sz="1600">
                <a:solidFill>
                  <a:schemeClr val="dk2"/>
                </a:solidFill>
                <a:latin typeface="Montserrat"/>
                <a:ea typeface="Montserrat"/>
                <a:cs typeface="Montserrat"/>
                <a:sym typeface="Montserrat"/>
              </a:rPr>
              <a:t>-What have you learned about your own resilience through this exercise, and how can you apply this knowledge to future challenges? </a:t>
            </a:r>
            <a:endParaRPr sz="1600">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sz="1600">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rPr lang="hu-HU" sz="1600">
                <a:solidFill>
                  <a:schemeClr val="dk2"/>
                </a:solidFill>
                <a:latin typeface="Montserrat"/>
                <a:ea typeface="Montserrat"/>
                <a:cs typeface="Montserrat"/>
                <a:sym typeface="Montserrat"/>
              </a:rPr>
              <a:t>-Which resilience traits do you want to improve, and what can you do to make them stronger?</a:t>
            </a:r>
            <a:endParaRPr sz="1600">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t/>
            </a:r>
            <a:endParaRPr sz="1600">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rPr lang="hu-HU" sz="1600">
                <a:solidFill>
                  <a:schemeClr val="dk2"/>
                </a:solidFill>
                <a:latin typeface="Montserrat"/>
                <a:ea typeface="Montserrat"/>
                <a:cs typeface="Montserrat"/>
                <a:sym typeface="Montserrat"/>
              </a:rPr>
              <a:t>- How will improving your resilience help your well-being and your ability to handle unexpected challenges in your business?</a:t>
            </a:r>
            <a:endParaRPr b="0" i="0" sz="1400" u="none" cap="none" strike="noStrike">
              <a:solidFill>
                <a:schemeClr val="dk2"/>
              </a:solidFill>
              <a:latin typeface="Montserrat"/>
              <a:ea typeface="Montserrat"/>
              <a:cs typeface="Montserrat"/>
              <a:sym typeface="Montserrat"/>
            </a:endParaRPr>
          </a:p>
        </p:txBody>
      </p:sp>
      <p:sp>
        <p:nvSpPr>
          <p:cNvPr id="299" name="Google Shape;299;g3069aa0bfdb_0_297"/>
          <p:cNvSpPr txBox="1"/>
          <p:nvPr>
            <p:ph type="title"/>
          </p:nvPr>
        </p:nvSpPr>
        <p:spPr>
          <a:xfrm>
            <a:off x="804985" y="1274178"/>
            <a:ext cx="10134000" cy="5196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dk1"/>
              </a:buClr>
              <a:buSzPct val="34375"/>
              <a:buFont typeface="Arial"/>
              <a:buNone/>
            </a:pPr>
            <a:r>
              <a:rPr lang="hu-HU"/>
              <a:t>EXERCISE: Resilience Traits Inventory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3069aa0bfdb_0_302"/>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p>
            <a:pPr indent="0" lvl="1" marL="457200" rtl="0" algn="just">
              <a:lnSpc>
                <a:spcPct val="90000"/>
              </a:lnSpc>
              <a:spcBef>
                <a:spcPts val="600"/>
              </a:spcBef>
              <a:spcAft>
                <a:spcPts val="0"/>
              </a:spcAft>
              <a:buSzPts val="2400"/>
              <a:buNone/>
            </a:pPr>
            <a:r>
              <a:t/>
            </a:r>
            <a:endParaRPr>
              <a:solidFill>
                <a:schemeClr val="accent1"/>
              </a:solidFill>
              <a:latin typeface="Montserrat ExtraBold"/>
              <a:ea typeface="Montserrat ExtraBold"/>
              <a:cs typeface="Montserrat ExtraBold"/>
              <a:sym typeface="Montserrat ExtraBold"/>
            </a:endParaRPr>
          </a:p>
          <a:p>
            <a:pPr indent="-228600" lvl="0" marL="457200" marR="0" rtl="0" algn="l">
              <a:lnSpc>
                <a:spcPct val="90000"/>
              </a:lnSpc>
              <a:spcBef>
                <a:spcPts val="1600"/>
              </a:spcBef>
              <a:spcAft>
                <a:spcPts val="0"/>
              </a:spcAft>
              <a:buClr>
                <a:schemeClr val="accent1"/>
              </a:buClr>
              <a:buSzPts val="2000"/>
              <a:buFont typeface="Arial"/>
              <a:buNone/>
            </a:pPr>
            <a:r>
              <a:t/>
            </a:r>
            <a:endParaRPr/>
          </a:p>
        </p:txBody>
      </p:sp>
      <p:sp>
        <p:nvSpPr>
          <p:cNvPr id="305" name="Google Shape;305;g3069aa0bfdb_0_302"/>
          <p:cNvSpPr txBox="1"/>
          <p:nvPr>
            <p:ph type="title"/>
          </p:nvPr>
        </p:nvSpPr>
        <p:spPr>
          <a:xfrm>
            <a:off x="831850" y="3925950"/>
            <a:ext cx="10459200" cy="636600"/>
          </a:xfrm>
          <a:prstGeom prst="rect">
            <a:avLst/>
          </a:prstGeom>
        </p:spPr>
        <p:txBody>
          <a:bodyPr anchorCtr="0" anchor="b" bIns="45700" lIns="91425" spcFirstLastPara="1" rIns="91425" wrap="square" tIns="45700">
            <a:noAutofit/>
          </a:bodyPr>
          <a:lstStyle/>
          <a:p>
            <a:pPr indent="0" lvl="1" marL="0" rtl="0" algn="just">
              <a:lnSpc>
                <a:spcPct val="90000"/>
              </a:lnSpc>
              <a:spcBef>
                <a:spcPts val="600"/>
              </a:spcBef>
              <a:spcAft>
                <a:spcPts val="0"/>
              </a:spcAft>
              <a:buSzPts val="990"/>
              <a:buNone/>
            </a:pPr>
            <a:r>
              <a:rPr lang="hu-HU" sz="2720">
                <a:solidFill>
                  <a:schemeClr val="accent1"/>
                </a:solidFill>
                <a:latin typeface="Montserrat ExtraBold"/>
                <a:ea typeface="Montserrat ExtraBold"/>
                <a:cs typeface="Montserrat ExtraBold"/>
                <a:sym typeface="Montserrat ExtraBold"/>
              </a:rPr>
              <a:t>3.2.4. Boost your resilience and shine with confidence</a:t>
            </a:r>
            <a:endParaRPr sz="218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3069aa0bfdb_0_306"/>
          <p:cNvSpPr txBox="1"/>
          <p:nvPr>
            <p:ph type="title"/>
          </p:nvPr>
        </p:nvSpPr>
        <p:spPr>
          <a:xfrm>
            <a:off x="1407885" y="746628"/>
            <a:ext cx="10134000" cy="519600"/>
          </a:xfrm>
          <a:prstGeom prst="rect">
            <a:avLst/>
          </a:prstGeom>
          <a:noFill/>
          <a:ln>
            <a:noFill/>
          </a:ln>
        </p:spPr>
        <p:txBody>
          <a:bodyPr anchorCtr="0" anchor="t" bIns="45700" lIns="91425" spcFirstLastPara="1" rIns="91425" wrap="square" tIns="45700">
            <a:normAutofit fontScale="90000"/>
          </a:bodyPr>
          <a:lstStyle/>
          <a:p>
            <a:pPr indent="0" lvl="2" marL="914400" rtl="0" algn="l">
              <a:lnSpc>
                <a:spcPct val="100000"/>
              </a:lnSpc>
              <a:spcBef>
                <a:spcPts val="600"/>
              </a:spcBef>
              <a:spcAft>
                <a:spcPts val="600"/>
              </a:spcAft>
              <a:buSzPct val="48611"/>
              <a:buNone/>
            </a:pPr>
            <a:r>
              <a:rPr lang="hu-HU" sz="3200">
                <a:solidFill>
                  <a:schemeClr val="accent1"/>
                </a:solidFill>
                <a:latin typeface="Montserrat ExtraBold"/>
                <a:ea typeface="Montserrat ExtraBold"/>
                <a:cs typeface="Montserrat ExtraBold"/>
                <a:sym typeface="Montserrat ExtraBold"/>
              </a:rPr>
              <a:t>EXERCISE: Learn something new </a:t>
            </a:r>
            <a:br>
              <a:rPr b="1" lang="hu-HU" sz="1800">
                <a:solidFill>
                  <a:srgbClr val="3C5D6A"/>
                </a:solidFill>
                <a:latin typeface="Montserrat"/>
                <a:ea typeface="Montserrat"/>
                <a:cs typeface="Montserrat"/>
                <a:sym typeface="Montserrat"/>
              </a:rPr>
            </a:br>
            <a:endParaRPr/>
          </a:p>
        </p:txBody>
      </p:sp>
      <p:sp>
        <p:nvSpPr>
          <p:cNvPr id="312" name="Google Shape;312;g3069aa0bfdb_0_306"/>
          <p:cNvSpPr txBox="1"/>
          <p:nvPr/>
        </p:nvSpPr>
        <p:spPr>
          <a:xfrm>
            <a:off x="966200" y="1348525"/>
            <a:ext cx="10628400" cy="5676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lang="hu-HU" sz="1600">
                <a:solidFill>
                  <a:schemeClr val="dk2"/>
                </a:solidFill>
                <a:latin typeface="Montserrat"/>
                <a:ea typeface="Montserrat"/>
                <a:cs typeface="Montserrat"/>
                <a:sym typeface="Montserrat"/>
              </a:rPr>
              <a:t>Learning something new and stepping out of your comfort zone are important because they promote personal growth, build resilience, and open up opportunities for success. When you push past familiar boundaries, you gain self-awareness, discovering your strengths and areas for improvement. This process boosts confidence as overcoming challenges shows you're capable of more than you think. Stepping outside your comfort zone also exposes you to new experiences, ideas, and people, creating pathways for innovation and personal development. Ultimately, it helps you adapt to change, manage stress, and achieve long-term fulfilment in both personal and professional areas.</a:t>
            </a:r>
            <a:endParaRPr b="1" sz="1600">
              <a:solidFill>
                <a:schemeClr val="dk2"/>
              </a:solidFill>
              <a:latin typeface="Montserrat"/>
              <a:ea typeface="Montserrat"/>
              <a:cs typeface="Montserrat"/>
              <a:sym typeface="Montserrat"/>
            </a:endParaRPr>
          </a:p>
          <a:p>
            <a:pPr indent="0" lvl="0" marL="0" marR="0" rtl="0" algn="l">
              <a:lnSpc>
                <a:spcPct val="100000"/>
              </a:lnSpc>
              <a:spcBef>
                <a:spcPts val="1200"/>
              </a:spcBef>
              <a:spcAft>
                <a:spcPts val="0"/>
              </a:spcAft>
              <a:buClr>
                <a:srgbClr val="000000"/>
              </a:buClr>
              <a:buSzPts val="1600"/>
              <a:buFont typeface="Arial"/>
              <a:buNone/>
            </a:pPr>
            <a:r>
              <a:rPr b="1" i="0" lang="hu-HU" sz="1600" u="none" cap="none" strike="noStrike">
                <a:solidFill>
                  <a:schemeClr val="dk2"/>
                </a:solidFill>
                <a:latin typeface="Montserrat"/>
                <a:ea typeface="Montserrat"/>
                <a:cs typeface="Montserrat"/>
                <a:sym typeface="Montserrat"/>
              </a:rPr>
              <a:t>Part 1: </a:t>
            </a:r>
            <a:r>
              <a:rPr b="0" i="0" lang="hu-HU" sz="1600" u="none" cap="none" strike="noStrike">
                <a:solidFill>
                  <a:schemeClr val="dk2"/>
                </a:solidFill>
                <a:latin typeface="Montserrat"/>
                <a:ea typeface="Montserrat"/>
                <a:cs typeface="Montserrat"/>
                <a:sym typeface="Montserrat"/>
              </a:rPr>
              <a:t>Think about your entrepreneurial goals</a:t>
            </a:r>
            <a:r>
              <a:rPr b="1" i="0" lang="hu-HU" sz="1600" u="none" cap="none" strike="noStrike">
                <a:solidFill>
                  <a:schemeClr val="dk2"/>
                </a:solidFill>
                <a:latin typeface="Montserrat"/>
                <a:ea typeface="Montserrat"/>
                <a:cs typeface="Montserrat"/>
                <a:sym typeface="Montserrat"/>
              </a:rPr>
              <a:t>. List 3-5 resilience skills or abilities </a:t>
            </a:r>
            <a:r>
              <a:rPr b="0" i="0" lang="hu-HU" sz="1600" u="none" cap="none" strike="noStrike">
                <a:solidFill>
                  <a:schemeClr val="dk2"/>
                </a:solidFill>
                <a:latin typeface="Montserrat"/>
                <a:ea typeface="Montserrat"/>
                <a:cs typeface="Montserrat"/>
                <a:sym typeface="Montserrat"/>
              </a:rPr>
              <a:t>that you </a:t>
            </a:r>
            <a:r>
              <a:rPr b="0" i="0" lang="hu-HU" sz="1600" u="sng" cap="none" strike="noStrike">
                <a:solidFill>
                  <a:schemeClr val="dk2"/>
                </a:solidFill>
                <a:latin typeface="Montserrat"/>
                <a:ea typeface="Montserrat"/>
                <a:cs typeface="Montserrat"/>
                <a:sym typeface="Montserrat"/>
              </a:rPr>
              <a:t>already have </a:t>
            </a:r>
            <a:r>
              <a:rPr b="0" i="0" lang="hu-HU" sz="1600" u="none" cap="none" strike="noStrike">
                <a:solidFill>
                  <a:schemeClr val="dk2"/>
                </a:solidFill>
                <a:latin typeface="Montserrat"/>
                <a:ea typeface="Montserrat"/>
                <a:cs typeface="Montserrat"/>
                <a:sym typeface="Montserrat"/>
              </a:rPr>
              <a:t>but would like to strengthen, or that you </a:t>
            </a:r>
            <a:r>
              <a:rPr b="0" i="0" lang="hu-HU" sz="1600" u="sng" cap="none" strike="noStrike">
                <a:solidFill>
                  <a:schemeClr val="dk2"/>
                </a:solidFill>
                <a:latin typeface="Montserrat"/>
                <a:ea typeface="Montserrat"/>
                <a:cs typeface="Montserrat"/>
                <a:sym typeface="Montserrat"/>
              </a:rPr>
              <a:t>would like to learn </a:t>
            </a:r>
            <a:r>
              <a:rPr b="0" i="0" lang="hu-HU" sz="1600" u="none" cap="none" strike="noStrike">
                <a:solidFill>
                  <a:schemeClr val="dk2"/>
                </a:solidFill>
                <a:latin typeface="Montserrat"/>
                <a:ea typeface="Montserrat"/>
                <a:cs typeface="Montserrat"/>
                <a:sym typeface="Montserrat"/>
              </a:rPr>
              <a:t>  and start applying.</a:t>
            </a:r>
            <a:endParaRPr>
              <a:solidFill>
                <a:schemeClr val="dk2"/>
              </a:solidFil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rPr b="1" i="0" lang="hu-HU" sz="1600" u="none" cap="none" strike="noStrike">
                <a:solidFill>
                  <a:schemeClr val="dk2"/>
                </a:solidFill>
                <a:latin typeface="Montserrat"/>
                <a:ea typeface="Montserrat"/>
                <a:cs typeface="Montserrat"/>
                <a:sym typeface="Montserrat"/>
              </a:rPr>
              <a:t>Part 2: </a:t>
            </a:r>
            <a:r>
              <a:rPr b="0" i="0" lang="hu-HU" sz="1600" u="none" cap="none" strike="noStrike">
                <a:solidFill>
                  <a:schemeClr val="dk2"/>
                </a:solidFill>
                <a:latin typeface="Montserrat"/>
                <a:ea typeface="Montserrat"/>
                <a:cs typeface="Montserrat"/>
                <a:sym typeface="Montserrat"/>
              </a:rPr>
              <a:t>Rate your current proficiency in these skills on </a:t>
            </a:r>
            <a:r>
              <a:rPr b="1" i="0" lang="hu-HU" sz="1600" u="none" cap="none" strike="noStrike">
                <a:solidFill>
                  <a:schemeClr val="dk2"/>
                </a:solidFill>
                <a:latin typeface="Montserrat"/>
                <a:ea typeface="Montserrat"/>
                <a:cs typeface="Montserrat"/>
                <a:sym typeface="Montserrat"/>
              </a:rPr>
              <a:t>a scale of 0-5</a:t>
            </a:r>
            <a:r>
              <a:rPr b="0" i="0" lang="hu-HU" sz="1600" u="none" cap="none" strike="noStrike">
                <a:solidFill>
                  <a:schemeClr val="dk2"/>
                </a:solidFill>
                <a:latin typeface="Montserrat"/>
                <a:ea typeface="Montserrat"/>
                <a:cs typeface="Montserrat"/>
                <a:sym typeface="Montserrat"/>
              </a:rPr>
              <a:t>. How strong are they, and how often do you use them in your daily routine?</a:t>
            </a:r>
            <a:endParaRPr>
              <a:solidFill>
                <a:schemeClr val="dk2"/>
              </a:solidFil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rPr b="1" i="0" lang="hu-HU" sz="1600" u="none" cap="none" strike="noStrike">
                <a:solidFill>
                  <a:schemeClr val="dk2"/>
                </a:solidFill>
                <a:latin typeface="Montserrat"/>
                <a:ea typeface="Montserrat"/>
                <a:cs typeface="Montserrat"/>
                <a:sym typeface="Montserrat"/>
              </a:rPr>
              <a:t>Part 3: </a:t>
            </a:r>
            <a:r>
              <a:rPr b="0" i="0" lang="hu-HU" sz="1600" u="none" cap="none" strike="noStrike">
                <a:solidFill>
                  <a:schemeClr val="dk2"/>
                </a:solidFill>
                <a:latin typeface="Montserrat"/>
                <a:ea typeface="Montserrat"/>
                <a:cs typeface="Montserrat"/>
                <a:sym typeface="Montserrat"/>
              </a:rPr>
              <a:t>What is your </a:t>
            </a:r>
            <a:r>
              <a:rPr b="1" i="0" lang="hu-HU" sz="1600" u="none" cap="none" strike="noStrike">
                <a:solidFill>
                  <a:schemeClr val="dk2"/>
                </a:solidFill>
                <a:latin typeface="Montserrat"/>
                <a:ea typeface="Montserrat"/>
                <a:cs typeface="Montserrat"/>
                <a:sym typeface="Montserrat"/>
              </a:rPr>
              <a:t>motivation</a:t>
            </a:r>
            <a:r>
              <a:rPr b="0" i="0" lang="hu-HU" sz="1600" u="none" cap="none" strike="noStrike">
                <a:solidFill>
                  <a:schemeClr val="dk2"/>
                </a:solidFill>
                <a:latin typeface="Montserrat"/>
                <a:ea typeface="Montserrat"/>
                <a:cs typeface="Montserrat"/>
                <a:sym typeface="Montserrat"/>
              </a:rPr>
              <a:t> for improving these skills? Consider the reasons or situations that are driving your desire to develop these skills.</a:t>
            </a:r>
            <a:endParaRPr>
              <a:solidFill>
                <a:schemeClr val="dk2"/>
              </a:solidFil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rPr b="1" i="0" lang="hu-HU" sz="1600" u="none" cap="none" strike="noStrike">
                <a:solidFill>
                  <a:schemeClr val="dk2"/>
                </a:solidFill>
                <a:latin typeface="Montserrat"/>
                <a:ea typeface="Montserrat"/>
                <a:cs typeface="Montserrat"/>
                <a:sym typeface="Montserrat"/>
              </a:rPr>
              <a:t>Part 4: </a:t>
            </a:r>
            <a:r>
              <a:rPr b="0" i="0" lang="hu-HU" sz="1600" u="none" cap="none" strike="noStrike">
                <a:solidFill>
                  <a:schemeClr val="dk2"/>
                </a:solidFill>
                <a:latin typeface="Montserrat"/>
                <a:ea typeface="Montserrat"/>
                <a:cs typeface="Montserrat"/>
                <a:sym typeface="Montserrat"/>
              </a:rPr>
              <a:t>Describe how will your work and life change as a result?</a:t>
            </a:r>
            <a:endParaRPr>
              <a:solidFill>
                <a:schemeClr val="dk2"/>
              </a:solidFil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rPr b="1" i="0" lang="hu-HU" sz="1600" u="none" cap="none" strike="noStrike">
                <a:solidFill>
                  <a:schemeClr val="dk2"/>
                </a:solidFill>
                <a:latin typeface="Montserrat"/>
                <a:ea typeface="Montserrat"/>
                <a:cs typeface="Montserrat"/>
                <a:sym typeface="Montserrat"/>
              </a:rPr>
              <a:t>Part 5: </a:t>
            </a:r>
            <a:r>
              <a:rPr b="0" i="0" lang="hu-HU" sz="1600" u="none" cap="none" strike="noStrike">
                <a:solidFill>
                  <a:schemeClr val="dk2"/>
                </a:solidFill>
                <a:latin typeface="Montserrat"/>
                <a:ea typeface="Montserrat"/>
                <a:cs typeface="Montserrat"/>
                <a:sym typeface="Montserrat"/>
              </a:rPr>
              <a:t>Think about a particularly challenging workday. How will you incorporate and apply these new or improved skills in that scenario?</a:t>
            </a:r>
            <a:br>
              <a:rPr b="0" i="0" lang="hu-HU" sz="1600" u="none" cap="none" strike="noStrike">
                <a:solidFill>
                  <a:schemeClr val="dk2"/>
                </a:solidFill>
                <a:latin typeface="Montserrat"/>
                <a:ea typeface="Montserrat"/>
                <a:cs typeface="Montserrat"/>
                <a:sym typeface="Montserrat"/>
              </a:rPr>
            </a:br>
            <a:endParaRPr b="0" i="0" sz="16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3069aa0bfdb_0_369"/>
          <p:cNvSpPr/>
          <p:nvPr/>
        </p:nvSpPr>
        <p:spPr>
          <a:xfrm>
            <a:off x="533150" y="1464225"/>
            <a:ext cx="6771900" cy="50088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400"/>
              <a:buFont typeface="Arial"/>
              <a:buNone/>
            </a:pPr>
            <a:r>
              <a:rPr b="1" lang="hu-HU" sz="1600">
                <a:solidFill>
                  <a:schemeClr val="dk2"/>
                </a:solidFill>
                <a:latin typeface="Montserrat"/>
                <a:ea typeface="Montserrat"/>
                <a:cs typeface="Montserrat"/>
                <a:sym typeface="Montserrat"/>
              </a:rPr>
              <a:t>Reflection</a:t>
            </a:r>
            <a:endParaRPr b="1" sz="1600">
              <a:solidFill>
                <a:schemeClr val="dk2"/>
              </a:solidFill>
              <a:latin typeface="Montserrat"/>
              <a:ea typeface="Montserrat"/>
              <a:cs typeface="Montserrat"/>
              <a:sym typeface="Montserrat"/>
            </a:endParaRPr>
          </a:p>
          <a:p>
            <a:pPr indent="0" lvl="0" marL="0" rtl="0" algn="just">
              <a:lnSpc>
                <a:spcPct val="115000"/>
              </a:lnSpc>
              <a:spcBef>
                <a:spcPts val="0"/>
              </a:spcBef>
              <a:spcAft>
                <a:spcPts val="0"/>
              </a:spcAft>
              <a:buClr>
                <a:schemeClr val="dk1"/>
              </a:buClr>
              <a:buSzPts val="1400"/>
              <a:buFont typeface="Arial"/>
              <a:buNone/>
            </a:pPr>
            <a:r>
              <a:t/>
            </a:r>
            <a:endParaRPr sz="1600">
              <a:solidFill>
                <a:schemeClr val="dk2"/>
              </a:solidFill>
              <a:latin typeface="Montserrat"/>
              <a:ea typeface="Montserrat"/>
              <a:cs typeface="Montserrat"/>
              <a:sym typeface="Montserrat"/>
            </a:endParaRPr>
          </a:p>
          <a:p>
            <a:pPr indent="0" lvl="0" marL="0" marR="0" rtl="0" algn="just">
              <a:lnSpc>
                <a:spcPct val="115000"/>
              </a:lnSpc>
              <a:spcBef>
                <a:spcPts val="0"/>
              </a:spcBef>
              <a:spcAft>
                <a:spcPts val="0"/>
              </a:spcAft>
              <a:buClr>
                <a:srgbClr val="000000"/>
              </a:buClr>
              <a:buSzPts val="1400"/>
              <a:buFont typeface="Arial"/>
              <a:buNone/>
            </a:pPr>
            <a:r>
              <a:rPr lang="hu-HU" sz="1600">
                <a:solidFill>
                  <a:schemeClr val="dk2"/>
                </a:solidFill>
                <a:latin typeface="Montserrat"/>
                <a:ea typeface="Montserrat"/>
                <a:cs typeface="Montserrat"/>
                <a:sym typeface="Montserrat"/>
              </a:rPr>
              <a:t>Take a few moments to reflect on the importance of stepping out of your comfort zone. This is a crucial part of personal and professional growth. Please consider the following questions:</a:t>
            </a:r>
            <a:endParaRPr sz="1600">
              <a:solidFill>
                <a:schemeClr val="dk2"/>
              </a:solidFill>
              <a:latin typeface="Montserrat"/>
              <a:ea typeface="Montserrat"/>
              <a:cs typeface="Montserrat"/>
              <a:sym typeface="Montserrat"/>
            </a:endParaRPr>
          </a:p>
          <a:p>
            <a:pPr indent="0" lvl="0" marL="0" marR="0" rtl="0" algn="just">
              <a:lnSpc>
                <a:spcPct val="115000"/>
              </a:lnSpc>
              <a:spcBef>
                <a:spcPts val="0"/>
              </a:spcBef>
              <a:spcAft>
                <a:spcPts val="0"/>
              </a:spcAft>
              <a:buClr>
                <a:srgbClr val="000000"/>
              </a:buClr>
              <a:buSzPts val="1400"/>
              <a:buFont typeface="Arial"/>
              <a:buNone/>
            </a:pPr>
            <a:r>
              <a:t/>
            </a:r>
            <a:endParaRPr sz="1600">
              <a:solidFill>
                <a:schemeClr val="dk2"/>
              </a:solidFill>
              <a:latin typeface="Montserrat"/>
              <a:ea typeface="Montserrat"/>
              <a:cs typeface="Montserrat"/>
              <a:sym typeface="Montserrat"/>
            </a:endParaRPr>
          </a:p>
          <a:p>
            <a:pPr indent="-330200" lvl="0" marL="457200" marR="0" rtl="0" algn="just">
              <a:lnSpc>
                <a:spcPct val="115000"/>
              </a:lnSpc>
              <a:spcBef>
                <a:spcPts val="0"/>
              </a:spcBef>
              <a:spcAft>
                <a:spcPts val="0"/>
              </a:spcAft>
              <a:buClr>
                <a:schemeClr val="dk2"/>
              </a:buClr>
              <a:buSzPts val="1600"/>
              <a:buFont typeface="Montserrat"/>
              <a:buChar char="●"/>
            </a:pPr>
            <a:r>
              <a:rPr lang="hu-HU" sz="1600">
                <a:solidFill>
                  <a:schemeClr val="dk2"/>
                </a:solidFill>
                <a:latin typeface="Montserrat"/>
                <a:ea typeface="Montserrat"/>
                <a:cs typeface="Montserrat"/>
                <a:sym typeface="Montserrat"/>
              </a:rPr>
              <a:t>Think back to a situation when you stepped out of your comfort zone. What challenges did you face, and how did you grow from that experience?</a:t>
            </a:r>
            <a:endParaRPr sz="1600">
              <a:solidFill>
                <a:schemeClr val="dk2"/>
              </a:solidFill>
              <a:latin typeface="Montserrat"/>
              <a:ea typeface="Montserrat"/>
              <a:cs typeface="Montserrat"/>
              <a:sym typeface="Montserrat"/>
            </a:endParaRPr>
          </a:p>
          <a:p>
            <a:pPr indent="0" lvl="0" marL="0" marR="0" rtl="0" algn="just">
              <a:lnSpc>
                <a:spcPct val="115000"/>
              </a:lnSpc>
              <a:spcBef>
                <a:spcPts val="0"/>
              </a:spcBef>
              <a:spcAft>
                <a:spcPts val="0"/>
              </a:spcAft>
              <a:buNone/>
            </a:pPr>
            <a:r>
              <a:t/>
            </a:r>
            <a:endParaRPr sz="1600">
              <a:solidFill>
                <a:schemeClr val="dk2"/>
              </a:solidFill>
              <a:latin typeface="Montserrat"/>
              <a:ea typeface="Montserrat"/>
              <a:cs typeface="Montserrat"/>
              <a:sym typeface="Montserrat"/>
            </a:endParaRPr>
          </a:p>
          <a:p>
            <a:pPr indent="-330200" lvl="0" marL="457200" marR="0" rtl="0" algn="just">
              <a:lnSpc>
                <a:spcPct val="115000"/>
              </a:lnSpc>
              <a:spcBef>
                <a:spcPts val="0"/>
              </a:spcBef>
              <a:spcAft>
                <a:spcPts val="0"/>
              </a:spcAft>
              <a:buClr>
                <a:schemeClr val="dk2"/>
              </a:buClr>
              <a:buSzPts val="1600"/>
              <a:buFont typeface="Montserrat"/>
              <a:buChar char="●"/>
            </a:pPr>
            <a:r>
              <a:rPr lang="hu-HU" sz="1600">
                <a:solidFill>
                  <a:schemeClr val="dk2"/>
                </a:solidFill>
                <a:latin typeface="Montserrat"/>
                <a:ea typeface="Montserrat"/>
                <a:cs typeface="Montserrat"/>
                <a:sym typeface="Montserrat"/>
              </a:rPr>
              <a:t>Identify one specific area in your life where you can push yourself beyond your current comfort zone. How could this help you achieve more, either personally or professionally?</a:t>
            </a:r>
            <a:endParaRPr sz="1600">
              <a:solidFill>
                <a:schemeClr val="dk2"/>
              </a:solidFill>
              <a:latin typeface="Montserrat"/>
              <a:ea typeface="Montserrat"/>
              <a:cs typeface="Montserrat"/>
              <a:sym typeface="Montserrat"/>
            </a:endParaRPr>
          </a:p>
          <a:p>
            <a:pPr indent="0" lvl="0" marL="0" marR="0" rtl="0" algn="just">
              <a:lnSpc>
                <a:spcPct val="115000"/>
              </a:lnSpc>
              <a:spcBef>
                <a:spcPts val="0"/>
              </a:spcBef>
              <a:spcAft>
                <a:spcPts val="0"/>
              </a:spcAft>
              <a:buNone/>
            </a:pPr>
            <a:r>
              <a:t/>
            </a:r>
            <a:endParaRPr sz="1600">
              <a:solidFill>
                <a:schemeClr val="dk2"/>
              </a:solidFill>
              <a:latin typeface="Montserrat"/>
              <a:ea typeface="Montserrat"/>
              <a:cs typeface="Montserrat"/>
              <a:sym typeface="Montserrat"/>
            </a:endParaRPr>
          </a:p>
          <a:p>
            <a:pPr indent="-330200" lvl="0" marL="457200" marR="0" rtl="0" algn="just">
              <a:lnSpc>
                <a:spcPct val="115000"/>
              </a:lnSpc>
              <a:spcBef>
                <a:spcPts val="0"/>
              </a:spcBef>
              <a:spcAft>
                <a:spcPts val="0"/>
              </a:spcAft>
              <a:buClr>
                <a:schemeClr val="dk2"/>
              </a:buClr>
              <a:buSzPts val="1600"/>
              <a:buFont typeface="Montserrat"/>
              <a:buChar char="●"/>
            </a:pPr>
            <a:r>
              <a:rPr lang="hu-HU" sz="1600">
                <a:solidFill>
                  <a:schemeClr val="dk2"/>
                </a:solidFill>
                <a:latin typeface="Montserrat"/>
                <a:ea typeface="Montserrat"/>
                <a:cs typeface="Montserrat"/>
                <a:sym typeface="Montserrat"/>
              </a:rPr>
              <a:t>Consider how stepping out of your comfort zone can help you develop new skills and build resilience. How do you think this will prepare you to handle future challenges?</a:t>
            </a:r>
            <a:endParaRPr b="0" i="0" sz="1400" u="none" cap="none" strike="noStrike">
              <a:solidFill>
                <a:schemeClr val="dk2"/>
              </a:solidFill>
              <a:latin typeface="Montserrat"/>
              <a:ea typeface="Montserrat"/>
              <a:cs typeface="Montserrat"/>
              <a:sym typeface="Montserrat"/>
            </a:endParaRPr>
          </a:p>
        </p:txBody>
      </p:sp>
      <p:sp>
        <p:nvSpPr>
          <p:cNvPr id="318" name="Google Shape;318;g3069aa0bfdb_0_369"/>
          <p:cNvSpPr txBox="1"/>
          <p:nvPr>
            <p:ph type="title"/>
          </p:nvPr>
        </p:nvSpPr>
        <p:spPr>
          <a:xfrm>
            <a:off x="1546060" y="570803"/>
            <a:ext cx="10134000" cy="5196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dk1"/>
              </a:buClr>
              <a:buSzPct val="34375"/>
              <a:buFont typeface="Arial"/>
              <a:buNone/>
            </a:pPr>
            <a:r>
              <a:rPr lang="hu-HU"/>
              <a:t>EXERCISE: Learn something new </a:t>
            </a:r>
            <a:r>
              <a:rPr lang="hu-HU"/>
              <a:t> </a:t>
            </a:r>
            <a:endParaRPr/>
          </a:p>
        </p:txBody>
      </p:sp>
      <p:pic>
        <p:nvPicPr>
          <p:cNvPr descr="A képen lábbelik, szöveg, ruházat, képernyőkép látható&#10;&#10;Automatikusan generált leírás" id="319" name="Google Shape;319;g3069aa0bfdb_0_369"/>
          <p:cNvPicPr preferRelativeResize="0"/>
          <p:nvPr/>
        </p:nvPicPr>
        <p:blipFill rotWithShape="1">
          <a:blip r:embed="rId3">
            <a:alphaModFix/>
          </a:blip>
          <a:srcRect b="0" l="0" r="0" t="0"/>
          <a:stretch/>
        </p:blipFill>
        <p:spPr>
          <a:xfrm>
            <a:off x="7651855" y="1786072"/>
            <a:ext cx="3830111" cy="383011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3069aa0bfdb_0_319"/>
          <p:cNvSpPr txBox="1"/>
          <p:nvPr>
            <p:ph type="title"/>
          </p:nvPr>
        </p:nvSpPr>
        <p:spPr>
          <a:xfrm>
            <a:off x="1547350" y="765025"/>
            <a:ext cx="10134000" cy="648900"/>
          </a:xfrm>
          <a:prstGeom prst="rect">
            <a:avLst/>
          </a:prstGeom>
          <a:noFill/>
          <a:ln>
            <a:noFill/>
          </a:ln>
        </p:spPr>
        <p:txBody>
          <a:bodyPr anchorCtr="0" anchor="t" bIns="45700" lIns="91425" spcFirstLastPara="1" rIns="91425" wrap="square" tIns="45700">
            <a:noAutofit/>
          </a:bodyPr>
          <a:lstStyle/>
          <a:p>
            <a:pPr indent="0" lvl="2" marL="0" rtl="0" algn="just">
              <a:spcBef>
                <a:spcPts val="600"/>
              </a:spcBef>
              <a:spcAft>
                <a:spcPts val="600"/>
              </a:spcAft>
              <a:buSzPts val="1100"/>
              <a:buNone/>
            </a:pPr>
            <a:r>
              <a:rPr lang="hu-HU" sz="2900">
                <a:solidFill>
                  <a:schemeClr val="accent1"/>
                </a:solidFill>
                <a:latin typeface="Montserrat ExtraBold"/>
                <a:ea typeface="Montserrat ExtraBold"/>
                <a:cs typeface="Montserrat ExtraBold"/>
                <a:sym typeface="Montserrat ExtraBold"/>
              </a:rPr>
              <a:t>EXERCISE: Manage your energy 1/1</a:t>
            </a:r>
            <a:endParaRPr sz="2900">
              <a:solidFill>
                <a:schemeClr val="accent1"/>
              </a:solidFill>
              <a:latin typeface="Montserrat ExtraBold"/>
              <a:ea typeface="Montserrat ExtraBold"/>
              <a:cs typeface="Montserrat ExtraBold"/>
              <a:sym typeface="Montserrat ExtraBold"/>
            </a:endParaRPr>
          </a:p>
        </p:txBody>
      </p:sp>
      <p:sp>
        <p:nvSpPr>
          <p:cNvPr id="325" name="Google Shape;325;g3069aa0bfdb_0_319"/>
          <p:cNvSpPr txBox="1"/>
          <p:nvPr/>
        </p:nvSpPr>
        <p:spPr>
          <a:xfrm>
            <a:off x="694600" y="1469650"/>
            <a:ext cx="10423200" cy="47961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lang="hu-HU" sz="1300">
                <a:solidFill>
                  <a:schemeClr val="dk2"/>
                </a:solidFill>
                <a:latin typeface="Montserrat"/>
                <a:ea typeface="Montserrat"/>
                <a:cs typeface="Montserrat"/>
                <a:sym typeface="Montserrat"/>
              </a:rPr>
              <a:t>Energy management is crucial for maintaining both your productivity and well-being throughout the day. Unlike time, energy is a limited resource that fluctuates based on various factors—physical, mental, and emotional. By understanding what activities drain your energy and what boosts it, you can take control of your daily performance and avoid burnout.</a:t>
            </a:r>
            <a:endParaRPr sz="13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hu-HU" sz="1300">
                <a:solidFill>
                  <a:schemeClr val="dk2"/>
                </a:solidFill>
                <a:latin typeface="Montserrat"/>
                <a:ea typeface="Montserrat"/>
                <a:cs typeface="Montserrat"/>
                <a:sym typeface="Montserrat"/>
              </a:rPr>
              <a:t>This exercise is designed to help you visualize your energy levels during different parts of your workday. By identifying energy drainers and boosters, you'll develop a personalized plan to eliminate what drains you and enhance what recharges you. Effective energy management not only improves your focus and efficiency but also helps maintain your resilience, allowing you to thrive in both personal and professional settings.</a:t>
            </a:r>
            <a:endParaRPr sz="13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hu-HU" sz="1300">
                <a:solidFill>
                  <a:schemeClr val="dk2"/>
                </a:solidFill>
                <a:latin typeface="Montserrat"/>
                <a:ea typeface="Montserrat"/>
                <a:cs typeface="Montserrat"/>
                <a:sym typeface="Montserrat"/>
              </a:rPr>
              <a:t>Let's get started and take the first step towards optimizing your energy!</a:t>
            </a:r>
            <a:endParaRPr sz="1300">
              <a:solidFill>
                <a:schemeClr val="dk2"/>
              </a:solidFill>
              <a:latin typeface="Montserrat"/>
              <a:ea typeface="Montserrat"/>
              <a:cs typeface="Montserrat"/>
              <a:sym typeface="Montserrat"/>
            </a:endParaRPr>
          </a:p>
          <a:p>
            <a:pPr indent="0" lvl="0" marL="0" marR="0" rtl="0" algn="l">
              <a:lnSpc>
                <a:spcPct val="100000"/>
              </a:lnSpc>
              <a:spcBef>
                <a:spcPts val="1200"/>
              </a:spcBef>
              <a:spcAft>
                <a:spcPts val="0"/>
              </a:spcAft>
              <a:buNone/>
            </a:pPr>
            <a:r>
              <a:rPr b="1" i="0" lang="hu-HU" u="none" cap="none" strike="noStrike">
                <a:solidFill>
                  <a:schemeClr val="dk2"/>
                </a:solidFill>
                <a:latin typeface="Montserrat"/>
                <a:ea typeface="Montserrat"/>
                <a:cs typeface="Montserrat"/>
                <a:sym typeface="Montserrat"/>
              </a:rPr>
              <a:t>Part 1: </a:t>
            </a:r>
            <a:endParaRPr sz="1600">
              <a:solidFill>
                <a:schemeClr val="dk2"/>
              </a:solidFill>
            </a:endParaRPr>
          </a:p>
          <a:p>
            <a:pPr indent="0" lvl="0" marL="0" marR="0" rtl="0" algn="l">
              <a:lnSpc>
                <a:spcPct val="100000"/>
              </a:lnSpc>
              <a:spcBef>
                <a:spcPts val="0"/>
              </a:spcBef>
              <a:spcAft>
                <a:spcPts val="0"/>
              </a:spcAft>
              <a:buNone/>
            </a:pPr>
            <a:r>
              <a:rPr b="1" i="0" lang="hu-HU" u="none" cap="none" strike="noStrike">
                <a:solidFill>
                  <a:schemeClr val="dk2"/>
                </a:solidFill>
                <a:latin typeface="Montserrat"/>
                <a:ea typeface="Montserrat"/>
                <a:cs typeface="Montserrat"/>
                <a:sym typeface="Montserrat"/>
              </a:rPr>
              <a:t>Step 1: </a:t>
            </a:r>
            <a:r>
              <a:rPr b="0" i="0" lang="hu-HU" u="none" cap="none" strike="noStrike">
                <a:solidFill>
                  <a:schemeClr val="dk2"/>
                </a:solidFill>
                <a:latin typeface="Montserrat"/>
                <a:ea typeface="Montserrat"/>
                <a:cs typeface="Montserrat"/>
                <a:sym typeface="Montserrat"/>
              </a:rPr>
              <a:t>On a blank piece of paper, draw 3 large flowers with 10 petals. These flower represents your energy and well-being.</a:t>
            </a:r>
            <a:endParaRPr sz="1600">
              <a:solidFill>
                <a:schemeClr val="dk2"/>
              </a:solidFill>
            </a:endParaRPr>
          </a:p>
          <a:p>
            <a:pPr indent="0" lvl="0" marL="0" marR="0" rtl="0" algn="l">
              <a:lnSpc>
                <a:spcPct val="100000"/>
              </a:lnSpc>
              <a:spcBef>
                <a:spcPts val="0"/>
              </a:spcBef>
              <a:spcAft>
                <a:spcPts val="0"/>
              </a:spcAft>
              <a:buNone/>
            </a:pPr>
            <a:r>
              <a:rPr b="1" i="0" lang="hu-HU" u="none" cap="none" strike="noStrike">
                <a:solidFill>
                  <a:schemeClr val="dk2"/>
                </a:solidFill>
                <a:latin typeface="Montserrat"/>
                <a:ea typeface="Montserrat"/>
                <a:cs typeface="Montserrat"/>
                <a:sym typeface="Montserrat"/>
              </a:rPr>
              <a:t>Step 2: </a:t>
            </a:r>
            <a:r>
              <a:rPr b="0" i="0" lang="hu-HU" u="none" cap="none" strike="noStrike">
                <a:solidFill>
                  <a:schemeClr val="dk2"/>
                </a:solidFill>
                <a:latin typeface="Montserrat"/>
                <a:ea typeface="Montserrat"/>
                <a:cs typeface="Montserrat"/>
                <a:sym typeface="Montserrat"/>
              </a:rPr>
              <a:t>Reflect on your workday from beginning to end. Using a scale from 1 to 10, color or shade the petals to illustrate your energy level:</a:t>
            </a:r>
            <a:endParaRPr sz="1600">
              <a:solidFill>
                <a:schemeClr val="dk2"/>
              </a:solidFill>
            </a:endParaRPr>
          </a:p>
          <a:p>
            <a:pPr indent="0" lvl="0" marL="0" marR="0" rtl="0" algn="l">
              <a:lnSpc>
                <a:spcPct val="100000"/>
              </a:lnSpc>
              <a:spcBef>
                <a:spcPts val="0"/>
              </a:spcBef>
              <a:spcAft>
                <a:spcPts val="0"/>
              </a:spcAft>
              <a:buNone/>
            </a:pPr>
            <a:r>
              <a:t/>
            </a:r>
            <a:endParaRPr b="0" i="0" u="none" cap="none" strike="noStrike">
              <a:solidFill>
                <a:schemeClr val="dk2"/>
              </a:solidFill>
              <a:latin typeface="Montserrat"/>
              <a:ea typeface="Montserrat"/>
              <a:cs typeface="Montserrat"/>
              <a:sym typeface="Montserrat"/>
            </a:endParaRPr>
          </a:p>
          <a:p>
            <a:pPr indent="0" lvl="0" marL="457200" marR="0" rtl="0" algn="l">
              <a:lnSpc>
                <a:spcPct val="100000"/>
              </a:lnSpc>
              <a:spcBef>
                <a:spcPts val="0"/>
              </a:spcBef>
              <a:spcAft>
                <a:spcPts val="0"/>
              </a:spcAft>
              <a:buNone/>
            </a:pPr>
            <a:r>
              <a:rPr b="0" i="0" lang="hu-HU" u="none" cap="none" strike="noStrike">
                <a:solidFill>
                  <a:schemeClr val="dk2"/>
                </a:solidFill>
                <a:latin typeface="Montserrat"/>
                <a:ea typeface="Montserrat"/>
                <a:cs typeface="Montserrat"/>
                <a:sym typeface="Montserrat"/>
              </a:rPr>
              <a:t>Flower 1 = Morning</a:t>
            </a:r>
            <a:r>
              <a:rPr lang="hu-HU" sz="1600">
                <a:solidFill>
                  <a:schemeClr val="dk2"/>
                </a:solidFill>
              </a:rPr>
              <a:t> / </a:t>
            </a:r>
            <a:r>
              <a:rPr b="0" i="0" lang="hu-HU" u="none" cap="none" strike="noStrike">
                <a:solidFill>
                  <a:schemeClr val="dk2"/>
                </a:solidFill>
                <a:latin typeface="Montserrat"/>
                <a:ea typeface="Montserrat"/>
                <a:cs typeface="Montserrat"/>
                <a:sym typeface="Montserrat"/>
              </a:rPr>
              <a:t>Flower 2 = Afternoon</a:t>
            </a:r>
            <a:r>
              <a:rPr lang="hu-HU" sz="1600">
                <a:solidFill>
                  <a:schemeClr val="dk2"/>
                </a:solidFill>
              </a:rPr>
              <a:t> / </a:t>
            </a:r>
            <a:r>
              <a:rPr b="0" i="0" lang="hu-HU" u="none" cap="none" strike="noStrike">
                <a:solidFill>
                  <a:schemeClr val="dk2"/>
                </a:solidFill>
                <a:latin typeface="Montserrat"/>
                <a:ea typeface="Montserrat"/>
                <a:cs typeface="Montserrat"/>
                <a:sym typeface="Montserrat"/>
              </a:rPr>
              <a:t>Flower 3 = Evening</a:t>
            </a:r>
            <a:endParaRPr sz="1600">
              <a:solidFill>
                <a:schemeClr val="dk2"/>
              </a:solidFill>
            </a:endParaRPr>
          </a:p>
          <a:p>
            <a:pPr indent="0" lvl="0" marL="0" marR="0" rtl="0" algn="l">
              <a:lnSpc>
                <a:spcPct val="100000"/>
              </a:lnSpc>
              <a:spcBef>
                <a:spcPts val="0"/>
              </a:spcBef>
              <a:spcAft>
                <a:spcPts val="0"/>
              </a:spcAft>
              <a:buClr>
                <a:srgbClr val="000000"/>
              </a:buClr>
              <a:buSzPts val="1200"/>
              <a:buFont typeface="Arial"/>
              <a:buNone/>
            </a:pPr>
            <a:r>
              <a:t/>
            </a:r>
            <a:endParaRPr b="0" i="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hu-HU" u="none" cap="none" strike="noStrike">
                <a:solidFill>
                  <a:schemeClr val="dk2"/>
                </a:solidFill>
                <a:latin typeface="Montserrat"/>
                <a:ea typeface="Montserrat"/>
                <a:cs typeface="Montserrat"/>
                <a:sym typeface="Montserrat"/>
              </a:rPr>
              <a:t>A </a:t>
            </a:r>
            <a:r>
              <a:rPr b="1" i="0" lang="hu-HU" u="none" cap="none" strike="noStrike">
                <a:solidFill>
                  <a:schemeClr val="dk2"/>
                </a:solidFill>
                <a:latin typeface="Montserrat"/>
                <a:ea typeface="Montserrat"/>
                <a:cs typeface="Montserrat"/>
                <a:sym typeface="Montserrat"/>
              </a:rPr>
              <a:t>bright</a:t>
            </a:r>
            <a:r>
              <a:rPr b="0" i="0" lang="hu-HU" u="none" cap="none" strike="noStrike">
                <a:solidFill>
                  <a:schemeClr val="dk2"/>
                </a:solidFill>
                <a:latin typeface="Montserrat"/>
                <a:ea typeface="Montserrat"/>
                <a:cs typeface="Montserrat"/>
                <a:sym typeface="Montserrat"/>
              </a:rPr>
              <a:t>, fully colored petal represents peak energy (8-10)</a:t>
            </a:r>
            <a:endParaRPr sz="1600">
              <a:solidFill>
                <a:schemeClr val="dk2"/>
              </a:solidFill>
            </a:endParaRPr>
          </a:p>
          <a:p>
            <a:pPr indent="0" lvl="0" marL="0" marR="0" rtl="0" algn="l">
              <a:lnSpc>
                <a:spcPct val="100000"/>
              </a:lnSpc>
              <a:spcBef>
                <a:spcPts val="0"/>
              </a:spcBef>
              <a:spcAft>
                <a:spcPts val="0"/>
              </a:spcAft>
              <a:buNone/>
            </a:pPr>
            <a:r>
              <a:rPr b="0" i="0" lang="hu-HU" u="none" cap="none" strike="noStrike">
                <a:solidFill>
                  <a:schemeClr val="dk2"/>
                </a:solidFill>
                <a:latin typeface="Montserrat"/>
                <a:ea typeface="Montserrat"/>
                <a:cs typeface="Montserrat"/>
                <a:sym typeface="Montserrat"/>
              </a:rPr>
              <a:t>A </a:t>
            </a:r>
            <a:r>
              <a:rPr b="1" i="0" lang="hu-HU" u="none" cap="none" strike="noStrike">
                <a:solidFill>
                  <a:schemeClr val="dk2"/>
                </a:solidFill>
                <a:latin typeface="Montserrat"/>
                <a:ea typeface="Montserrat"/>
                <a:cs typeface="Montserrat"/>
                <a:sym typeface="Montserrat"/>
              </a:rPr>
              <a:t>partially colored </a:t>
            </a:r>
            <a:r>
              <a:rPr b="0" i="0" lang="hu-HU" u="none" cap="none" strike="noStrike">
                <a:solidFill>
                  <a:schemeClr val="dk2"/>
                </a:solidFill>
                <a:latin typeface="Montserrat"/>
                <a:ea typeface="Montserrat"/>
                <a:cs typeface="Montserrat"/>
                <a:sym typeface="Montserrat"/>
              </a:rPr>
              <a:t>petal indicates moderate energy (4-7)</a:t>
            </a:r>
            <a:endParaRPr sz="1600">
              <a:solidFill>
                <a:schemeClr val="dk2"/>
              </a:solidFill>
            </a:endParaRPr>
          </a:p>
          <a:p>
            <a:pPr indent="0" lvl="0" marL="0" marR="0" rtl="0" algn="l">
              <a:lnSpc>
                <a:spcPct val="100000"/>
              </a:lnSpc>
              <a:spcBef>
                <a:spcPts val="0"/>
              </a:spcBef>
              <a:spcAft>
                <a:spcPts val="0"/>
              </a:spcAft>
              <a:buNone/>
            </a:pPr>
            <a:r>
              <a:rPr b="0" i="0" lang="hu-HU" u="none" cap="none" strike="noStrike">
                <a:solidFill>
                  <a:schemeClr val="dk2"/>
                </a:solidFill>
                <a:latin typeface="Montserrat"/>
                <a:ea typeface="Montserrat"/>
                <a:cs typeface="Montserrat"/>
                <a:sym typeface="Montserrat"/>
              </a:rPr>
              <a:t>A </a:t>
            </a:r>
            <a:r>
              <a:rPr b="1" i="0" lang="hu-HU" u="none" cap="none" strike="noStrike">
                <a:solidFill>
                  <a:schemeClr val="dk2"/>
                </a:solidFill>
                <a:latin typeface="Montserrat"/>
                <a:ea typeface="Montserrat"/>
                <a:cs typeface="Montserrat"/>
                <a:sym typeface="Montserrat"/>
              </a:rPr>
              <a:t>faded</a:t>
            </a:r>
            <a:r>
              <a:rPr b="0" i="0" lang="hu-HU" u="none" cap="none" strike="noStrike">
                <a:solidFill>
                  <a:schemeClr val="dk2"/>
                </a:solidFill>
                <a:latin typeface="Montserrat"/>
                <a:ea typeface="Montserrat"/>
                <a:cs typeface="Montserrat"/>
                <a:sym typeface="Montserrat"/>
              </a:rPr>
              <a:t> or uncolored petal suggests low energy (1-3).</a:t>
            </a:r>
            <a:endParaRPr b="0" i="0" sz="12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306b915b9d6_0_58"/>
          <p:cNvSpPr txBox="1"/>
          <p:nvPr>
            <p:ph type="title"/>
          </p:nvPr>
        </p:nvSpPr>
        <p:spPr>
          <a:xfrm>
            <a:off x="804985" y="1274178"/>
            <a:ext cx="10134000" cy="519600"/>
          </a:xfrm>
          <a:prstGeom prst="rect">
            <a:avLst/>
          </a:prstGeom>
        </p:spPr>
        <p:txBody>
          <a:bodyPr anchorCtr="0" anchor="t" bIns="45700" lIns="91425" spcFirstLastPara="1" rIns="91425" wrap="square" tIns="45700">
            <a:normAutofit fontScale="90000"/>
          </a:bodyPr>
          <a:lstStyle/>
          <a:p>
            <a:pPr indent="0" lvl="2" marL="914400" rtl="0" algn="just">
              <a:spcBef>
                <a:spcPts val="600"/>
              </a:spcBef>
              <a:spcAft>
                <a:spcPts val="600"/>
              </a:spcAft>
              <a:buNone/>
            </a:pPr>
            <a:r>
              <a:rPr lang="hu-HU" sz="2900">
                <a:solidFill>
                  <a:schemeClr val="accent1"/>
                </a:solidFill>
                <a:latin typeface="Montserrat ExtraBold"/>
                <a:ea typeface="Montserrat ExtraBold"/>
                <a:cs typeface="Montserrat ExtraBold"/>
                <a:sym typeface="Montserrat ExtraBold"/>
              </a:rPr>
              <a:t>EXERCISE: Manage your energy 1/2</a:t>
            </a:r>
            <a:endParaRPr/>
          </a:p>
        </p:txBody>
      </p:sp>
      <p:sp>
        <p:nvSpPr>
          <p:cNvPr id="332" name="Google Shape;332;g306b915b9d6_0_58"/>
          <p:cNvSpPr txBox="1"/>
          <p:nvPr>
            <p:ph idx="1" type="body"/>
          </p:nvPr>
        </p:nvSpPr>
        <p:spPr>
          <a:xfrm>
            <a:off x="804985" y="2048497"/>
            <a:ext cx="10134000" cy="35121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Font typeface="Arial"/>
              <a:buNone/>
            </a:pPr>
            <a:r>
              <a:rPr b="1" lang="hu-HU" sz="1500">
                <a:solidFill>
                  <a:schemeClr val="dk2"/>
                </a:solidFill>
              </a:rPr>
              <a:t>Part 2: </a:t>
            </a:r>
            <a:endParaRPr sz="1700">
              <a:solidFill>
                <a:schemeClr val="dk2"/>
              </a:solidFill>
              <a:latin typeface="Arial"/>
              <a:ea typeface="Arial"/>
              <a:cs typeface="Arial"/>
              <a:sym typeface="Arial"/>
            </a:endParaRPr>
          </a:p>
          <a:p>
            <a:pPr indent="0" lvl="0" marL="0" rtl="0" algn="l">
              <a:lnSpc>
                <a:spcPct val="100000"/>
              </a:lnSpc>
              <a:spcBef>
                <a:spcPts val="0"/>
              </a:spcBef>
              <a:spcAft>
                <a:spcPts val="0"/>
              </a:spcAft>
              <a:buClr>
                <a:schemeClr val="dk1"/>
              </a:buClr>
              <a:buFont typeface="Arial"/>
              <a:buNone/>
            </a:pPr>
            <a:r>
              <a:rPr lang="hu-HU" sz="1500">
                <a:solidFill>
                  <a:schemeClr val="dk2"/>
                </a:solidFill>
              </a:rPr>
              <a:t>Identify the factors (such as activities, relationships, etc.) that </a:t>
            </a:r>
            <a:r>
              <a:rPr lang="hu-HU" sz="1500" u="sng">
                <a:solidFill>
                  <a:schemeClr val="dk2"/>
                </a:solidFill>
              </a:rPr>
              <a:t>drain your energy </a:t>
            </a:r>
            <a:r>
              <a:rPr lang="hu-HU" sz="1500">
                <a:solidFill>
                  <a:schemeClr val="dk2"/>
                </a:solidFill>
              </a:rPr>
              <a:t>and those </a:t>
            </a:r>
            <a:r>
              <a:rPr lang="hu-HU" sz="1500" u="sng">
                <a:solidFill>
                  <a:schemeClr val="dk2"/>
                </a:solidFill>
              </a:rPr>
              <a:t>that boost your energy </a:t>
            </a:r>
            <a:r>
              <a:rPr lang="hu-HU" sz="1500">
                <a:solidFill>
                  <a:schemeClr val="dk2"/>
                </a:solidFill>
              </a:rPr>
              <a:t>during your workday. Write your list  next to the flowers. </a:t>
            </a:r>
            <a:endParaRPr sz="1700">
              <a:solidFill>
                <a:schemeClr val="dk2"/>
              </a:solidFill>
              <a:latin typeface="Arial"/>
              <a:ea typeface="Arial"/>
              <a:cs typeface="Arial"/>
              <a:sym typeface="Arial"/>
            </a:endParaRPr>
          </a:p>
          <a:p>
            <a:pPr indent="0" lvl="0" marL="0" rtl="0" algn="l">
              <a:lnSpc>
                <a:spcPct val="100000"/>
              </a:lnSpc>
              <a:spcBef>
                <a:spcPts val="0"/>
              </a:spcBef>
              <a:spcAft>
                <a:spcPts val="0"/>
              </a:spcAft>
              <a:buClr>
                <a:schemeClr val="dk1"/>
              </a:buClr>
              <a:buFont typeface="Arial"/>
              <a:buNone/>
            </a:pPr>
            <a:r>
              <a:t/>
            </a:r>
            <a:endParaRPr sz="1500">
              <a:solidFill>
                <a:schemeClr val="dk2"/>
              </a:solidFill>
            </a:endParaRPr>
          </a:p>
          <a:p>
            <a:pPr indent="0" lvl="0" marL="0" rtl="0" algn="l">
              <a:lnSpc>
                <a:spcPct val="100000"/>
              </a:lnSpc>
              <a:spcBef>
                <a:spcPts val="0"/>
              </a:spcBef>
              <a:spcAft>
                <a:spcPts val="0"/>
              </a:spcAft>
              <a:buClr>
                <a:schemeClr val="dk1"/>
              </a:buClr>
              <a:buFont typeface="Arial"/>
              <a:buNone/>
            </a:pPr>
            <a:r>
              <a:rPr i="1" lang="hu-HU" sz="1500">
                <a:solidFill>
                  <a:schemeClr val="dk2"/>
                </a:solidFill>
              </a:rPr>
              <a:t>Example of energy drainers: long meetings, multitasking,  tedious tasks, learning with the kids, do the shopping,  etc…</a:t>
            </a:r>
            <a:endParaRPr sz="1700">
              <a:solidFill>
                <a:schemeClr val="dk2"/>
              </a:solidFill>
              <a:latin typeface="Arial"/>
              <a:ea typeface="Arial"/>
              <a:cs typeface="Arial"/>
              <a:sym typeface="Arial"/>
            </a:endParaRPr>
          </a:p>
          <a:p>
            <a:pPr indent="0" lvl="0" marL="0" rtl="0" algn="l">
              <a:lnSpc>
                <a:spcPct val="100000"/>
              </a:lnSpc>
              <a:spcBef>
                <a:spcPts val="0"/>
              </a:spcBef>
              <a:spcAft>
                <a:spcPts val="0"/>
              </a:spcAft>
              <a:buClr>
                <a:schemeClr val="dk1"/>
              </a:buClr>
              <a:buFont typeface="Arial"/>
              <a:buNone/>
            </a:pPr>
            <a:r>
              <a:rPr i="1" lang="hu-HU" sz="1500">
                <a:solidFill>
                  <a:schemeClr val="dk2"/>
                </a:solidFill>
              </a:rPr>
              <a:t>Example of energy boosters: positive interactions, breaks during the day, relaxation, exercise, walk, good sleep, etc…</a:t>
            </a:r>
            <a:endParaRPr sz="1700">
              <a:solidFill>
                <a:schemeClr val="dk2"/>
              </a:solidFill>
              <a:latin typeface="Arial"/>
              <a:ea typeface="Arial"/>
              <a:cs typeface="Arial"/>
              <a:sym typeface="Arial"/>
            </a:endParaRPr>
          </a:p>
          <a:p>
            <a:pPr indent="0" lvl="0" marL="0" rtl="0" algn="l">
              <a:lnSpc>
                <a:spcPct val="100000"/>
              </a:lnSpc>
              <a:spcBef>
                <a:spcPts val="0"/>
              </a:spcBef>
              <a:spcAft>
                <a:spcPts val="0"/>
              </a:spcAft>
              <a:buClr>
                <a:schemeClr val="dk1"/>
              </a:buClr>
              <a:buFont typeface="Arial"/>
              <a:buNone/>
            </a:pPr>
            <a:r>
              <a:t/>
            </a:r>
            <a:endParaRPr i="1" sz="1500">
              <a:solidFill>
                <a:schemeClr val="dk2"/>
              </a:solidFill>
            </a:endParaRPr>
          </a:p>
          <a:p>
            <a:pPr indent="0" lvl="0" marL="0" rtl="0" algn="l">
              <a:lnSpc>
                <a:spcPct val="100000"/>
              </a:lnSpc>
              <a:spcBef>
                <a:spcPts val="0"/>
              </a:spcBef>
              <a:spcAft>
                <a:spcPts val="0"/>
              </a:spcAft>
              <a:buClr>
                <a:schemeClr val="dk1"/>
              </a:buClr>
              <a:buFont typeface="Arial"/>
              <a:buNone/>
            </a:pPr>
            <a:r>
              <a:rPr b="1" lang="hu-HU" sz="1500">
                <a:solidFill>
                  <a:schemeClr val="dk2"/>
                </a:solidFill>
              </a:rPr>
              <a:t>Part 3: </a:t>
            </a:r>
            <a:endParaRPr sz="1700">
              <a:solidFill>
                <a:schemeClr val="dk2"/>
              </a:solidFill>
              <a:latin typeface="Arial"/>
              <a:ea typeface="Arial"/>
              <a:cs typeface="Arial"/>
              <a:sym typeface="Arial"/>
            </a:endParaRPr>
          </a:p>
          <a:p>
            <a:pPr indent="0" lvl="0" marL="0" rtl="0" algn="l">
              <a:lnSpc>
                <a:spcPct val="100000"/>
              </a:lnSpc>
              <a:spcBef>
                <a:spcPts val="0"/>
              </a:spcBef>
              <a:spcAft>
                <a:spcPts val="0"/>
              </a:spcAft>
              <a:buClr>
                <a:schemeClr val="dk1"/>
              </a:buClr>
              <a:buFont typeface="Arial"/>
              <a:buNone/>
            </a:pPr>
            <a:r>
              <a:rPr lang="hu-HU" sz="1500">
                <a:solidFill>
                  <a:schemeClr val="dk2"/>
                </a:solidFill>
              </a:rPr>
              <a:t>Select three energy drainers from your list and create a plan to eliminate them.</a:t>
            </a:r>
            <a:endParaRPr sz="1700">
              <a:solidFill>
                <a:schemeClr val="dk2"/>
              </a:solidFill>
              <a:latin typeface="Arial"/>
              <a:ea typeface="Arial"/>
              <a:cs typeface="Arial"/>
              <a:sym typeface="Arial"/>
            </a:endParaRPr>
          </a:p>
          <a:p>
            <a:pPr indent="0" lvl="0" marL="0" rtl="0" algn="l">
              <a:lnSpc>
                <a:spcPct val="100000"/>
              </a:lnSpc>
              <a:spcBef>
                <a:spcPts val="0"/>
              </a:spcBef>
              <a:spcAft>
                <a:spcPts val="0"/>
              </a:spcAft>
              <a:buClr>
                <a:schemeClr val="dk1"/>
              </a:buClr>
              <a:buFont typeface="Arial"/>
              <a:buNone/>
            </a:pPr>
            <a:r>
              <a:rPr lang="hu-HU" sz="1500">
                <a:solidFill>
                  <a:schemeClr val="dk2"/>
                </a:solidFill>
              </a:rPr>
              <a:t>Select three energy boosters from your list and create a plan to enhance  them, practice them more often.</a:t>
            </a:r>
            <a:endParaRPr sz="1700">
              <a:solidFill>
                <a:schemeClr val="dk2"/>
              </a:solidFill>
              <a:latin typeface="Arial"/>
              <a:ea typeface="Arial"/>
              <a:cs typeface="Arial"/>
              <a:sym typeface="Arial"/>
            </a:endParaRPr>
          </a:p>
          <a:p>
            <a:pPr indent="0" lvl="0" marL="0" rtl="0" algn="l">
              <a:spcBef>
                <a:spcPts val="1000"/>
              </a:spcBef>
              <a:spcAft>
                <a:spcPts val="0"/>
              </a:spcAft>
              <a:buNone/>
            </a:pPr>
            <a:r>
              <a:t/>
            </a:r>
            <a:endParaRPr sz="3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7"/>
          <p:cNvSpPr txBox="1"/>
          <p:nvPr>
            <p:ph type="title"/>
          </p:nvPr>
        </p:nvSpPr>
        <p:spPr>
          <a:xfrm>
            <a:off x="784026" y="1315724"/>
            <a:ext cx="9990900" cy="559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200"/>
              <a:buNone/>
            </a:pPr>
            <a:r>
              <a:rPr lang="hu-HU"/>
              <a:t>Content</a:t>
            </a:r>
            <a:endParaRPr/>
          </a:p>
        </p:txBody>
      </p:sp>
      <p:grpSp>
        <p:nvGrpSpPr>
          <p:cNvPr id="77" name="Google Shape;77;p17"/>
          <p:cNvGrpSpPr/>
          <p:nvPr/>
        </p:nvGrpSpPr>
        <p:grpSpPr>
          <a:xfrm>
            <a:off x="699926" y="2333325"/>
            <a:ext cx="10442991" cy="4074141"/>
            <a:chOff x="-863592" y="-895"/>
            <a:chExt cx="10677905" cy="4074141"/>
          </a:xfrm>
        </p:grpSpPr>
        <p:sp>
          <p:nvSpPr>
            <p:cNvPr id="78" name="Google Shape;78;p17"/>
            <p:cNvSpPr/>
            <p:nvPr/>
          </p:nvSpPr>
          <p:spPr>
            <a:xfrm>
              <a:off x="-863587" y="6737"/>
              <a:ext cx="10677900" cy="1032600"/>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7"/>
            <p:cNvSpPr txBox="1"/>
            <p:nvPr/>
          </p:nvSpPr>
          <p:spPr>
            <a:xfrm>
              <a:off x="698916" y="-895"/>
              <a:ext cx="8144700" cy="972000"/>
            </a:xfrm>
            <a:prstGeom prst="rect">
              <a:avLst/>
            </a:prstGeom>
            <a:noFill/>
            <a:ln>
              <a:noFill/>
            </a:ln>
          </p:spPr>
          <p:txBody>
            <a:bodyPr anchorCtr="0" anchor="ctr" bIns="175250" lIns="175250" spcFirstLastPara="1" rIns="175250" wrap="square" tIns="175250">
              <a:noAutofit/>
            </a:bodyPr>
            <a:lstStyle/>
            <a:p>
              <a:pPr indent="0" lvl="0" marL="0" marR="0" rtl="0" algn="ctr">
                <a:lnSpc>
                  <a:spcPct val="90000"/>
                </a:lnSpc>
                <a:spcBef>
                  <a:spcPts val="0"/>
                </a:spcBef>
                <a:spcAft>
                  <a:spcPts val="0"/>
                </a:spcAft>
                <a:buClr>
                  <a:schemeClr val="accent2"/>
                </a:buClr>
                <a:buSzPts val="2400"/>
                <a:buFont typeface="Arial"/>
                <a:buNone/>
              </a:pPr>
              <a:r>
                <a:rPr b="1" i="0" lang="hu-HU" sz="2700" u="none" cap="none" strike="noStrike">
                  <a:solidFill>
                    <a:schemeClr val="accent2"/>
                  </a:solidFill>
                  <a:latin typeface="Montserrat"/>
                  <a:ea typeface="Montserrat"/>
                  <a:cs typeface="Montserrat"/>
                  <a:sym typeface="Montserrat"/>
                </a:rPr>
                <a:t>Gender implications of entrepreneurship</a:t>
              </a:r>
              <a:endParaRPr b="0" i="0" sz="2700" u="none" cap="none" strike="noStrike">
                <a:solidFill>
                  <a:schemeClr val="lt1"/>
                </a:solidFill>
                <a:latin typeface="Arial"/>
                <a:ea typeface="Arial"/>
                <a:cs typeface="Arial"/>
                <a:sym typeface="Arial"/>
              </a:endParaRPr>
            </a:p>
          </p:txBody>
        </p:sp>
        <p:sp>
          <p:nvSpPr>
            <p:cNvPr id="80" name="Google Shape;80;p17"/>
            <p:cNvSpPr/>
            <p:nvPr/>
          </p:nvSpPr>
          <p:spPr>
            <a:xfrm>
              <a:off x="-863575" y="1342895"/>
              <a:ext cx="2589900" cy="2730300"/>
            </a:xfrm>
            <a:prstGeom prst="roundRect">
              <a:avLst>
                <a:gd fmla="val 10000" name="adj"/>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7"/>
            <p:cNvSpPr txBox="1"/>
            <p:nvPr/>
          </p:nvSpPr>
          <p:spPr>
            <a:xfrm>
              <a:off x="-863592" y="1418728"/>
              <a:ext cx="2438400" cy="2578500"/>
            </a:xfrm>
            <a:prstGeom prst="rect">
              <a:avLst/>
            </a:prstGeom>
            <a:noFill/>
            <a:ln>
              <a:noFill/>
            </a:ln>
          </p:spPr>
          <p:txBody>
            <a:bodyPr anchorCtr="0" anchor="ctr" bIns="171450" lIns="171450" spcFirstLastPara="1" rIns="171450" wrap="square" tIns="171450">
              <a:noAutofit/>
            </a:bodyPr>
            <a:lstStyle/>
            <a:p>
              <a:pPr indent="0" lvl="0" marL="0" marR="0" rtl="0" algn="ctr">
                <a:lnSpc>
                  <a:spcPct val="90000"/>
                </a:lnSpc>
                <a:spcBef>
                  <a:spcPts val="1000"/>
                </a:spcBef>
                <a:spcAft>
                  <a:spcPts val="0"/>
                </a:spcAft>
                <a:buClr>
                  <a:schemeClr val="accent1"/>
                </a:buClr>
                <a:buSzPts val="2000"/>
                <a:buFont typeface="Arial"/>
                <a:buNone/>
              </a:pPr>
              <a:r>
                <a:rPr lang="hu-HU" sz="1800">
                  <a:solidFill>
                    <a:schemeClr val="lt1"/>
                  </a:solidFill>
                  <a:latin typeface="Montserrat ExtraBold"/>
                  <a:ea typeface="Montserrat ExtraBold"/>
                  <a:cs typeface="Montserrat ExtraBold"/>
                  <a:sym typeface="Montserrat ExtraBold"/>
                </a:rPr>
                <a:t>Introduction</a:t>
              </a:r>
              <a:endParaRPr b="0" i="0" sz="1800" u="none" cap="none" strike="noStrike">
                <a:solidFill>
                  <a:schemeClr val="lt1"/>
                </a:solidFill>
                <a:latin typeface="Arial"/>
                <a:ea typeface="Arial"/>
                <a:cs typeface="Arial"/>
                <a:sym typeface="Arial"/>
              </a:endParaRPr>
            </a:p>
          </p:txBody>
        </p:sp>
        <p:sp>
          <p:nvSpPr>
            <p:cNvPr id="82" name="Google Shape;82;p17"/>
            <p:cNvSpPr/>
            <p:nvPr/>
          </p:nvSpPr>
          <p:spPr>
            <a:xfrm>
              <a:off x="1745970" y="1342895"/>
              <a:ext cx="2589900" cy="2730300"/>
            </a:xfrm>
            <a:prstGeom prst="roundRect">
              <a:avLst>
                <a:gd fmla="val 10000" name="adj"/>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7"/>
            <p:cNvSpPr txBox="1"/>
            <p:nvPr/>
          </p:nvSpPr>
          <p:spPr>
            <a:xfrm>
              <a:off x="1821753" y="1418728"/>
              <a:ext cx="2438400" cy="2578500"/>
            </a:xfrm>
            <a:prstGeom prst="rect">
              <a:avLst/>
            </a:prstGeom>
            <a:noFill/>
            <a:ln>
              <a:noFill/>
            </a:ln>
          </p:spPr>
          <p:txBody>
            <a:bodyPr anchorCtr="0" anchor="ctr" bIns="171450" lIns="171450" spcFirstLastPara="1" rIns="171450" wrap="square" tIns="171450">
              <a:noAutofit/>
            </a:bodyPr>
            <a:lstStyle/>
            <a:p>
              <a:pPr indent="0" lvl="0" marL="0" rtl="0" algn="ctr">
                <a:lnSpc>
                  <a:spcPct val="115000"/>
                </a:lnSpc>
                <a:spcBef>
                  <a:spcPts val="0"/>
                </a:spcBef>
                <a:spcAft>
                  <a:spcPts val="0"/>
                </a:spcAft>
                <a:buClr>
                  <a:schemeClr val="dk1"/>
                </a:buClr>
                <a:buSzPts val="1100"/>
                <a:buFont typeface="Arial"/>
                <a:buNone/>
              </a:pPr>
              <a:r>
                <a:rPr lang="hu-HU" sz="1700">
                  <a:solidFill>
                    <a:schemeClr val="lt1"/>
                  </a:solidFill>
                  <a:latin typeface="Montserrat ExtraBold"/>
                  <a:ea typeface="Montserrat ExtraBold"/>
                  <a:cs typeface="Montserrat ExtraBold"/>
                  <a:sym typeface="Montserrat ExtraBold"/>
                </a:rPr>
                <a:t>Gender </a:t>
              </a:r>
              <a:r>
                <a:rPr lang="hu-HU" sz="1700">
                  <a:solidFill>
                    <a:schemeClr val="lt1"/>
                  </a:solidFill>
                  <a:latin typeface="Montserrat ExtraBold"/>
                  <a:ea typeface="Montserrat ExtraBold"/>
                  <a:cs typeface="Montserrat ExtraBold"/>
                  <a:sym typeface="Montserrat ExtraBold"/>
                </a:rPr>
                <a:t>equality</a:t>
              </a:r>
              <a:r>
                <a:rPr lang="hu-HU" sz="1700">
                  <a:solidFill>
                    <a:schemeClr val="lt1"/>
                  </a:solidFill>
                  <a:latin typeface="Montserrat ExtraBold"/>
                  <a:ea typeface="Montserrat ExtraBold"/>
                  <a:cs typeface="Montserrat ExtraBold"/>
                  <a:sym typeface="Montserrat ExtraBold"/>
                </a:rPr>
                <a:t> in </a:t>
              </a:r>
              <a:r>
                <a:rPr lang="hu-HU" sz="1700">
                  <a:solidFill>
                    <a:schemeClr val="lt1"/>
                  </a:solidFill>
                  <a:latin typeface="Montserrat ExtraBold"/>
                  <a:ea typeface="Montserrat ExtraBold"/>
                  <a:cs typeface="Montserrat ExtraBold"/>
                  <a:sym typeface="Montserrat ExtraBold"/>
                </a:rPr>
                <a:t>entrepreneurship</a:t>
              </a:r>
              <a:r>
                <a:rPr lang="hu-HU" sz="1700">
                  <a:solidFill>
                    <a:schemeClr val="lt1"/>
                  </a:solidFill>
                  <a:latin typeface="Montserrat ExtraBold"/>
                  <a:ea typeface="Montserrat ExtraBold"/>
                  <a:cs typeface="Montserrat ExtraBold"/>
                  <a:sym typeface="Montserrat ExtraBold"/>
                </a:rPr>
                <a:t> </a:t>
              </a:r>
              <a:endParaRPr b="0" i="0" sz="1700" u="none" cap="none" strike="noStrike">
                <a:solidFill>
                  <a:schemeClr val="lt1"/>
                </a:solidFill>
                <a:latin typeface="Montserrat ExtraBold"/>
                <a:ea typeface="Montserrat ExtraBold"/>
                <a:cs typeface="Montserrat ExtraBold"/>
                <a:sym typeface="Montserrat ExtraBold"/>
              </a:endParaRPr>
            </a:p>
          </p:txBody>
        </p:sp>
        <p:sp>
          <p:nvSpPr>
            <p:cNvPr id="84" name="Google Shape;84;p17"/>
            <p:cNvSpPr/>
            <p:nvPr/>
          </p:nvSpPr>
          <p:spPr>
            <a:xfrm>
              <a:off x="4355514" y="1342945"/>
              <a:ext cx="2589900" cy="2730300"/>
            </a:xfrm>
            <a:prstGeom prst="roundRect">
              <a:avLst>
                <a:gd fmla="val 10000" name="adj"/>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7"/>
            <p:cNvSpPr txBox="1"/>
            <p:nvPr/>
          </p:nvSpPr>
          <p:spPr>
            <a:xfrm>
              <a:off x="4493814" y="1429503"/>
              <a:ext cx="2438400" cy="2578500"/>
            </a:xfrm>
            <a:prstGeom prst="rect">
              <a:avLst/>
            </a:prstGeom>
            <a:noFill/>
            <a:ln>
              <a:noFill/>
            </a:ln>
          </p:spPr>
          <p:txBody>
            <a:bodyPr anchorCtr="0" anchor="ctr" bIns="171450" lIns="171450" spcFirstLastPara="1" rIns="171450" wrap="square" tIns="171450">
              <a:noAutofit/>
            </a:bodyPr>
            <a:lstStyle/>
            <a:p>
              <a:pPr indent="0" lvl="0" marL="0" rtl="0" algn="ctr">
                <a:lnSpc>
                  <a:spcPct val="115000"/>
                </a:lnSpc>
                <a:spcBef>
                  <a:spcPts val="1200"/>
                </a:spcBef>
                <a:spcAft>
                  <a:spcPts val="200"/>
                </a:spcAft>
                <a:buClr>
                  <a:schemeClr val="dk1"/>
                </a:buClr>
                <a:buSzPts val="1100"/>
                <a:buFont typeface="Arial"/>
                <a:buNone/>
              </a:pPr>
              <a:r>
                <a:rPr lang="hu-HU" sz="1700">
                  <a:solidFill>
                    <a:schemeClr val="lt1"/>
                  </a:solidFill>
                  <a:latin typeface="Montserrat ExtraBold"/>
                  <a:ea typeface="Montserrat ExtraBold"/>
                  <a:cs typeface="Montserrat ExtraBold"/>
                  <a:sym typeface="Montserrat ExtraBold"/>
                </a:rPr>
                <a:t>Key c</a:t>
              </a:r>
              <a:r>
                <a:rPr lang="hu-HU" sz="1700">
                  <a:solidFill>
                    <a:schemeClr val="lt1"/>
                  </a:solidFill>
                  <a:latin typeface="Montserrat ExtraBold"/>
                  <a:ea typeface="Montserrat ExtraBold"/>
                  <a:cs typeface="Montserrat ExtraBold"/>
                  <a:sym typeface="Montserrat ExtraBold"/>
                </a:rPr>
                <a:t>hallenges in entrepreneurship for Women</a:t>
              </a:r>
              <a:endParaRPr b="0" i="0" sz="4200" u="none" cap="none" strike="noStrike">
                <a:solidFill>
                  <a:schemeClr val="lt1"/>
                </a:solidFill>
                <a:latin typeface="Arial"/>
                <a:ea typeface="Arial"/>
                <a:cs typeface="Arial"/>
                <a:sym typeface="Arial"/>
              </a:endParaRPr>
            </a:p>
          </p:txBody>
        </p:sp>
      </p:grpSp>
      <p:sp>
        <p:nvSpPr>
          <p:cNvPr id="86" name="Google Shape;86;p17"/>
          <p:cNvSpPr txBox="1"/>
          <p:nvPr/>
        </p:nvSpPr>
        <p:spPr>
          <a:xfrm>
            <a:off x="9081009" y="3667991"/>
            <a:ext cx="2438400" cy="2578500"/>
          </a:xfrm>
          <a:prstGeom prst="rect">
            <a:avLst/>
          </a:prstGeom>
          <a:noFill/>
          <a:ln>
            <a:noFill/>
          </a:ln>
        </p:spPr>
        <p:txBody>
          <a:bodyPr anchorCtr="0" anchor="ctr" bIns="171450" lIns="171450" spcFirstLastPara="1" rIns="171450" wrap="square" tIns="171450">
            <a:noAutofit/>
          </a:bodyPr>
          <a:lstStyle/>
          <a:p>
            <a:pPr indent="0" lvl="0" marL="0" marR="0" rtl="0" algn="ctr">
              <a:lnSpc>
                <a:spcPct val="90000"/>
              </a:lnSpc>
              <a:spcBef>
                <a:spcPts val="1000"/>
              </a:spcBef>
              <a:spcAft>
                <a:spcPts val="0"/>
              </a:spcAft>
              <a:buClr>
                <a:schemeClr val="accent1"/>
              </a:buClr>
              <a:buSzPts val="2000"/>
              <a:buFont typeface="Arial"/>
              <a:buNone/>
            </a:pPr>
            <a:r>
              <a:rPr b="0" i="0" lang="hu-HU" sz="1900" u="none" cap="none" strike="noStrike">
                <a:solidFill>
                  <a:schemeClr val="lt1"/>
                </a:solidFill>
                <a:latin typeface="Montserrat ExtraBold"/>
                <a:ea typeface="Montserrat ExtraBold"/>
                <a:cs typeface="Montserrat ExtraBold"/>
                <a:sym typeface="Montserrat ExtraBold"/>
              </a:rPr>
              <a:t>Factors impacting entrepreneurial opportunities</a:t>
            </a:r>
            <a:endParaRPr b="0" i="0" sz="4300" u="none" cap="none" strike="noStrike">
              <a:solidFill>
                <a:schemeClr val="lt1"/>
              </a:solidFill>
              <a:latin typeface="Arial"/>
              <a:ea typeface="Arial"/>
              <a:cs typeface="Arial"/>
              <a:sym typeface="Arial"/>
            </a:endParaRPr>
          </a:p>
        </p:txBody>
      </p:sp>
      <p:sp>
        <p:nvSpPr>
          <p:cNvPr id="87" name="Google Shape;87;p17"/>
          <p:cNvSpPr/>
          <p:nvPr/>
        </p:nvSpPr>
        <p:spPr>
          <a:xfrm>
            <a:off x="8552751" y="3668008"/>
            <a:ext cx="2589900" cy="2730300"/>
          </a:xfrm>
          <a:prstGeom prst="roundRect">
            <a:avLst>
              <a:gd fmla="val 10000" name="adj"/>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250"/>
              </a:srgbClr>
            </a:outerShdw>
          </a:effectLst>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hu-HU" sz="1900">
                <a:solidFill>
                  <a:schemeClr val="lt1"/>
                </a:solidFill>
                <a:latin typeface="Montserrat"/>
                <a:ea typeface="Montserrat"/>
                <a:cs typeface="Montserrat"/>
                <a:sym typeface="Montserrat"/>
              </a:rPr>
              <a:t>Strategies</a:t>
            </a:r>
            <a:endParaRPr b="1" i="0" sz="19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3069aa0bfdb_0_380"/>
          <p:cNvSpPr txBox="1"/>
          <p:nvPr>
            <p:ph type="title"/>
          </p:nvPr>
        </p:nvSpPr>
        <p:spPr>
          <a:xfrm>
            <a:off x="804975" y="1067650"/>
            <a:ext cx="10134000" cy="1005600"/>
          </a:xfrm>
          <a:prstGeom prst="rect">
            <a:avLst/>
          </a:prstGeom>
          <a:noFill/>
          <a:ln>
            <a:noFill/>
          </a:ln>
        </p:spPr>
        <p:txBody>
          <a:bodyPr anchorCtr="0" anchor="t" bIns="45700" lIns="91425" spcFirstLastPara="1" rIns="91425" wrap="square" tIns="45700">
            <a:noAutofit/>
          </a:bodyPr>
          <a:lstStyle/>
          <a:p>
            <a:pPr indent="0" lvl="2" marL="914400" rtl="0" algn="just">
              <a:spcBef>
                <a:spcPts val="600"/>
              </a:spcBef>
              <a:spcAft>
                <a:spcPts val="600"/>
              </a:spcAft>
              <a:buClr>
                <a:schemeClr val="dk1"/>
              </a:buClr>
              <a:buSzPts val="1400"/>
              <a:buFont typeface="Arial"/>
              <a:buNone/>
            </a:pPr>
            <a:r>
              <a:rPr lang="hu-HU" sz="2900">
                <a:solidFill>
                  <a:schemeClr val="accent1"/>
                </a:solidFill>
                <a:latin typeface="Montserrat ExtraBold"/>
                <a:ea typeface="Montserrat ExtraBold"/>
                <a:cs typeface="Montserrat ExtraBold"/>
                <a:sym typeface="Montserrat ExtraBold"/>
              </a:rPr>
              <a:t>EXERCISE: Manage your energy </a:t>
            </a:r>
            <a:endParaRPr sz="2900">
              <a:solidFill>
                <a:schemeClr val="accent1"/>
              </a:solidFill>
              <a:latin typeface="Montserrat ExtraBold"/>
              <a:ea typeface="Montserrat ExtraBold"/>
              <a:cs typeface="Montserrat ExtraBold"/>
              <a:sym typeface="Montserrat ExtraBold"/>
            </a:endParaRPr>
          </a:p>
        </p:txBody>
      </p:sp>
      <p:sp>
        <p:nvSpPr>
          <p:cNvPr id="338" name="Google Shape;338;g3069aa0bfdb_0_380"/>
          <p:cNvSpPr txBox="1"/>
          <p:nvPr/>
        </p:nvSpPr>
        <p:spPr>
          <a:xfrm>
            <a:off x="1000250" y="1915525"/>
            <a:ext cx="6424500" cy="40914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600"/>
              </a:spcBef>
              <a:spcAft>
                <a:spcPts val="0"/>
              </a:spcAft>
              <a:buClr>
                <a:schemeClr val="dk1"/>
              </a:buClr>
              <a:buSzPts val="1100"/>
              <a:buFont typeface="Arial"/>
              <a:buNone/>
            </a:pPr>
            <a:r>
              <a:rPr b="1" lang="hu-HU" sz="1600">
                <a:solidFill>
                  <a:schemeClr val="dk2"/>
                </a:solidFill>
                <a:latin typeface="Montserrat"/>
                <a:ea typeface="Montserrat"/>
                <a:cs typeface="Montserrat"/>
                <a:sym typeface="Montserrat"/>
              </a:rPr>
              <a:t>Reflection:</a:t>
            </a:r>
            <a:endParaRPr b="1" sz="16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Clr>
                <a:schemeClr val="dk1"/>
              </a:buClr>
              <a:buSzPts val="1100"/>
              <a:buFont typeface="Arial"/>
              <a:buNone/>
            </a:pPr>
            <a:r>
              <a:rPr lang="hu-HU" sz="1600">
                <a:solidFill>
                  <a:schemeClr val="dk2"/>
                </a:solidFill>
                <a:latin typeface="Montserrat"/>
                <a:ea typeface="Montserrat"/>
                <a:cs typeface="Montserrat"/>
                <a:sym typeface="Montserrat"/>
              </a:rPr>
              <a:t>Take a few moments to reflect on your energy management throughout the day, focusing on both energy drainers and boosters:</a:t>
            </a:r>
            <a:endParaRPr sz="16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Clr>
                <a:schemeClr val="dk1"/>
              </a:buClr>
              <a:buSzPts val="1100"/>
              <a:buFont typeface="Arial"/>
              <a:buNone/>
            </a:pPr>
            <a:r>
              <a:rPr lang="hu-HU" sz="1600">
                <a:solidFill>
                  <a:schemeClr val="dk2"/>
                </a:solidFill>
                <a:latin typeface="Montserrat"/>
                <a:ea typeface="Montserrat"/>
                <a:cs typeface="Montserrat"/>
                <a:sym typeface="Montserrat"/>
              </a:rPr>
              <a:t>-When was the last time you actively checked in on your energy levels, and how did it impact your performance and well-being?</a:t>
            </a:r>
            <a:endParaRPr sz="16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Clr>
                <a:schemeClr val="dk1"/>
              </a:buClr>
              <a:buSzPts val="1100"/>
              <a:buFont typeface="Arial"/>
              <a:buNone/>
            </a:pPr>
            <a:r>
              <a:rPr lang="hu-HU" sz="1600">
                <a:solidFill>
                  <a:schemeClr val="dk2"/>
                </a:solidFill>
                <a:latin typeface="Montserrat"/>
                <a:ea typeface="Montserrat"/>
                <a:cs typeface="Montserrat"/>
                <a:sym typeface="Montserrat"/>
              </a:rPr>
              <a:t>- How do you feel when you engage in energy boosters, and what positive effects do they have on your well-being?</a:t>
            </a:r>
            <a:endParaRPr sz="16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Clr>
                <a:schemeClr val="dk1"/>
              </a:buClr>
              <a:buSzPts val="1100"/>
              <a:buFont typeface="Arial"/>
              <a:buNone/>
            </a:pPr>
            <a:r>
              <a:rPr lang="hu-HU" sz="1600">
                <a:solidFill>
                  <a:schemeClr val="dk2"/>
                </a:solidFill>
                <a:latin typeface="Montserrat"/>
                <a:ea typeface="Montserrat"/>
                <a:cs typeface="Montserrat"/>
                <a:sym typeface="Montserrat"/>
              </a:rPr>
              <a:t>-What specific actions or habits can you incorporate into your routine to recharge your energy more effectively throughout the day?</a:t>
            </a:r>
            <a:endParaRPr sz="1600">
              <a:solidFill>
                <a:schemeClr val="dk2"/>
              </a:solidFill>
              <a:latin typeface="Montserrat"/>
              <a:ea typeface="Montserrat"/>
              <a:cs typeface="Montserrat"/>
              <a:sym typeface="Montserrat"/>
            </a:endParaRPr>
          </a:p>
          <a:p>
            <a:pPr indent="0" lvl="0" marL="0" marR="0" rtl="0" algn="l">
              <a:lnSpc>
                <a:spcPct val="100000"/>
              </a:lnSpc>
              <a:spcBef>
                <a:spcPts val="600"/>
              </a:spcBef>
              <a:spcAft>
                <a:spcPts val="0"/>
              </a:spcAft>
              <a:buNone/>
            </a:pPr>
            <a:r>
              <a:t/>
            </a:r>
            <a:endParaRPr>
              <a:solidFill>
                <a:schemeClr val="dk2"/>
              </a:solidFill>
              <a:latin typeface="Montserrat"/>
              <a:ea typeface="Montserrat"/>
              <a:cs typeface="Montserrat"/>
              <a:sym typeface="Montserrat"/>
            </a:endParaRPr>
          </a:p>
        </p:txBody>
      </p:sp>
      <p:pic>
        <p:nvPicPr>
          <p:cNvPr descr="A képen virág, személy, rajz, asztali kerámiaáru látható&#10;&#10;Automatikusan generált leírás" id="339" name="Google Shape;339;g3069aa0bfdb_0_380"/>
          <p:cNvPicPr preferRelativeResize="0"/>
          <p:nvPr/>
        </p:nvPicPr>
        <p:blipFill rotWithShape="1">
          <a:blip r:embed="rId3">
            <a:alphaModFix/>
          </a:blip>
          <a:srcRect b="0" l="0" r="0" t="0"/>
          <a:stretch/>
        </p:blipFill>
        <p:spPr>
          <a:xfrm>
            <a:off x="7498720" y="2073242"/>
            <a:ext cx="3579981" cy="357998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3069aa0bfdb_0_386"/>
          <p:cNvSpPr txBox="1"/>
          <p:nvPr>
            <p:ph type="title"/>
          </p:nvPr>
        </p:nvSpPr>
        <p:spPr>
          <a:xfrm>
            <a:off x="1511500" y="799050"/>
            <a:ext cx="10556700" cy="658800"/>
          </a:xfrm>
          <a:prstGeom prst="rect">
            <a:avLst/>
          </a:prstGeom>
          <a:noFill/>
          <a:ln>
            <a:noFill/>
          </a:ln>
        </p:spPr>
        <p:txBody>
          <a:bodyPr anchorCtr="0" anchor="t" bIns="45700" lIns="91425" spcFirstLastPara="1" rIns="91425" wrap="square" tIns="45700">
            <a:noAutofit/>
          </a:bodyPr>
          <a:lstStyle/>
          <a:p>
            <a:pPr indent="0" lvl="2" marL="0" rtl="0" algn="l">
              <a:lnSpc>
                <a:spcPct val="100000"/>
              </a:lnSpc>
              <a:spcBef>
                <a:spcPts val="600"/>
              </a:spcBef>
              <a:spcAft>
                <a:spcPts val="600"/>
              </a:spcAft>
              <a:buSzPts val="1400"/>
              <a:buNone/>
            </a:pPr>
            <a:r>
              <a:rPr lang="hu-HU" sz="2300">
                <a:solidFill>
                  <a:schemeClr val="accent1"/>
                </a:solidFill>
                <a:latin typeface="Montserrat ExtraBold"/>
                <a:ea typeface="Montserrat ExtraBold"/>
                <a:cs typeface="Montserrat ExtraBold"/>
                <a:sym typeface="Montserrat ExtraBold"/>
              </a:rPr>
              <a:t>EXERCISE: Processing best practices (motivational videos)</a:t>
            </a:r>
            <a:endParaRPr sz="2300">
              <a:solidFill>
                <a:schemeClr val="accent1"/>
              </a:solidFill>
              <a:latin typeface="Montserrat ExtraBold"/>
              <a:ea typeface="Montserrat ExtraBold"/>
              <a:cs typeface="Montserrat ExtraBold"/>
              <a:sym typeface="Montserrat ExtraBold"/>
            </a:endParaRPr>
          </a:p>
        </p:txBody>
      </p:sp>
      <p:sp>
        <p:nvSpPr>
          <p:cNvPr id="345" name="Google Shape;345;g3069aa0bfdb_0_386"/>
          <p:cNvSpPr txBox="1"/>
          <p:nvPr/>
        </p:nvSpPr>
        <p:spPr>
          <a:xfrm>
            <a:off x="540150" y="1358000"/>
            <a:ext cx="11111700" cy="5108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hu-HU" sz="1600">
                <a:solidFill>
                  <a:schemeClr val="dk2"/>
                </a:solidFill>
                <a:latin typeface="Montserrat"/>
                <a:ea typeface="Montserrat"/>
                <a:cs typeface="Montserrat"/>
                <a:sym typeface="Montserrat"/>
              </a:rPr>
              <a:t>A</a:t>
            </a:r>
            <a:r>
              <a:rPr lang="hu-HU">
                <a:solidFill>
                  <a:schemeClr val="dk2"/>
                </a:solidFill>
                <a:latin typeface="Montserrat"/>
                <a:ea typeface="Montserrat"/>
                <a:cs typeface="Montserrat"/>
                <a:sym typeface="Montserrat"/>
              </a:rPr>
              <a:t>s part of your training, you'll be watching motivational videos featuring successful women entrepreneurs. </a:t>
            </a:r>
            <a:endParaRPr>
              <a:solidFill>
                <a:schemeClr val="dk2"/>
              </a:solidFill>
              <a:latin typeface="Montserrat"/>
              <a:ea typeface="Montserrat"/>
              <a:cs typeface="Montserrat"/>
              <a:sym typeface="Montserrat"/>
            </a:endParaRPr>
          </a:p>
          <a:p>
            <a:pPr indent="0" lvl="0" marL="0" marR="0" rtl="0" algn="just">
              <a:lnSpc>
                <a:spcPct val="100000"/>
              </a:lnSpc>
              <a:spcBef>
                <a:spcPts val="0"/>
              </a:spcBef>
              <a:spcAft>
                <a:spcPts val="0"/>
              </a:spcAft>
              <a:buNone/>
            </a:pPr>
            <a:r>
              <a:rPr lang="hu-HU">
                <a:solidFill>
                  <a:schemeClr val="dk2"/>
                </a:solidFill>
                <a:latin typeface="Montserrat"/>
                <a:ea typeface="Montserrat"/>
                <a:cs typeface="Montserrat"/>
                <a:sym typeface="Montserrat"/>
              </a:rPr>
              <a:t>Watching motivational videos featuring successful women entrepreneurs is a powerful tool for building resilience. These videos allow you to learn from the experiences of others who have overcome challenges and setbacks in their journeys. By seeing how they manage adversity, you gain practical strategies that you can apply to your own entrepreneurial path, helping you handle difficulties more effectively.</a:t>
            </a:r>
            <a:endParaRPr>
              <a:solidFill>
                <a:schemeClr val="dk2"/>
              </a:solidFill>
              <a:latin typeface="Montserrat"/>
              <a:ea typeface="Montserrat"/>
              <a:cs typeface="Montserrat"/>
              <a:sym typeface="Montserrat"/>
            </a:endParaRPr>
          </a:p>
          <a:p>
            <a:pPr indent="0" lvl="0" marL="0" marR="0" rtl="0" algn="just">
              <a:lnSpc>
                <a:spcPct val="100000"/>
              </a:lnSpc>
              <a:spcBef>
                <a:spcPts val="0"/>
              </a:spcBef>
              <a:spcAft>
                <a:spcPts val="0"/>
              </a:spcAft>
              <a:buNone/>
            </a:pPr>
            <a:r>
              <a:t/>
            </a:r>
            <a:endParaRPr>
              <a:solidFill>
                <a:schemeClr val="dk2"/>
              </a:solidFill>
              <a:latin typeface="Montserrat"/>
              <a:ea typeface="Montserrat"/>
              <a:cs typeface="Montserrat"/>
              <a:sym typeface="Montserrat"/>
            </a:endParaRPr>
          </a:p>
          <a:p>
            <a:pPr indent="0" lvl="0" marL="0" marR="0" rtl="0" algn="just">
              <a:lnSpc>
                <a:spcPct val="100000"/>
              </a:lnSpc>
              <a:spcBef>
                <a:spcPts val="0"/>
              </a:spcBef>
              <a:spcAft>
                <a:spcPts val="0"/>
              </a:spcAft>
              <a:buNone/>
            </a:pPr>
            <a:r>
              <a:rPr lang="hu-HU">
                <a:solidFill>
                  <a:schemeClr val="dk2"/>
                </a:solidFill>
                <a:latin typeface="Montserrat"/>
                <a:ea typeface="Montserrat"/>
                <a:cs typeface="Montserrat"/>
                <a:sym typeface="Montserrat"/>
              </a:rPr>
              <a:t>Beyond learning, these videos provide a source of inspiration and motivation. Witnessing the success of others, especially those who have faced similar struggles, boosts your confidence and encourages a growth mindset, which are essential components of resilience. You also get the opportunity to observe best practices and strategies that have worked for others, which you can adapt to suit your own needs.</a:t>
            </a:r>
            <a:endParaRPr>
              <a:solidFill>
                <a:schemeClr val="dk2"/>
              </a:solidFill>
              <a:latin typeface="Montserrat"/>
              <a:ea typeface="Montserrat"/>
              <a:cs typeface="Montserrat"/>
              <a:sym typeface="Montserrat"/>
            </a:endParaRPr>
          </a:p>
          <a:p>
            <a:pPr indent="0" lvl="0" marL="0" rtl="0" algn="just">
              <a:lnSpc>
                <a:spcPct val="115000"/>
              </a:lnSpc>
              <a:spcBef>
                <a:spcPts val="600"/>
              </a:spcBef>
              <a:spcAft>
                <a:spcPts val="0"/>
              </a:spcAft>
              <a:buClr>
                <a:schemeClr val="dk1"/>
              </a:buClr>
              <a:buSzPts val="1100"/>
              <a:buFont typeface="Arial"/>
              <a:buNone/>
            </a:pPr>
            <a:r>
              <a:rPr lang="hu-HU">
                <a:solidFill>
                  <a:schemeClr val="dk2"/>
                </a:solidFill>
                <a:latin typeface="Montserrat"/>
                <a:ea typeface="Montserrat"/>
                <a:cs typeface="Montserrat"/>
                <a:sym typeface="Montserrat"/>
              </a:rPr>
              <a:t>The process of watching and reflecting on these videos allows you to internalize the lessons and apply them to your own life. This reflection not only helps you make better decisions but also strengthens your ability to recover and grow from challenges, enhancing your overall resilience.</a:t>
            </a:r>
            <a:endParaRPr>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hu-HU">
                <a:solidFill>
                  <a:schemeClr val="dk2"/>
                </a:solidFill>
                <a:latin typeface="Montserrat"/>
                <a:ea typeface="Montserrat"/>
                <a:cs typeface="Montserrat"/>
                <a:sym typeface="Montserrat"/>
              </a:rPr>
              <a:t>Please watch the motivational videos and then answer the questions:</a:t>
            </a:r>
            <a:endParaRPr>
              <a:solidFill>
                <a:schemeClr val="dk2"/>
              </a:solidFill>
              <a:latin typeface="Montserrat"/>
              <a:ea typeface="Montserrat"/>
              <a:cs typeface="Montserrat"/>
              <a:sym typeface="Montserrat"/>
            </a:endParaRPr>
          </a:p>
          <a:p>
            <a:pPr indent="-317500" lvl="0" marL="457200" rtl="0" algn="l">
              <a:lnSpc>
                <a:spcPct val="115000"/>
              </a:lnSpc>
              <a:spcBef>
                <a:spcPts val="1200"/>
              </a:spcBef>
              <a:spcAft>
                <a:spcPts val="0"/>
              </a:spcAft>
              <a:buClr>
                <a:schemeClr val="dk2"/>
              </a:buClr>
              <a:buSzPts val="1400"/>
              <a:buFont typeface="Montserrat"/>
              <a:buAutoNum type="arabicPeriod"/>
            </a:pPr>
            <a:r>
              <a:rPr lang="hu-HU">
                <a:solidFill>
                  <a:schemeClr val="dk2"/>
                </a:solidFill>
                <a:latin typeface="Montserrat"/>
                <a:ea typeface="Montserrat"/>
                <a:cs typeface="Montserrat"/>
                <a:sym typeface="Montserrat"/>
              </a:rPr>
              <a:t>What strategies or tactics did she use to grow her business?</a:t>
            </a:r>
            <a:endParaRPr>
              <a:solidFill>
                <a:schemeClr val="dk2"/>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dk2"/>
              </a:buClr>
              <a:buSzPts val="1400"/>
              <a:buFont typeface="Montserrat"/>
              <a:buAutoNum type="arabicPeriod"/>
            </a:pPr>
            <a:r>
              <a:rPr lang="hu-HU">
                <a:solidFill>
                  <a:schemeClr val="dk2"/>
                </a:solidFill>
                <a:latin typeface="Montserrat"/>
                <a:ea typeface="Montserrat"/>
                <a:cs typeface="Montserrat"/>
                <a:sym typeface="Montserrat"/>
              </a:rPr>
              <a:t>What lessons does she highlight that could be relevant to your own journey?</a:t>
            </a:r>
            <a:endParaRPr>
              <a:solidFill>
                <a:schemeClr val="dk2"/>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dk2"/>
              </a:buClr>
              <a:buSzPts val="1400"/>
              <a:buFont typeface="Montserrat"/>
              <a:buAutoNum type="arabicPeriod"/>
            </a:pPr>
            <a:r>
              <a:rPr lang="hu-HU">
                <a:solidFill>
                  <a:schemeClr val="dk2"/>
                </a:solidFill>
                <a:latin typeface="Montserrat"/>
                <a:ea typeface="Montserrat"/>
                <a:cs typeface="Montserrat"/>
                <a:sym typeface="Montserrat"/>
              </a:rPr>
              <a:t>How did she transform obstacles into opportunities?</a:t>
            </a:r>
            <a:endParaRPr>
              <a:solidFill>
                <a:schemeClr val="dk2"/>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dk2"/>
              </a:buClr>
              <a:buSzPts val="1400"/>
              <a:buFont typeface="Montserrat"/>
              <a:buAutoNum type="arabicPeriod"/>
            </a:pPr>
            <a:r>
              <a:rPr lang="hu-HU">
                <a:solidFill>
                  <a:schemeClr val="dk2"/>
                </a:solidFill>
                <a:latin typeface="Montserrat"/>
                <a:ea typeface="Montserrat"/>
                <a:cs typeface="Montserrat"/>
                <a:sym typeface="Montserrat"/>
              </a:rPr>
              <a:t>How crucial was networking to her success? Does she mention any significant relationships or partnerships that contributed to her growth?</a:t>
            </a:r>
            <a:endParaRPr>
              <a:solidFill>
                <a:schemeClr val="dk2"/>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dk2"/>
              </a:buClr>
              <a:buSzPts val="1400"/>
              <a:buFont typeface="Montserrat"/>
              <a:buAutoNum type="arabicPeriod"/>
            </a:pPr>
            <a:r>
              <a:rPr lang="hu-HU">
                <a:solidFill>
                  <a:schemeClr val="dk2"/>
                </a:solidFill>
                <a:latin typeface="Montserrat"/>
                <a:ea typeface="Montserrat"/>
                <a:cs typeface="Montserrat"/>
                <a:sym typeface="Montserrat"/>
              </a:rPr>
              <a:t>What are your top three takeaways from the videos? </a:t>
            </a:r>
            <a:endParaRPr b="0" i="0" sz="15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3069aa0bfdb_0_521"/>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p>
            <a:pPr indent="0" lvl="0" marL="228600" marR="0" rtl="0" algn="l">
              <a:lnSpc>
                <a:spcPct val="90000"/>
              </a:lnSpc>
              <a:spcBef>
                <a:spcPts val="1600"/>
              </a:spcBef>
              <a:spcAft>
                <a:spcPts val="0"/>
              </a:spcAft>
              <a:buClr>
                <a:schemeClr val="accent1"/>
              </a:buClr>
              <a:buSzPts val="2000"/>
              <a:buFont typeface="Arial"/>
              <a:buNone/>
            </a:pPr>
            <a:r>
              <a:t/>
            </a:r>
            <a:endParaRPr/>
          </a:p>
        </p:txBody>
      </p:sp>
      <p:sp>
        <p:nvSpPr>
          <p:cNvPr id="351" name="Google Shape;351;g3069aa0bfdb_0_521"/>
          <p:cNvSpPr txBox="1"/>
          <p:nvPr>
            <p:ph type="title"/>
          </p:nvPr>
        </p:nvSpPr>
        <p:spPr>
          <a:xfrm>
            <a:off x="831850" y="3925957"/>
            <a:ext cx="10515600" cy="636600"/>
          </a:xfrm>
          <a:prstGeom prst="rect">
            <a:avLst/>
          </a:prstGeom>
        </p:spPr>
        <p:txBody>
          <a:bodyPr anchorCtr="0" anchor="b" bIns="45700" lIns="91425" spcFirstLastPara="1" rIns="91425" wrap="square" tIns="45700">
            <a:normAutofit/>
          </a:bodyPr>
          <a:lstStyle/>
          <a:p>
            <a:pPr indent="0" lvl="1" marL="457200" rtl="0" algn="just">
              <a:lnSpc>
                <a:spcPct val="90000"/>
              </a:lnSpc>
              <a:spcBef>
                <a:spcPts val="600"/>
              </a:spcBef>
              <a:spcAft>
                <a:spcPts val="0"/>
              </a:spcAft>
              <a:buNone/>
            </a:pPr>
            <a:r>
              <a:rPr lang="hu-HU" sz="2800">
                <a:solidFill>
                  <a:schemeClr val="accent1"/>
                </a:solidFill>
                <a:latin typeface="Montserrat ExtraBold"/>
                <a:ea typeface="Montserrat ExtraBold"/>
                <a:cs typeface="Montserrat ExtraBold"/>
                <a:sym typeface="Montserrat ExtraBold"/>
              </a:rPr>
              <a:t>3.2.5. Create resilience action plan </a:t>
            </a:r>
            <a:endParaRPr sz="22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3069aa0bfdb_0_525"/>
          <p:cNvSpPr txBox="1"/>
          <p:nvPr>
            <p:ph type="title"/>
          </p:nvPr>
        </p:nvSpPr>
        <p:spPr>
          <a:xfrm>
            <a:off x="804975" y="1067650"/>
            <a:ext cx="10134000" cy="1005600"/>
          </a:xfrm>
          <a:prstGeom prst="rect">
            <a:avLst/>
          </a:prstGeom>
          <a:noFill/>
          <a:ln>
            <a:noFill/>
          </a:ln>
        </p:spPr>
        <p:txBody>
          <a:bodyPr anchorCtr="0" anchor="t" bIns="45700" lIns="91425" spcFirstLastPara="1" rIns="91425" wrap="square" tIns="45700">
            <a:noAutofit/>
          </a:bodyPr>
          <a:lstStyle/>
          <a:p>
            <a:pPr indent="0" lvl="2" marL="914400" rtl="0" algn="just">
              <a:spcBef>
                <a:spcPts val="600"/>
              </a:spcBef>
              <a:spcAft>
                <a:spcPts val="600"/>
              </a:spcAft>
              <a:buSzPts val="1400"/>
              <a:buNone/>
            </a:pPr>
            <a:r>
              <a:rPr lang="hu-HU" sz="2900">
                <a:solidFill>
                  <a:schemeClr val="accent1"/>
                </a:solidFill>
                <a:latin typeface="Montserrat ExtraBold"/>
                <a:ea typeface="Montserrat ExtraBold"/>
                <a:cs typeface="Montserrat ExtraBold"/>
                <a:sym typeface="Montserrat ExtraBold"/>
              </a:rPr>
              <a:t>EXERCISE: </a:t>
            </a:r>
            <a:r>
              <a:rPr lang="hu-HU" sz="2400">
                <a:solidFill>
                  <a:schemeClr val="accent1"/>
                </a:solidFill>
                <a:latin typeface="Montserrat ExtraBold"/>
                <a:ea typeface="Montserrat ExtraBold"/>
                <a:cs typeface="Montserrat ExtraBold"/>
                <a:sym typeface="Montserrat ExtraBold"/>
              </a:rPr>
              <a:t>Create resilience action plan </a:t>
            </a:r>
            <a:r>
              <a:rPr lang="hu-HU" sz="2900">
                <a:solidFill>
                  <a:schemeClr val="accent1"/>
                </a:solidFill>
                <a:latin typeface="Montserrat ExtraBold"/>
                <a:ea typeface="Montserrat ExtraBold"/>
                <a:cs typeface="Montserrat ExtraBold"/>
                <a:sym typeface="Montserrat ExtraBold"/>
              </a:rPr>
              <a:t> </a:t>
            </a:r>
            <a:endParaRPr sz="2900">
              <a:solidFill>
                <a:schemeClr val="accent1"/>
              </a:solidFill>
              <a:latin typeface="Montserrat ExtraBold"/>
              <a:ea typeface="Montserrat ExtraBold"/>
              <a:cs typeface="Montserrat ExtraBold"/>
              <a:sym typeface="Montserrat ExtraBold"/>
            </a:endParaRPr>
          </a:p>
        </p:txBody>
      </p:sp>
      <p:sp>
        <p:nvSpPr>
          <p:cNvPr id="357" name="Google Shape;357;g3069aa0bfdb_0_525"/>
          <p:cNvSpPr txBox="1"/>
          <p:nvPr/>
        </p:nvSpPr>
        <p:spPr>
          <a:xfrm>
            <a:off x="543375" y="2073250"/>
            <a:ext cx="10657200" cy="40914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lang="hu-HU" sz="1600">
                <a:solidFill>
                  <a:schemeClr val="dk2"/>
                </a:solidFill>
                <a:latin typeface="Montserrat"/>
                <a:ea typeface="Montserrat"/>
                <a:cs typeface="Montserrat"/>
                <a:sym typeface="Montserrat"/>
              </a:rPr>
              <a:t>Creating a resilience action plan is essential because it gives you a structured approach to understanding and developing your resilience. By setting clear goals and identifying both your strengths and areas for improvement, you gain a clear sense of direction for personal growth. A well-crafted plan helps you actively work on skills that increase your ability to cope with stress, adapt to challenges, and bounce back stronger from setbacks.</a:t>
            </a:r>
            <a:endParaRPr sz="16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hu-HU" sz="1600">
                <a:solidFill>
                  <a:schemeClr val="dk2"/>
                </a:solidFill>
                <a:latin typeface="Montserrat"/>
                <a:ea typeface="Montserrat"/>
                <a:cs typeface="Montserrat"/>
                <a:sym typeface="Montserrat"/>
              </a:rPr>
              <a:t>Equally important is building a strong social support network as part of this plan. Surrounding yourself with trusted individuals—whether they are colleagues, mentors, friends, or family members—provides you with the encouragement and perspective needed to stay resilient in tough times. These supporters can offer feedback, share their experiences, and help hold you accountable to your goals. In times of adversity, having a solid network to lean on reduces feelings of isolation, boosts confidence, and provides practical solutions or insights that you may not have considered.</a:t>
            </a:r>
            <a:endParaRPr sz="16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SzPts val="1100"/>
              <a:buNone/>
            </a:pPr>
            <a:r>
              <a:t/>
            </a:r>
            <a:endParaRPr sz="1600">
              <a:solidFill>
                <a:schemeClr val="dk2"/>
              </a:solidFill>
              <a:latin typeface="Montserrat"/>
              <a:ea typeface="Montserrat"/>
              <a:cs typeface="Montserrat"/>
              <a:sym typeface="Montserrat"/>
            </a:endParaRPr>
          </a:p>
          <a:p>
            <a:pPr indent="0" lvl="0" marL="0" marR="0" rtl="0" algn="l">
              <a:lnSpc>
                <a:spcPct val="100000"/>
              </a:lnSpc>
              <a:spcBef>
                <a:spcPts val="600"/>
              </a:spcBef>
              <a:spcAft>
                <a:spcPts val="0"/>
              </a:spcAft>
              <a:buNone/>
            </a:pPr>
            <a:r>
              <a:t/>
            </a:r>
            <a:endParaRPr>
              <a:solidFill>
                <a:schemeClr val="dk2"/>
              </a:solidFill>
              <a:latin typeface="Montserrat"/>
              <a:ea typeface="Montserrat"/>
              <a:cs typeface="Montserrat"/>
              <a:sym typeface="Montserrat"/>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3069aa0bfdb_0_532"/>
          <p:cNvSpPr txBox="1"/>
          <p:nvPr>
            <p:ph type="title"/>
          </p:nvPr>
        </p:nvSpPr>
        <p:spPr>
          <a:xfrm>
            <a:off x="1206900" y="452200"/>
            <a:ext cx="10134000" cy="1005600"/>
          </a:xfrm>
          <a:prstGeom prst="rect">
            <a:avLst/>
          </a:prstGeom>
          <a:noFill/>
          <a:ln>
            <a:noFill/>
          </a:ln>
        </p:spPr>
        <p:txBody>
          <a:bodyPr anchorCtr="0" anchor="t" bIns="45700" lIns="91425" spcFirstLastPara="1" rIns="91425" wrap="square" tIns="45700">
            <a:noAutofit/>
          </a:bodyPr>
          <a:lstStyle/>
          <a:p>
            <a:pPr indent="0" lvl="2" marL="914400" rtl="0" algn="just">
              <a:spcBef>
                <a:spcPts val="600"/>
              </a:spcBef>
              <a:spcAft>
                <a:spcPts val="600"/>
              </a:spcAft>
              <a:buSzPts val="1400"/>
              <a:buNone/>
            </a:pPr>
            <a:r>
              <a:rPr lang="hu-HU" sz="2900">
                <a:solidFill>
                  <a:schemeClr val="accent1"/>
                </a:solidFill>
                <a:latin typeface="Montserrat ExtraBold"/>
                <a:ea typeface="Montserrat ExtraBold"/>
                <a:cs typeface="Montserrat ExtraBold"/>
                <a:sym typeface="Montserrat ExtraBold"/>
              </a:rPr>
              <a:t>EXERCISE: </a:t>
            </a:r>
            <a:r>
              <a:rPr lang="hu-HU" sz="2400">
                <a:solidFill>
                  <a:schemeClr val="accent1"/>
                </a:solidFill>
                <a:latin typeface="Montserrat ExtraBold"/>
                <a:ea typeface="Montserrat ExtraBold"/>
                <a:cs typeface="Montserrat ExtraBold"/>
                <a:sym typeface="Montserrat ExtraBold"/>
              </a:rPr>
              <a:t>Create resilience action plan </a:t>
            </a:r>
            <a:r>
              <a:rPr lang="hu-HU" sz="2900">
                <a:solidFill>
                  <a:schemeClr val="accent1"/>
                </a:solidFill>
                <a:latin typeface="Montserrat ExtraBold"/>
                <a:ea typeface="Montserrat ExtraBold"/>
                <a:cs typeface="Montserrat ExtraBold"/>
                <a:sym typeface="Montserrat ExtraBold"/>
              </a:rPr>
              <a:t> </a:t>
            </a:r>
            <a:endParaRPr sz="2900">
              <a:solidFill>
                <a:schemeClr val="accent1"/>
              </a:solidFill>
              <a:latin typeface="Montserrat ExtraBold"/>
              <a:ea typeface="Montserrat ExtraBold"/>
              <a:cs typeface="Montserrat ExtraBold"/>
              <a:sym typeface="Montserrat ExtraBold"/>
            </a:endParaRPr>
          </a:p>
        </p:txBody>
      </p:sp>
      <p:sp>
        <p:nvSpPr>
          <p:cNvPr id="363" name="Google Shape;363;g3069aa0bfdb_0_532"/>
          <p:cNvSpPr txBox="1"/>
          <p:nvPr/>
        </p:nvSpPr>
        <p:spPr>
          <a:xfrm>
            <a:off x="468000" y="1332200"/>
            <a:ext cx="11114100" cy="59952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b="1" lang="hu-HU" sz="1200">
                <a:solidFill>
                  <a:schemeClr val="dk2"/>
                </a:solidFill>
                <a:latin typeface="Montserrat"/>
                <a:ea typeface="Montserrat"/>
                <a:cs typeface="Montserrat"/>
                <a:sym typeface="Montserrat"/>
              </a:rPr>
              <a:t>Part 1: </a:t>
            </a:r>
            <a:r>
              <a:rPr lang="hu-HU" sz="1200">
                <a:solidFill>
                  <a:schemeClr val="dk2"/>
                </a:solidFill>
                <a:latin typeface="Montserrat"/>
                <a:ea typeface="Montserrat"/>
                <a:cs typeface="Montserrat"/>
                <a:sym typeface="Montserrat"/>
              </a:rPr>
              <a:t>Identify Your Strengths and Weaknesses</a:t>
            </a:r>
            <a:endParaRPr sz="12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i="1" lang="hu-HU" sz="1200" u="sng">
                <a:solidFill>
                  <a:schemeClr val="dk2"/>
                </a:solidFill>
                <a:latin typeface="Montserrat"/>
                <a:ea typeface="Montserrat"/>
                <a:cs typeface="Montserrat"/>
                <a:sym typeface="Montserrat"/>
              </a:rPr>
              <a:t>Step 1: Strengths:</a:t>
            </a:r>
            <a:r>
              <a:rPr lang="hu-HU" sz="1200">
                <a:solidFill>
                  <a:schemeClr val="dk2"/>
                </a:solidFill>
                <a:latin typeface="Montserrat"/>
                <a:ea typeface="Montserrat"/>
                <a:cs typeface="Montserrat"/>
                <a:sym typeface="Montserrat"/>
              </a:rPr>
              <a:t> List three strengths that you know that you possess. These are qualities or skills that you can leverage as you work on building resilience.</a:t>
            </a:r>
            <a:endParaRPr sz="12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hu-HU" sz="1200">
                <a:solidFill>
                  <a:schemeClr val="dk2"/>
                </a:solidFill>
                <a:latin typeface="Montserrat"/>
                <a:ea typeface="Montserrat"/>
                <a:cs typeface="Montserrat"/>
                <a:sym typeface="Montserrat"/>
              </a:rPr>
              <a:t>1./                     	2./                    	3./</a:t>
            </a:r>
            <a:endParaRPr sz="12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i="1" lang="hu-HU" sz="1200" u="sng">
                <a:solidFill>
                  <a:schemeClr val="dk2"/>
                </a:solidFill>
                <a:latin typeface="Montserrat"/>
                <a:ea typeface="Montserrat"/>
                <a:cs typeface="Montserrat"/>
                <a:sym typeface="Montserrat"/>
              </a:rPr>
              <a:t>Step 2: Weaknesses: </a:t>
            </a:r>
            <a:r>
              <a:rPr lang="hu-HU" sz="1200">
                <a:solidFill>
                  <a:schemeClr val="dk2"/>
                </a:solidFill>
                <a:latin typeface="Montserrat"/>
                <a:ea typeface="Montserrat"/>
                <a:cs typeface="Montserrat"/>
                <a:sym typeface="Montserrat"/>
              </a:rPr>
              <a:t>List three areas where you can improve. These are skills or behaviours that affect your resilience when faced with challenges.</a:t>
            </a:r>
            <a:endParaRPr sz="12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hu-HU" sz="1200">
                <a:solidFill>
                  <a:schemeClr val="dk2"/>
                </a:solidFill>
                <a:latin typeface="Montserrat"/>
                <a:ea typeface="Montserrat"/>
                <a:cs typeface="Montserrat"/>
                <a:sym typeface="Montserrat"/>
              </a:rPr>
              <a:t>1./                     	2./                    	3./</a:t>
            </a:r>
            <a:endParaRPr sz="12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b="1" lang="hu-HU" sz="1200">
                <a:solidFill>
                  <a:schemeClr val="dk2"/>
                </a:solidFill>
                <a:latin typeface="Montserrat"/>
                <a:ea typeface="Montserrat"/>
                <a:cs typeface="Montserrat"/>
                <a:sym typeface="Montserrat"/>
              </a:rPr>
              <a:t>Part 2: </a:t>
            </a:r>
            <a:r>
              <a:rPr lang="hu-HU" sz="1200">
                <a:solidFill>
                  <a:schemeClr val="dk2"/>
                </a:solidFill>
                <a:latin typeface="Montserrat"/>
                <a:ea typeface="Montserrat"/>
                <a:cs typeface="Montserrat"/>
                <a:sym typeface="Montserrat"/>
              </a:rPr>
              <a:t>Set Your Resilience Goals e.g. “I aim to create a more effective strategy for handling unexpected stressors at work”, or “I aim to balance work and personal time to avoid burnout”, or "I will practise self-compassion and learn from mistakes instead of being too hard on myself”, or "I want to communicate better by getting feedback and handling conflicts calmly”, or "I will improve my time management to avoid feeling overwhelmed”, or "I want to find healthier ways to manage stress, like using mindfulness or regular exercise” etc.</a:t>
            </a:r>
            <a:endParaRPr sz="12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b="1" lang="hu-HU" sz="1200">
                <a:solidFill>
                  <a:schemeClr val="dk2"/>
                </a:solidFill>
                <a:latin typeface="Montserrat"/>
                <a:ea typeface="Montserrat"/>
                <a:cs typeface="Montserrat"/>
                <a:sym typeface="Montserrat"/>
              </a:rPr>
              <a:t>Part 3:</a:t>
            </a:r>
            <a:r>
              <a:rPr lang="hu-HU" sz="1200">
                <a:solidFill>
                  <a:schemeClr val="dk2"/>
                </a:solidFill>
                <a:latin typeface="Montserrat"/>
                <a:ea typeface="Montserrat"/>
                <a:cs typeface="Montserrat"/>
                <a:sym typeface="Montserrat"/>
              </a:rPr>
              <a:t> Build your social support network</a:t>
            </a:r>
            <a:endParaRPr sz="12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i="1" lang="hu-HU" sz="1200" u="sng">
                <a:solidFill>
                  <a:schemeClr val="dk2"/>
                </a:solidFill>
                <a:latin typeface="Montserrat"/>
                <a:ea typeface="Montserrat"/>
                <a:cs typeface="Montserrat"/>
                <a:sym typeface="Montserrat"/>
              </a:rPr>
              <a:t>Step 1: Identify key supporters:</a:t>
            </a:r>
            <a:r>
              <a:rPr lang="hu-HU" sz="1200">
                <a:solidFill>
                  <a:schemeClr val="dk2"/>
                </a:solidFill>
                <a:latin typeface="Montserrat"/>
                <a:ea typeface="Montserrat"/>
                <a:cs typeface="Montserrat"/>
                <a:sym typeface="Montserrat"/>
              </a:rPr>
              <a:t> Consider who in your social and professional circles can provide support to build your resilience. This might include colleagues, mentors, friends, or family members, organizations for women entrepreneurs etc.</a:t>
            </a:r>
            <a:endParaRPr sz="12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i="1" lang="hu-HU" sz="1200" u="sng">
                <a:solidFill>
                  <a:schemeClr val="dk2"/>
                </a:solidFill>
                <a:latin typeface="Montserrat"/>
                <a:ea typeface="Montserrat"/>
                <a:cs typeface="Montserrat"/>
                <a:sym typeface="Montserrat"/>
              </a:rPr>
              <a:t>Step 2: Strengthen connections</a:t>
            </a:r>
            <a:r>
              <a:rPr lang="hu-HU" sz="1200">
                <a:solidFill>
                  <a:schemeClr val="dk2"/>
                </a:solidFill>
                <a:latin typeface="Montserrat"/>
                <a:ea typeface="Montserrat"/>
                <a:cs typeface="Montserrat"/>
                <a:sym typeface="Montserrat"/>
              </a:rPr>
              <a:t>: Actively engage with these individuals, sharing your goals and seeking their feedback and encouragement. A strong social network can provide invaluable support during challenging times.</a:t>
            </a:r>
            <a:endParaRPr sz="12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SzPts val="1100"/>
              <a:buNone/>
            </a:pPr>
            <a:r>
              <a:rPr i="1" lang="hu-HU" sz="1100" u="sng">
                <a:solidFill>
                  <a:schemeClr val="dk2"/>
                </a:solidFill>
                <a:latin typeface="Montserrat"/>
                <a:ea typeface="Montserrat"/>
                <a:cs typeface="Montserrat"/>
                <a:sym typeface="Montserrat"/>
              </a:rPr>
              <a:t>Step 3: Involve others in your journey: </a:t>
            </a:r>
            <a:r>
              <a:rPr lang="hu-HU" sz="1100">
                <a:solidFill>
                  <a:schemeClr val="dk2"/>
                </a:solidFill>
                <a:latin typeface="Montserrat"/>
                <a:ea typeface="Montserrat"/>
                <a:cs typeface="Montserrat"/>
                <a:sym typeface="Montserrat"/>
              </a:rPr>
              <a:t>Ask a trusted colleague, friend, or family member to give you honest feedback on your progress. Their insights can help you identify areas for further improvement and keep you motivated.</a:t>
            </a:r>
            <a:endParaRPr sz="17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SzPts val="1100"/>
              <a:buNone/>
            </a:pPr>
            <a:r>
              <a:t/>
            </a:r>
            <a:endParaRPr sz="1600">
              <a:solidFill>
                <a:schemeClr val="dk2"/>
              </a:solidFill>
              <a:latin typeface="Montserrat"/>
              <a:ea typeface="Montserrat"/>
              <a:cs typeface="Montserrat"/>
              <a:sym typeface="Montserrat"/>
            </a:endParaRPr>
          </a:p>
          <a:p>
            <a:pPr indent="0" lvl="0" marL="0" marR="0" rtl="0" algn="l">
              <a:lnSpc>
                <a:spcPct val="100000"/>
              </a:lnSpc>
              <a:spcBef>
                <a:spcPts val="600"/>
              </a:spcBef>
              <a:spcAft>
                <a:spcPts val="0"/>
              </a:spcAft>
              <a:buNone/>
            </a:pPr>
            <a:r>
              <a:t/>
            </a:r>
            <a:endParaRPr>
              <a:solidFill>
                <a:schemeClr val="dk2"/>
              </a:solidFill>
              <a:latin typeface="Montserrat"/>
              <a:ea typeface="Montserrat"/>
              <a:cs typeface="Montserrat"/>
              <a:sym typeface="Montserrat"/>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3069aa0bfdb_0_538"/>
          <p:cNvSpPr txBox="1"/>
          <p:nvPr>
            <p:ph type="title"/>
          </p:nvPr>
        </p:nvSpPr>
        <p:spPr>
          <a:xfrm>
            <a:off x="804975" y="1067650"/>
            <a:ext cx="10134000" cy="1005600"/>
          </a:xfrm>
          <a:prstGeom prst="rect">
            <a:avLst/>
          </a:prstGeom>
          <a:noFill/>
          <a:ln>
            <a:noFill/>
          </a:ln>
        </p:spPr>
        <p:txBody>
          <a:bodyPr anchorCtr="0" anchor="t" bIns="45700" lIns="91425" spcFirstLastPara="1" rIns="91425" wrap="square" tIns="45700">
            <a:noAutofit/>
          </a:bodyPr>
          <a:lstStyle/>
          <a:p>
            <a:pPr indent="0" lvl="2" marL="914400" rtl="0" algn="just">
              <a:spcBef>
                <a:spcPts val="600"/>
              </a:spcBef>
              <a:spcAft>
                <a:spcPts val="600"/>
              </a:spcAft>
              <a:buSzPts val="1400"/>
              <a:buNone/>
            </a:pPr>
            <a:r>
              <a:rPr lang="hu-HU" sz="2900">
                <a:solidFill>
                  <a:schemeClr val="accent1"/>
                </a:solidFill>
                <a:latin typeface="Montserrat ExtraBold"/>
                <a:ea typeface="Montserrat ExtraBold"/>
                <a:cs typeface="Montserrat ExtraBold"/>
                <a:sym typeface="Montserrat ExtraBold"/>
              </a:rPr>
              <a:t>EXERCISE: </a:t>
            </a:r>
            <a:r>
              <a:rPr lang="hu-HU" sz="2400">
                <a:solidFill>
                  <a:schemeClr val="accent1"/>
                </a:solidFill>
                <a:latin typeface="Montserrat ExtraBold"/>
                <a:ea typeface="Montserrat ExtraBold"/>
                <a:cs typeface="Montserrat ExtraBold"/>
                <a:sym typeface="Montserrat ExtraBold"/>
              </a:rPr>
              <a:t>Create resilience action plan</a:t>
            </a:r>
            <a:endParaRPr sz="2900">
              <a:solidFill>
                <a:schemeClr val="accent1"/>
              </a:solidFill>
              <a:latin typeface="Montserrat ExtraBold"/>
              <a:ea typeface="Montserrat ExtraBold"/>
              <a:cs typeface="Montserrat ExtraBold"/>
              <a:sym typeface="Montserrat ExtraBold"/>
            </a:endParaRPr>
          </a:p>
        </p:txBody>
      </p:sp>
      <p:sp>
        <p:nvSpPr>
          <p:cNvPr id="369" name="Google Shape;369;g3069aa0bfdb_0_538"/>
          <p:cNvSpPr txBox="1"/>
          <p:nvPr/>
        </p:nvSpPr>
        <p:spPr>
          <a:xfrm>
            <a:off x="862075" y="1739675"/>
            <a:ext cx="6424500" cy="4734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600"/>
              </a:spcBef>
              <a:spcAft>
                <a:spcPts val="0"/>
              </a:spcAft>
              <a:buSzPts val="1100"/>
              <a:buNone/>
            </a:pPr>
            <a:r>
              <a:rPr b="1" lang="hu-HU" sz="1600">
                <a:solidFill>
                  <a:schemeClr val="dk2"/>
                </a:solidFill>
                <a:latin typeface="Montserrat"/>
                <a:ea typeface="Montserrat"/>
                <a:cs typeface="Montserrat"/>
                <a:sym typeface="Montserrat"/>
              </a:rPr>
              <a:t>Reflection:</a:t>
            </a:r>
            <a:endParaRPr b="1" sz="16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SzPts val="1100"/>
              <a:buNone/>
            </a:pPr>
            <a:r>
              <a:rPr lang="hu-HU" sz="1600">
                <a:solidFill>
                  <a:schemeClr val="dk2"/>
                </a:solidFill>
                <a:latin typeface="Montserrat"/>
                <a:ea typeface="Montserrat"/>
                <a:cs typeface="Montserrat"/>
                <a:sym typeface="Montserrat"/>
              </a:rPr>
              <a:t>Take a few moments to reflect on your strengths, areas for improvement, and how you can work towards building resilience. As you do, think about the following:</a:t>
            </a:r>
            <a:endParaRPr sz="16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SzPts val="1100"/>
              <a:buNone/>
            </a:pPr>
            <a:r>
              <a:rPr lang="hu-HU" sz="1600">
                <a:solidFill>
                  <a:schemeClr val="dk2"/>
                </a:solidFill>
                <a:latin typeface="Montserrat"/>
                <a:ea typeface="Montserrat"/>
                <a:cs typeface="Montserrat"/>
                <a:sym typeface="Montserrat"/>
              </a:rPr>
              <a:t>-How can your strengths help you reach your resilience goals? What actions will you take to use them when things get tough?</a:t>
            </a:r>
            <a:endParaRPr sz="16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SzPts val="1100"/>
              <a:buNone/>
            </a:pPr>
            <a:r>
              <a:rPr lang="hu-HU" sz="1600">
                <a:solidFill>
                  <a:schemeClr val="dk2"/>
                </a:solidFill>
                <a:latin typeface="Montserrat"/>
                <a:ea typeface="Montserrat"/>
                <a:cs typeface="Montserrat"/>
                <a:sym typeface="Montserrat"/>
              </a:rPr>
              <a:t>-What can you do to improve the weaknesses you listed? How will these changes help you deal with challenges better?</a:t>
            </a:r>
            <a:endParaRPr sz="16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SzPts val="1100"/>
              <a:buNone/>
            </a:pPr>
            <a:r>
              <a:rPr lang="hu-HU" sz="1600">
                <a:solidFill>
                  <a:schemeClr val="dk2"/>
                </a:solidFill>
                <a:latin typeface="Montserrat"/>
                <a:ea typeface="Montserrat"/>
                <a:cs typeface="Montserrat"/>
                <a:sym typeface="Montserrat"/>
              </a:rPr>
              <a:t>How will you get your support network involved in your resilience goals, and how can their feedback help you stay focused?</a:t>
            </a:r>
            <a:endParaRPr sz="16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SzPts val="1100"/>
              <a:buNone/>
            </a:pPr>
            <a:r>
              <a:t/>
            </a:r>
            <a:endParaRPr sz="1600">
              <a:solidFill>
                <a:schemeClr val="dk2"/>
              </a:solidFill>
              <a:latin typeface="Montserrat"/>
              <a:ea typeface="Montserrat"/>
              <a:cs typeface="Montserrat"/>
              <a:sym typeface="Montserrat"/>
            </a:endParaRPr>
          </a:p>
          <a:p>
            <a:pPr indent="0" lvl="0" marL="0" marR="0" rtl="0" algn="l">
              <a:lnSpc>
                <a:spcPct val="100000"/>
              </a:lnSpc>
              <a:spcBef>
                <a:spcPts val="600"/>
              </a:spcBef>
              <a:spcAft>
                <a:spcPts val="0"/>
              </a:spcAft>
              <a:buNone/>
            </a:pPr>
            <a:r>
              <a:t/>
            </a:r>
            <a:endParaRPr>
              <a:solidFill>
                <a:schemeClr val="dk2"/>
              </a:solidFill>
              <a:latin typeface="Montserrat"/>
              <a:ea typeface="Montserrat"/>
              <a:cs typeface="Montserrat"/>
              <a:sym typeface="Montserrat"/>
            </a:endParaRPr>
          </a:p>
        </p:txBody>
      </p:sp>
      <p:pic>
        <p:nvPicPr>
          <p:cNvPr id="370" name="Google Shape;370;g3069aa0bfdb_0_538"/>
          <p:cNvPicPr preferRelativeResize="0"/>
          <p:nvPr/>
        </p:nvPicPr>
        <p:blipFill>
          <a:blip r:embed="rId3">
            <a:alphaModFix/>
          </a:blip>
          <a:stretch>
            <a:fillRect/>
          </a:stretch>
        </p:blipFill>
        <p:spPr>
          <a:xfrm>
            <a:off x="7099850" y="2841125"/>
            <a:ext cx="4600625" cy="230421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grpSp>
        <p:nvGrpSpPr>
          <p:cNvPr id="375" name="Google Shape;375;p22"/>
          <p:cNvGrpSpPr/>
          <p:nvPr/>
        </p:nvGrpSpPr>
        <p:grpSpPr>
          <a:xfrm>
            <a:off x="2587400" y="2302911"/>
            <a:ext cx="7711059" cy="544490"/>
            <a:chOff x="2950" y="-2657199"/>
            <a:chExt cx="8205000" cy="1032600"/>
          </a:xfrm>
        </p:grpSpPr>
        <p:sp>
          <p:nvSpPr>
            <p:cNvPr id="376" name="Google Shape;376;p22"/>
            <p:cNvSpPr/>
            <p:nvPr/>
          </p:nvSpPr>
          <p:spPr>
            <a:xfrm>
              <a:off x="2950" y="-2657199"/>
              <a:ext cx="8205000" cy="1032600"/>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000000"/>
                </a:solidFill>
                <a:latin typeface="Arial"/>
                <a:ea typeface="Arial"/>
                <a:cs typeface="Arial"/>
                <a:sym typeface="Arial"/>
              </a:endParaRPr>
            </a:p>
          </p:txBody>
        </p:sp>
        <p:sp>
          <p:nvSpPr>
            <p:cNvPr id="377" name="Google Shape;377;p22"/>
            <p:cNvSpPr txBox="1"/>
            <p:nvPr/>
          </p:nvSpPr>
          <p:spPr>
            <a:xfrm>
              <a:off x="33077" y="-2626908"/>
              <a:ext cx="8144700" cy="972000"/>
            </a:xfrm>
            <a:prstGeom prst="rect">
              <a:avLst/>
            </a:prstGeom>
            <a:solidFill>
              <a:schemeClr val="dk2"/>
            </a:solidFill>
            <a:ln>
              <a:noFill/>
            </a:ln>
          </p:spPr>
          <p:txBody>
            <a:bodyPr anchorCtr="0" anchor="ctr" bIns="175250" lIns="175250" spcFirstLastPara="1" rIns="175250" wrap="square" tIns="175250">
              <a:noAutofit/>
            </a:bodyPr>
            <a:lstStyle/>
            <a:p>
              <a:pPr indent="0" lvl="0" marL="0" marR="0" rtl="0" algn="ctr">
                <a:lnSpc>
                  <a:spcPct val="90000"/>
                </a:lnSpc>
                <a:spcBef>
                  <a:spcPts val="0"/>
                </a:spcBef>
                <a:spcAft>
                  <a:spcPts val="0"/>
                </a:spcAft>
                <a:buClr>
                  <a:schemeClr val="accent2"/>
                </a:buClr>
                <a:buSzPts val="2400"/>
                <a:buFont typeface="Arial"/>
                <a:buNone/>
              </a:pPr>
              <a:r>
                <a:rPr b="1" i="0" lang="hu-HU" sz="2000" u="none" cap="none" strike="noStrike">
                  <a:solidFill>
                    <a:schemeClr val="lt1"/>
                  </a:solidFill>
                  <a:latin typeface="Montserrat"/>
                  <a:ea typeface="Montserrat"/>
                  <a:cs typeface="Montserrat"/>
                  <a:sym typeface="Montserrat"/>
                </a:rPr>
                <a:t>Gender implications of entrepreneurship</a:t>
              </a:r>
              <a:endParaRPr b="0" i="0" sz="2000" u="none" cap="none" strike="noStrike">
                <a:solidFill>
                  <a:schemeClr val="lt1"/>
                </a:solidFill>
                <a:latin typeface="Arial"/>
                <a:ea typeface="Arial"/>
                <a:cs typeface="Arial"/>
                <a:sym typeface="Arial"/>
              </a:endParaRPr>
            </a:p>
          </p:txBody>
        </p:sp>
      </p:grpSp>
      <p:grpSp>
        <p:nvGrpSpPr>
          <p:cNvPr id="378" name="Google Shape;378;p22"/>
          <p:cNvGrpSpPr/>
          <p:nvPr/>
        </p:nvGrpSpPr>
        <p:grpSpPr>
          <a:xfrm>
            <a:off x="2587391" y="4719220"/>
            <a:ext cx="3608559" cy="1679311"/>
            <a:chOff x="-8530476" y="1474526"/>
            <a:chExt cx="8205000" cy="1462815"/>
          </a:xfrm>
        </p:grpSpPr>
        <p:sp>
          <p:nvSpPr>
            <p:cNvPr id="379" name="Google Shape;379;p22"/>
            <p:cNvSpPr/>
            <p:nvPr/>
          </p:nvSpPr>
          <p:spPr>
            <a:xfrm>
              <a:off x="-8530476" y="1474526"/>
              <a:ext cx="8205000" cy="1462800"/>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000000"/>
                </a:solidFill>
                <a:latin typeface="Arial"/>
                <a:ea typeface="Arial"/>
                <a:cs typeface="Arial"/>
                <a:sym typeface="Arial"/>
              </a:endParaRPr>
            </a:p>
          </p:txBody>
        </p:sp>
        <p:sp>
          <p:nvSpPr>
            <p:cNvPr id="380" name="Google Shape;380;p22"/>
            <p:cNvSpPr txBox="1"/>
            <p:nvPr/>
          </p:nvSpPr>
          <p:spPr>
            <a:xfrm>
              <a:off x="-8500328" y="1596941"/>
              <a:ext cx="8144700" cy="1340400"/>
            </a:xfrm>
            <a:prstGeom prst="rect">
              <a:avLst/>
            </a:prstGeom>
            <a:noFill/>
            <a:ln>
              <a:noFill/>
            </a:ln>
          </p:spPr>
          <p:txBody>
            <a:bodyPr anchorCtr="0" anchor="ctr" bIns="175250" lIns="175250" spcFirstLastPara="1" rIns="175250" wrap="square" tIns="175250">
              <a:noAutofit/>
            </a:bodyPr>
            <a:lstStyle/>
            <a:p>
              <a:pPr indent="0" lvl="0" marL="0" marR="0" rtl="0" algn="ctr">
                <a:lnSpc>
                  <a:spcPct val="115000"/>
                </a:lnSpc>
                <a:spcBef>
                  <a:spcPts val="0"/>
                </a:spcBef>
                <a:spcAft>
                  <a:spcPts val="0"/>
                </a:spcAft>
                <a:buClr>
                  <a:schemeClr val="accent2"/>
                </a:buClr>
                <a:buSzPts val="2400"/>
                <a:buFont typeface="Arial"/>
                <a:buNone/>
              </a:pPr>
              <a:r>
                <a:rPr b="1" lang="hu-HU" sz="1100">
                  <a:solidFill>
                    <a:schemeClr val="lt1"/>
                  </a:solidFill>
                  <a:latin typeface="Montserrat"/>
                  <a:ea typeface="Montserrat"/>
                  <a:cs typeface="Montserrat"/>
                  <a:sym typeface="Montserrat"/>
                </a:rPr>
                <a:t>Focus on building support networks, improving financial literacy, and challenging gender stereotypes. Practical actions include joining women entrepreneur groups, seeking gender-specific funding opportunities, and advocating for policies that support gender equality.</a:t>
              </a:r>
              <a:endParaRPr b="1" i="0" sz="1100" u="none" cap="none" strike="noStrike">
                <a:solidFill>
                  <a:schemeClr val="lt1"/>
                </a:solidFill>
                <a:latin typeface="Montserrat"/>
                <a:ea typeface="Montserrat"/>
                <a:cs typeface="Montserrat"/>
                <a:sym typeface="Montserrat"/>
              </a:endParaRPr>
            </a:p>
          </p:txBody>
        </p:sp>
      </p:grpSp>
      <p:grpSp>
        <p:nvGrpSpPr>
          <p:cNvPr id="381" name="Google Shape;381;p22"/>
          <p:cNvGrpSpPr/>
          <p:nvPr/>
        </p:nvGrpSpPr>
        <p:grpSpPr>
          <a:xfrm>
            <a:off x="2587400" y="2980327"/>
            <a:ext cx="3608559" cy="1679214"/>
            <a:chOff x="2950" y="-2313724"/>
            <a:chExt cx="8205000" cy="1032600"/>
          </a:xfrm>
        </p:grpSpPr>
        <p:sp>
          <p:nvSpPr>
            <p:cNvPr id="382" name="Google Shape;382;p22"/>
            <p:cNvSpPr/>
            <p:nvPr/>
          </p:nvSpPr>
          <p:spPr>
            <a:xfrm>
              <a:off x="2950" y="-2313724"/>
              <a:ext cx="8205000" cy="1032600"/>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000000"/>
                </a:solidFill>
                <a:latin typeface="Arial"/>
                <a:ea typeface="Arial"/>
                <a:cs typeface="Arial"/>
                <a:sym typeface="Arial"/>
              </a:endParaRPr>
            </a:p>
          </p:txBody>
        </p:sp>
        <p:sp>
          <p:nvSpPr>
            <p:cNvPr id="383" name="Google Shape;383;p22"/>
            <p:cNvSpPr txBox="1"/>
            <p:nvPr/>
          </p:nvSpPr>
          <p:spPr>
            <a:xfrm>
              <a:off x="33077" y="-2283425"/>
              <a:ext cx="8144700" cy="949200"/>
            </a:xfrm>
            <a:prstGeom prst="rect">
              <a:avLst/>
            </a:prstGeom>
            <a:noFill/>
            <a:ln>
              <a:noFill/>
            </a:ln>
          </p:spPr>
          <p:txBody>
            <a:bodyPr anchorCtr="0" anchor="ctr" bIns="175250" lIns="175250" spcFirstLastPara="1" rIns="175250" wrap="square" tIns="175250">
              <a:noAutofit/>
            </a:bodyPr>
            <a:lstStyle/>
            <a:p>
              <a:pPr indent="0" lvl="0" marL="0" marR="0" rtl="0" algn="ctr">
                <a:lnSpc>
                  <a:spcPct val="115000"/>
                </a:lnSpc>
                <a:spcBef>
                  <a:spcPts val="0"/>
                </a:spcBef>
                <a:spcAft>
                  <a:spcPts val="0"/>
                </a:spcAft>
                <a:buClr>
                  <a:schemeClr val="accent2"/>
                </a:buClr>
                <a:buSzPts val="2400"/>
                <a:buFont typeface="Arial"/>
                <a:buNone/>
              </a:pPr>
              <a:r>
                <a:rPr b="1" lang="hu-HU" sz="1100">
                  <a:solidFill>
                    <a:schemeClr val="lt1"/>
                  </a:solidFill>
                  <a:latin typeface="Montserrat"/>
                  <a:ea typeface="Montserrat"/>
                  <a:cs typeface="Montserrat"/>
                  <a:sym typeface="Montserrat"/>
                </a:rPr>
                <a:t>Women face unique challenges such as limited access to finance, societal barriers, and the "double burden" of work and caregiving. Understanding these challenges and building strong networks can empower women to succeed in entrepreneurship.</a:t>
              </a:r>
              <a:endParaRPr i="0" sz="1100" u="none" cap="none" strike="noStrike">
                <a:solidFill>
                  <a:schemeClr val="lt1"/>
                </a:solidFill>
                <a:latin typeface="Montserrat"/>
                <a:ea typeface="Montserrat"/>
                <a:cs typeface="Montserrat"/>
                <a:sym typeface="Montserrat"/>
              </a:endParaRPr>
            </a:p>
          </p:txBody>
        </p:sp>
      </p:grpSp>
      <p:sp>
        <p:nvSpPr>
          <p:cNvPr id="384" name="Google Shape;384;p22"/>
          <p:cNvSpPr txBox="1"/>
          <p:nvPr/>
        </p:nvSpPr>
        <p:spPr>
          <a:xfrm>
            <a:off x="7108901" y="5259516"/>
            <a:ext cx="3582000" cy="972000"/>
          </a:xfrm>
          <a:prstGeom prst="rect">
            <a:avLst/>
          </a:prstGeom>
          <a:noFill/>
          <a:ln>
            <a:noFill/>
          </a:ln>
        </p:spPr>
        <p:txBody>
          <a:bodyPr anchorCtr="0" anchor="ctr" bIns="175250" lIns="175250" spcFirstLastPara="1" rIns="175250" wrap="square" tIns="175250">
            <a:noAutofit/>
          </a:bodyPr>
          <a:lstStyle/>
          <a:p>
            <a:pPr indent="0" lvl="0" marL="0" marR="0" rtl="0" algn="ctr">
              <a:lnSpc>
                <a:spcPct val="115000"/>
              </a:lnSpc>
              <a:spcBef>
                <a:spcPts val="0"/>
              </a:spcBef>
              <a:spcAft>
                <a:spcPts val="0"/>
              </a:spcAft>
              <a:buClr>
                <a:schemeClr val="accent2"/>
              </a:buClr>
              <a:buSzPts val="2400"/>
              <a:buFont typeface="Arial"/>
              <a:buNone/>
            </a:pPr>
            <a:r>
              <a:rPr b="1" i="0" lang="hu-HU" sz="1100" u="none" cap="none" strike="noStrike">
                <a:solidFill>
                  <a:schemeClr val="lt1"/>
                </a:solidFill>
                <a:latin typeface="Montserrat"/>
                <a:ea typeface="Montserrat"/>
                <a:cs typeface="Montserrat"/>
                <a:sym typeface="Montserrat"/>
              </a:rPr>
              <a:t>Gender pay gap is the most worldwide measured gap, describing the difference between the average earnings of men and women.</a:t>
            </a:r>
            <a:endParaRPr b="0" i="0" sz="1100" u="none" cap="none" strike="noStrike">
              <a:solidFill>
                <a:schemeClr val="lt1"/>
              </a:solidFill>
              <a:latin typeface="Arial"/>
              <a:ea typeface="Arial"/>
              <a:cs typeface="Arial"/>
              <a:sym typeface="Arial"/>
            </a:endParaRPr>
          </a:p>
        </p:txBody>
      </p:sp>
      <p:grpSp>
        <p:nvGrpSpPr>
          <p:cNvPr id="385" name="Google Shape;385;p22"/>
          <p:cNvGrpSpPr/>
          <p:nvPr/>
        </p:nvGrpSpPr>
        <p:grpSpPr>
          <a:xfrm>
            <a:off x="6336760" y="4979592"/>
            <a:ext cx="4036966" cy="1312459"/>
            <a:chOff x="-8021761" y="1656076"/>
            <a:chExt cx="7251600" cy="1328400"/>
          </a:xfrm>
        </p:grpSpPr>
        <p:sp>
          <p:nvSpPr>
            <p:cNvPr id="386" name="Google Shape;386;p22"/>
            <p:cNvSpPr/>
            <p:nvPr/>
          </p:nvSpPr>
          <p:spPr>
            <a:xfrm>
              <a:off x="-8021761" y="1656076"/>
              <a:ext cx="7251600" cy="1328400"/>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000000"/>
                </a:solidFill>
                <a:latin typeface="Arial"/>
                <a:ea typeface="Arial"/>
                <a:cs typeface="Arial"/>
                <a:sym typeface="Arial"/>
              </a:endParaRPr>
            </a:p>
          </p:txBody>
        </p:sp>
        <p:sp>
          <p:nvSpPr>
            <p:cNvPr id="387" name="Google Shape;387;p22"/>
            <p:cNvSpPr txBox="1"/>
            <p:nvPr/>
          </p:nvSpPr>
          <p:spPr>
            <a:xfrm>
              <a:off x="-8021761" y="1656076"/>
              <a:ext cx="7251600" cy="1328400"/>
            </a:xfrm>
            <a:prstGeom prst="rect">
              <a:avLst/>
            </a:prstGeom>
            <a:noFill/>
            <a:ln>
              <a:noFill/>
            </a:ln>
          </p:spPr>
          <p:txBody>
            <a:bodyPr anchorCtr="0" anchor="ctr" bIns="175250" lIns="175250" spcFirstLastPara="1" rIns="175250" wrap="square" tIns="175250">
              <a:noAutofit/>
            </a:bodyPr>
            <a:lstStyle/>
            <a:p>
              <a:pPr indent="0" lvl="0" marL="0" marR="0" rtl="0" algn="ctr">
                <a:lnSpc>
                  <a:spcPct val="115000"/>
                </a:lnSpc>
                <a:spcBef>
                  <a:spcPts val="0"/>
                </a:spcBef>
                <a:spcAft>
                  <a:spcPts val="0"/>
                </a:spcAft>
                <a:buClr>
                  <a:schemeClr val="accent2"/>
                </a:buClr>
                <a:buSzPts val="2400"/>
                <a:buFont typeface="Arial"/>
                <a:buNone/>
              </a:pPr>
              <a:r>
                <a:rPr b="1" i="0" lang="hu-HU" sz="1100" u="none" cap="none" strike="noStrike">
                  <a:solidFill>
                    <a:schemeClr val="lt1"/>
                  </a:solidFill>
                  <a:latin typeface="Montserrat"/>
                  <a:ea typeface="Montserrat"/>
                  <a:cs typeface="Montserrat"/>
                  <a:sym typeface="Montserrat"/>
                </a:rPr>
                <a:t>Creating equal opportunities involves a range of approaches, including diversity training, mentoring, affirmative actions, and policy-based interventions, aimed at promoting fairness, skill development, and an inclusive organizational culture.</a:t>
              </a:r>
              <a:endParaRPr b="0" i="0" sz="1100" u="none" cap="none" strike="noStrike">
                <a:solidFill>
                  <a:schemeClr val="lt1"/>
                </a:solidFill>
                <a:latin typeface="Arial"/>
                <a:ea typeface="Arial"/>
                <a:cs typeface="Arial"/>
                <a:sym typeface="Arial"/>
              </a:endParaRPr>
            </a:p>
          </p:txBody>
        </p:sp>
      </p:grpSp>
      <p:grpSp>
        <p:nvGrpSpPr>
          <p:cNvPr id="388" name="Google Shape;388;p22"/>
          <p:cNvGrpSpPr/>
          <p:nvPr/>
        </p:nvGrpSpPr>
        <p:grpSpPr>
          <a:xfrm>
            <a:off x="6336650" y="2980174"/>
            <a:ext cx="4036750" cy="1866644"/>
            <a:chOff x="-134962" y="-2392630"/>
            <a:chExt cx="8312912" cy="1032607"/>
          </a:xfrm>
        </p:grpSpPr>
        <p:sp>
          <p:nvSpPr>
            <p:cNvPr id="389" name="Google Shape;389;p22"/>
            <p:cNvSpPr/>
            <p:nvPr/>
          </p:nvSpPr>
          <p:spPr>
            <a:xfrm>
              <a:off x="-134962" y="-2392630"/>
              <a:ext cx="8205000" cy="1032600"/>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000000"/>
                </a:solidFill>
                <a:latin typeface="Arial"/>
                <a:ea typeface="Arial"/>
                <a:cs typeface="Arial"/>
                <a:sym typeface="Arial"/>
              </a:endParaRPr>
            </a:p>
          </p:txBody>
        </p:sp>
        <p:sp>
          <p:nvSpPr>
            <p:cNvPr id="390" name="Google Shape;390;p22"/>
            <p:cNvSpPr txBox="1"/>
            <p:nvPr/>
          </p:nvSpPr>
          <p:spPr>
            <a:xfrm>
              <a:off x="2950" y="-2283423"/>
              <a:ext cx="8175000" cy="923400"/>
            </a:xfrm>
            <a:prstGeom prst="rect">
              <a:avLst/>
            </a:prstGeom>
            <a:noFill/>
            <a:ln>
              <a:noFill/>
            </a:ln>
          </p:spPr>
          <p:txBody>
            <a:bodyPr anchorCtr="0" anchor="ctr" bIns="175250" lIns="175250" spcFirstLastPara="1" rIns="175250" wrap="square" tIns="175250">
              <a:noAutofit/>
            </a:bodyPr>
            <a:lstStyle/>
            <a:p>
              <a:pPr indent="0" lvl="0" marL="0" marR="0" rtl="0" algn="ctr">
                <a:lnSpc>
                  <a:spcPct val="115000"/>
                </a:lnSpc>
                <a:spcBef>
                  <a:spcPts val="0"/>
                </a:spcBef>
                <a:spcAft>
                  <a:spcPts val="0"/>
                </a:spcAft>
                <a:buClr>
                  <a:schemeClr val="accent2"/>
                </a:buClr>
                <a:buSzPts val="2400"/>
                <a:buFont typeface="Arial"/>
                <a:buNone/>
              </a:pPr>
              <a:r>
                <a:rPr b="1" i="0" lang="hu-HU" sz="1100" u="none" cap="none" strike="noStrike">
                  <a:solidFill>
                    <a:schemeClr val="lt1"/>
                  </a:solidFill>
                  <a:latin typeface="Montserrat"/>
                  <a:ea typeface="Montserrat"/>
                  <a:cs typeface="Montserrat"/>
                  <a:sym typeface="Montserrat"/>
                </a:rPr>
                <a:t>At the individual level, personal socialization, attitudes, and family background play a role, while organizational norms, culture, and practices impact career progression and gender dynamics. At the socio-economic level, social policies, labor market structures, and societal norms shape opportunities and reinforce gendered experiences within the workforce.</a:t>
              </a:r>
              <a:endParaRPr b="0" i="0" sz="1100" u="none" cap="none" strike="noStrike">
                <a:solidFill>
                  <a:schemeClr val="lt1"/>
                </a:solidFill>
                <a:latin typeface="Arial"/>
                <a:ea typeface="Arial"/>
                <a:cs typeface="Arial"/>
                <a:sym typeface="Arial"/>
              </a:endParaRPr>
            </a:p>
            <a:p>
              <a:pPr indent="0" lvl="0" marL="0" marR="0" rtl="0" algn="ctr">
                <a:lnSpc>
                  <a:spcPct val="115000"/>
                </a:lnSpc>
                <a:spcBef>
                  <a:spcPts val="0"/>
                </a:spcBef>
                <a:spcAft>
                  <a:spcPts val="0"/>
                </a:spcAft>
                <a:buClr>
                  <a:schemeClr val="accent2"/>
                </a:buClr>
                <a:buSzPts val="2400"/>
                <a:buFont typeface="Arial"/>
                <a:buNone/>
              </a:pPr>
              <a:r>
                <a:t/>
              </a:r>
              <a:endParaRPr b="0" i="0" sz="1100" u="none" cap="none" strike="noStrike">
                <a:solidFill>
                  <a:schemeClr val="lt1"/>
                </a:solidFill>
                <a:latin typeface="Arial"/>
                <a:ea typeface="Arial"/>
                <a:cs typeface="Arial"/>
                <a:sym typeface="Arial"/>
              </a:endParaRPr>
            </a:p>
          </p:txBody>
        </p:sp>
      </p:grpSp>
      <p:sp>
        <p:nvSpPr>
          <p:cNvPr id="391" name="Google Shape;391;p22"/>
          <p:cNvSpPr txBox="1"/>
          <p:nvPr>
            <p:ph type="title"/>
          </p:nvPr>
        </p:nvSpPr>
        <p:spPr>
          <a:xfrm>
            <a:off x="795894" y="1282688"/>
            <a:ext cx="10515600" cy="498000"/>
          </a:xfrm>
          <a:prstGeom prst="rect">
            <a:avLst/>
          </a:prstGeom>
        </p:spPr>
        <p:txBody>
          <a:bodyPr anchorCtr="0" anchor="t" bIns="45700" lIns="91425" spcFirstLastPara="1" rIns="91425" wrap="square" tIns="45700">
            <a:normAutofit fontScale="90000"/>
          </a:bodyPr>
          <a:lstStyle/>
          <a:p>
            <a:pPr indent="-228600" lvl="0" marL="457200" rtl="0" algn="l">
              <a:spcBef>
                <a:spcPts val="1000"/>
              </a:spcBef>
              <a:spcAft>
                <a:spcPts val="0"/>
              </a:spcAft>
              <a:buClr>
                <a:schemeClr val="dk1"/>
              </a:buClr>
              <a:buSzPct val="34375"/>
              <a:buFont typeface="Arial"/>
              <a:buNone/>
            </a:pPr>
            <a:r>
              <a:rPr b="1" lang="hu-HU">
                <a:latin typeface="Montserrat"/>
                <a:ea typeface="Montserrat"/>
                <a:cs typeface="Montserrat"/>
                <a:sym typeface="Montserrat"/>
              </a:rPr>
              <a:t>What to remember 1</a:t>
            </a:r>
            <a:endParaRPr/>
          </a:p>
          <a:p>
            <a:pPr indent="0" lvl="0" marL="0" rtl="0" algn="l">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grpSp>
        <p:nvGrpSpPr>
          <p:cNvPr id="396" name="Google Shape;396;g306b915b9d6_0_33"/>
          <p:cNvGrpSpPr/>
          <p:nvPr/>
        </p:nvGrpSpPr>
        <p:grpSpPr>
          <a:xfrm>
            <a:off x="2587400" y="2302911"/>
            <a:ext cx="7711059" cy="544490"/>
            <a:chOff x="2950" y="-2657199"/>
            <a:chExt cx="8205000" cy="1032600"/>
          </a:xfrm>
        </p:grpSpPr>
        <p:sp>
          <p:nvSpPr>
            <p:cNvPr id="397" name="Google Shape;397;g306b915b9d6_0_33"/>
            <p:cNvSpPr/>
            <p:nvPr/>
          </p:nvSpPr>
          <p:spPr>
            <a:xfrm>
              <a:off x="2950" y="-2657199"/>
              <a:ext cx="8205000" cy="1032600"/>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000000"/>
                </a:solidFill>
                <a:latin typeface="Arial"/>
                <a:ea typeface="Arial"/>
                <a:cs typeface="Arial"/>
                <a:sym typeface="Arial"/>
              </a:endParaRPr>
            </a:p>
          </p:txBody>
        </p:sp>
        <p:sp>
          <p:nvSpPr>
            <p:cNvPr id="398" name="Google Shape;398;g306b915b9d6_0_33"/>
            <p:cNvSpPr txBox="1"/>
            <p:nvPr/>
          </p:nvSpPr>
          <p:spPr>
            <a:xfrm>
              <a:off x="33077" y="-2626908"/>
              <a:ext cx="8144700" cy="972000"/>
            </a:xfrm>
            <a:prstGeom prst="rect">
              <a:avLst/>
            </a:prstGeom>
            <a:solidFill>
              <a:schemeClr val="dk2"/>
            </a:solidFill>
            <a:ln>
              <a:noFill/>
            </a:ln>
          </p:spPr>
          <p:txBody>
            <a:bodyPr anchorCtr="0" anchor="ctr" bIns="175250" lIns="175250" spcFirstLastPara="1" rIns="175250" wrap="square" tIns="175250">
              <a:noAutofit/>
            </a:bodyPr>
            <a:lstStyle/>
            <a:p>
              <a:pPr indent="0" lvl="0" marL="0" rtl="0" algn="ctr">
                <a:lnSpc>
                  <a:spcPct val="90000"/>
                </a:lnSpc>
                <a:spcBef>
                  <a:spcPts val="0"/>
                </a:spcBef>
                <a:spcAft>
                  <a:spcPts val="0"/>
                </a:spcAft>
                <a:buClr>
                  <a:schemeClr val="accent2"/>
                </a:buClr>
                <a:buSzPts val="2400"/>
                <a:buFont typeface="Arial"/>
                <a:buNone/>
              </a:pPr>
              <a:r>
                <a:rPr b="1" lang="hu-HU" sz="2000">
                  <a:solidFill>
                    <a:schemeClr val="lt1"/>
                  </a:solidFill>
                  <a:latin typeface="Montserrat"/>
                  <a:ea typeface="Montserrat"/>
                  <a:cs typeface="Montserrat"/>
                  <a:sym typeface="Montserrat"/>
                </a:rPr>
                <a:t>Resilience and wellbeing</a:t>
              </a:r>
              <a:endParaRPr b="1" sz="2000">
                <a:solidFill>
                  <a:schemeClr val="lt1"/>
                </a:solidFill>
                <a:latin typeface="Montserrat"/>
                <a:ea typeface="Montserrat"/>
                <a:cs typeface="Montserrat"/>
                <a:sym typeface="Montserrat"/>
              </a:endParaRPr>
            </a:p>
          </p:txBody>
        </p:sp>
      </p:grpSp>
      <p:grpSp>
        <p:nvGrpSpPr>
          <p:cNvPr id="399" name="Google Shape;399;g306b915b9d6_0_33"/>
          <p:cNvGrpSpPr/>
          <p:nvPr/>
        </p:nvGrpSpPr>
        <p:grpSpPr>
          <a:xfrm>
            <a:off x="2587401" y="4119900"/>
            <a:ext cx="3608559" cy="1032600"/>
            <a:chOff x="-8530474" y="812176"/>
            <a:chExt cx="8205000" cy="1032600"/>
          </a:xfrm>
        </p:grpSpPr>
        <p:sp>
          <p:nvSpPr>
            <p:cNvPr id="400" name="Google Shape;400;g306b915b9d6_0_33"/>
            <p:cNvSpPr/>
            <p:nvPr/>
          </p:nvSpPr>
          <p:spPr>
            <a:xfrm>
              <a:off x="-8530474" y="812176"/>
              <a:ext cx="8205000" cy="1032600"/>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000000"/>
                </a:solidFill>
                <a:latin typeface="Arial"/>
                <a:ea typeface="Arial"/>
                <a:cs typeface="Arial"/>
                <a:sym typeface="Arial"/>
              </a:endParaRPr>
            </a:p>
          </p:txBody>
        </p:sp>
        <p:sp>
          <p:nvSpPr>
            <p:cNvPr id="401" name="Google Shape;401;g306b915b9d6_0_33"/>
            <p:cNvSpPr txBox="1"/>
            <p:nvPr/>
          </p:nvSpPr>
          <p:spPr>
            <a:xfrm>
              <a:off x="-8500347" y="842467"/>
              <a:ext cx="8144700" cy="972000"/>
            </a:xfrm>
            <a:prstGeom prst="rect">
              <a:avLst/>
            </a:prstGeom>
            <a:noFill/>
            <a:ln>
              <a:noFill/>
            </a:ln>
          </p:spPr>
          <p:txBody>
            <a:bodyPr anchorCtr="0" anchor="ctr" bIns="175250" lIns="175250" spcFirstLastPara="1" rIns="175250" wrap="square" tIns="175250">
              <a:noAutofit/>
            </a:bodyPr>
            <a:lstStyle/>
            <a:p>
              <a:pPr indent="0" lvl="0" marL="0" rtl="0" algn="ctr">
                <a:lnSpc>
                  <a:spcPct val="115000"/>
                </a:lnSpc>
                <a:spcBef>
                  <a:spcPts val="0"/>
                </a:spcBef>
                <a:spcAft>
                  <a:spcPts val="0"/>
                </a:spcAft>
                <a:buClr>
                  <a:schemeClr val="accent2"/>
                </a:buClr>
                <a:buSzPts val="2400"/>
                <a:buFont typeface="Arial"/>
                <a:buNone/>
              </a:pPr>
              <a:r>
                <a:rPr b="1" lang="hu-HU" sz="1100">
                  <a:solidFill>
                    <a:schemeClr val="lt1"/>
                  </a:solidFill>
                  <a:latin typeface="Montserrat"/>
                  <a:ea typeface="Montserrat"/>
                  <a:cs typeface="Montserrat"/>
                  <a:sym typeface="Montserrat"/>
                </a:rPr>
                <a:t>Self-awareness is crucial: understanding your own strengths and areas for improvement is essential in building resilience. </a:t>
              </a:r>
              <a:endParaRPr b="0" i="0" sz="1100" u="none" cap="none" strike="noStrike">
                <a:solidFill>
                  <a:schemeClr val="lt1"/>
                </a:solidFill>
                <a:latin typeface="Arial"/>
                <a:ea typeface="Arial"/>
                <a:cs typeface="Arial"/>
                <a:sym typeface="Arial"/>
              </a:endParaRPr>
            </a:p>
          </p:txBody>
        </p:sp>
      </p:grpSp>
      <p:grpSp>
        <p:nvGrpSpPr>
          <p:cNvPr id="402" name="Google Shape;402;g306b915b9d6_0_33"/>
          <p:cNvGrpSpPr/>
          <p:nvPr/>
        </p:nvGrpSpPr>
        <p:grpSpPr>
          <a:xfrm>
            <a:off x="2587388" y="2980275"/>
            <a:ext cx="3608559" cy="1032600"/>
            <a:chOff x="2950" y="-2313724"/>
            <a:chExt cx="8205000" cy="1032600"/>
          </a:xfrm>
        </p:grpSpPr>
        <p:sp>
          <p:nvSpPr>
            <p:cNvPr id="403" name="Google Shape;403;g306b915b9d6_0_33"/>
            <p:cNvSpPr/>
            <p:nvPr/>
          </p:nvSpPr>
          <p:spPr>
            <a:xfrm>
              <a:off x="2950" y="-2313724"/>
              <a:ext cx="8205000" cy="1032600"/>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000000"/>
                </a:solidFill>
                <a:latin typeface="Arial"/>
                <a:ea typeface="Arial"/>
                <a:cs typeface="Arial"/>
                <a:sym typeface="Arial"/>
              </a:endParaRPr>
            </a:p>
          </p:txBody>
        </p:sp>
        <p:sp>
          <p:nvSpPr>
            <p:cNvPr id="404" name="Google Shape;404;g306b915b9d6_0_33"/>
            <p:cNvSpPr txBox="1"/>
            <p:nvPr/>
          </p:nvSpPr>
          <p:spPr>
            <a:xfrm>
              <a:off x="33106" y="-2283433"/>
              <a:ext cx="8144700" cy="972000"/>
            </a:xfrm>
            <a:prstGeom prst="rect">
              <a:avLst/>
            </a:prstGeom>
            <a:noFill/>
            <a:ln>
              <a:noFill/>
            </a:ln>
          </p:spPr>
          <p:txBody>
            <a:bodyPr anchorCtr="0" anchor="ctr" bIns="175250" lIns="175250" spcFirstLastPara="1" rIns="175250" wrap="square" tIns="175250">
              <a:noAutofit/>
            </a:bodyPr>
            <a:lstStyle/>
            <a:p>
              <a:pPr indent="0" lvl="0" marL="0" rtl="0" algn="ctr">
                <a:lnSpc>
                  <a:spcPct val="115000"/>
                </a:lnSpc>
                <a:spcBef>
                  <a:spcPts val="0"/>
                </a:spcBef>
                <a:spcAft>
                  <a:spcPts val="0"/>
                </a:spcAft>
                <a:buClr>
                  <a:schemeClr val="accent2"/>
                </a:buClr>
                <a:buSzPts val="2400"/>
                <a:buFont typeface="Arial"/>
                <a:buNone/>
              </a:pPr>
              <a:r>
                <a:rPr b="1" lang="hu-HU" sz="1100">
                  <a:solidFill>
                    <a:schemeClr val="lt1"/>
                  </a:solidFill>
                  <a:latin typeface="Montserrat"/>
                  <a:ea typeface="Montserrat"/>
                  <a:cs typeface="Montserrat"/>
                  <a:sym typeface="Montserrat"/>
                </a:rPr>
                <a:t>Resilience is a learnable skill, that can be developed and strengthened over time with the right mindset and strategies.</a:t>
              </a:r>
              <a:endParaRPr b="1" sz="1100">
                <a:solidFill>
                  <a:schemeClr val="lt1"/>
                </a:solidFill>
                <a:latin typeface="Montserrat"/>
                <a:ea typeface="Montserrat"/>
                <a:cs typeface="Montserrat"/>
                <a:sym typeface="Montserrat"/>
              </a:endParaRPr>
            </a:p>
          </p:txBody>
        </p:sp>
      </p:grpSp>
      <p:grpSp>
        <p:nvGrpSpPr>
          <p:cNvPr id="405" name="Google Shape;405;g306b915b9d6_0_33"/>
          <p:cNvGrpSpPr/>
          <p:nvPr/>
        </p:nvGrpSpPr>
        <p:grpSpPr>
          <a:xfrm>
            <a:off x="2587388" y="5259525"/>
            <a:ext cx="3608559" cy="1032600"/>
            <a:chOff x="-17063899" y="1921501"/>
            <a:chExt cx="8205000" cy="1032600"/>
          </a:xfrm>
        </p:grpSpPr>
        <p:sp>
          <p:nvSpPr>
            <p:cNvPr id="406" name="Google Shape;406;g306b915b9d6_0_33"/>
            <p:cNvSpPr/>
            <p:nvPr/>
          </p:nvSpPr>
          <p:spPr>
            <a:xfrm>
              <a:off x="-17063899" y="1921501"/>
              <a:ext cx="8205000" cy="1032600"/>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000000"/>
                </a:solidFill>
                <a:latin typeface="Arial"/>
                <a:ea typeface="Arial"/>
                <a:cs typeface="Arial"/>
                <a:sym typeface="Arial"/>
              </a:endParaRPr>
            </a:p>
          </p:txBody>
        </p:sp>
        <p:sp>
          <p:nvSpPr>
            <p:cNvPr id="407" name="Google Shape;407;g306b915b9d6_0_33"/>
            <p:cNvSpPr txBox="1"/>
            <p:nvPr/>
          </p:nvSpPr>
          <p:spPr>
            <a:xfrm>
              <a:off x="-17033743" y="1951792"/>
              <a:ext cx="8144700" cy="972000"/>
            </a:xfrm>
            <a:prstGeom prst="rect">
              <a:avLst/>
            </a:prstGeom>
            <a:noFill/>
            <a:ln>
              <a:noFill/>
            </a:ln>
          </p:spPr>
          <p:txBody>
            <a:bodyPr anchorCtr="0" anchor="ctr" bIns="175250" lIns="175250" spcFirstLastPara="1" rIns="175250" wrap="square" tIns="175250">
              <a:noAutofit/>
            </a:bodyPr>
            <a:lstStyle/>
            <a:p>
              <a:pPr indent="0" lvl="0" marL="0" rtl="0" algn="ctr">
                <a:lnSpc>
                  <a:spcPct val="115000"/>
                </a:lnSpc>
                <a:spcBef>
                  <a:spcPts val="0"/>
                </a:spcBef>
                <a:spcAft>
                  <a:spcPts val="0"/>
                </a:spcAft>
                <a:buClr>
                  <a:schemeClr val="accent2"/>
                </a:buClr>
                <a:buSzPts val="2400"/>
                <a:buFont typeface="Arial"/>
                <a:buNone/>
              </a:pPr>
              <a:r>
                <a:rPr b="1" lang="hu-HU" sz="1100">
                  <a:solidFill>
                    <a:schemeClr val="lt1"/>
                  </a:solidFill>
                  <a:latin typeface="Montserrat"/>
                  <a:ea typeface="Montserrat"/>
                  <a:cs typeface="Montserrat"/>
                  <a:sym typeface="Montserrat"/>
                </a:rPr>
                <a:t>Adaptability and flexibility:  the ability to adapt to changes and stay flexible in the face of challenges is a core component of resilience. This skill helps you bounce back from setbacks more effectively.</a:t>
              </a:r>
              <a:endParaRPr b="0" i="0" sz="1100" u="none" cap="none" strike="noStrike">
                <a:solidFill>
                  <a:schemeClr val="lt1"/>
                </a:solidFill>
                <a:latin typeface="Arial"/>
                <a:ea typeface="Arial"/>
                <a:cs typeface="Arial"/>
                <a:sym typeface="Arial"/>
              </a:endParaRPr>
            </a:p>
          </p:txBody>
        </p:sp>
      </p:grpSp>
      <p:sp>
        <p:nvSpPr>
          <p:cNvPr id="408" name="Google Shape;408;g306b915b9d6_0_33"/>
          <p:cNvSpPr txBox="1"/>
          <p:nvPr/>
        </p:nvSpPr>
        <p:spPr>
          <a:xfrm>
            <a:off x="7108901" y="5259516"/>
            <a:ext cx="3582000" cy="972000"/>
          </a:xfrm>
          <a:prstGeom prst="rect">
            <a:avLst/>
          </a:prstGeom>
          <a:noFill/>
          <a:ln>
            <a:noFill/>
          </a:ln>
        </p:spPr>
        <p:txBody>
          <a:bodyPr anchorCtr="0" anchor="ctr" bIns="175250" lIns="175250" spcFirstLastPara="1" rIns="175250" wrap="square" tIns="175250">
            <a:noAutofit/>
          </a:bodyPr>
          <a:lstStyle/>
          <a:p>
            <a:pPr indent="0" lvl="0" marL="0" marR="0" rtl="0" algn="ctr">
              <a:lnSpc>
                <a:spcPct val="115000"/>
              </a:lnSpc>
              <a:spcBef>
                <a:spcPts val="0"/>
              </a:spcBef>
              <a:spcAft>
                <a:spcPts val="0"/>
              </a:spcAft>
              <a:buClr>
                <a:schemeClr val="accent2"/>
              </a:buClr>
              <a:buSzPts val="2400"/>
              <a:buFont typeface="Arial"/>
              <a:buNone/>
            </a:pPr>
            <a:r>
              <a:rPr b="1" i="0" lang="hu-HU" sz="1100" u="none" cap="none" strike="noStrike">
                <a:solidFill>
                  <a:schemeClr val="lt1"/>
                </a:solidFill>
                <a:latin typeface="Montserrat"/>
                <a:ea typeface="Montserrat"/>
                <a:cs typeface="Montserrat"/>
                <a:sym typeface="Montserrat"/>
              </a:rPr>
              <a:t>Gender pay gap is the most worldwide measured gap, describing the difference between the average earnings of men and women.</a:t>
            </a:r>
            <a:endParaRPr b="0" i="0" sz="1100" u="none" cap="none" strike="noStrike">
              <a:solidFill>
                <a:schemeClr val="lt1"/>
              </a:solidFill>
              <a:latin typeface="Arial"/>
              <a:ea typeface="Arial"/>
              <a:cs typeface="Arial"/>
              <a:sym typeface="Arial"/>
            </a:endParaRPr>
          </a:p>
        </p:txBody>
      </p:sp>
      <p:grpSp>
        <p:nvGrpSpPr>
          <p:cNvPr id="409" name="Google Shape;409;g306b915b9d6_0_33"/>
          <p:cNvGrpSpPr/>
          <p:nvPr/>
        </p:nvGrpSpPr>
        <p:grpSpPr>
          <a:xfrm>
            <a:off x="6336760" y="4979592"/>
            <a:ext cx="4036966" cy="1312459"/>
            <a:chOff x="-8021761" y="1656076"/>
            <a:chExt cx="7251600" cy="1328400"/>
          </a:xfrm>
        </p:grpSpPr>
        <p:sp>
          <p:nvSpPr>
            <p:cNvPr id="410" name="Google Shape;410;g306b915b9d6_0_33"/>
            <p:cNvSpPr/>
            <p:nvPr/>
          </p:nvSpPr>
          <p:spPr>
            <a:xfrm>
              <a:off x="-8021761" y="1656076"/>
              <a:ext cx="7251600" cy="1328400"/>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000000"/>
                </a:solidFill>
                <a:latin typeface="Arial"/>
                <a:ea typeface="Arial"/>
                <a:cs typeface="Arial"/>
                <a:sym typeface="Arial"/>
              </a:endParaRPr>
            </a:p>
          </p:txBody>
        </p:sp>
        <p:sp>
          <p:nvSpPr>
            <p:cNvPr id="411" name="Google Shape;411;g306b915b9d6_0_33"/>
            <p:cNvSpPr txBox="1"/>
            <p:nvPr/>
          </p:nvSpPr>
          <p:spPr>
            <a:xfrm>
              <a:off x="-8021761" y="1656076"/>
              <a:ext cx="7251600" cy="1328400"/>
            </a:xfrm>
            <a:prstGeom prst="rect">
              <a:avLst/>
            </a:prstGeom>
            <a:noFill/>
            <a:ln>
              <a:noFill/>
            </a:ln>
          </p:spPr>
          <p:txBody>
            <a:bodyPr anchorCtr="0" anchor="ctr" bIns="175250" lIns="175250" spcFirstLastPara="1" rIns="175250" wrap="square" tIns="175250">
              <a:noAutofit/>
            </a:bodyPr>
            <a:lstStyle/>
            <a:p>
              <a:pPr indent="0" lvl="0" marL="0" rtl="0" algn="ctr">
                <a:lnSpc>
                  <a:spcPct val="115000"/>
                </a:lnSpc>
                <a:spcBef>
                  <a:spcPts val="0"/>
                </a:spcBef>
                <a:spcAft>
                  <a:spcPts val="0"/>
                </a:spcAft>
                <a:buClr>
                  <a:schemeClr val="accent2"/>
                </a:buClr>
                <a:buSzPts val="2400"/>
                <a:buFont typeface="Arial"/>
                <a:buNone/>
              </a:pPr>
              <a:r>
                <a:rPr b="1" lang="hu-HU" sz="1100">
                  <a:solidFill>
                    <a:schemeClr val="lt1"/>
                  </a:solidFill>
                  <a:latin typeface="Montserrat"/>
                  <a:ea typeface="Montserrat"/>
                  <a:cs typeface="Montserrat"/>
                  <a:sym typeface="Montserrat"/>
                </a:rPr>
                <a:t>Continuous learning and proactive energy management are key to sustaining resilience. Balancing your work-life demands and prioritizing self-care contribute to long-term well-being and resilience.</a:t>
              </a:r>
              <a:endParaRPr b="1" sz="1100">
                <a:solidFill>
                  <a:schemeClr val="lt1"/>
                </a:solidFill>
                <a:latin typeface="Montserrat"/>
                <a:ea typeface="Montserrat"/>
                <a:cs typeface="Montserrat"/>
                <a:sym typeface="Montserrat"/>
              </a:endParaRPr>
            </a:p>
          </p:txBody>
        </p:sp>
      </p:grpSp>
      <p:grpSp>
        <p:nvGrpSpPr>
          <p:cNvPr id="412" name="Google Shape;412;g306b915b9d6_0_33"/>
          <p:cNvGrpSpPr/>
          <p:nvPr/>
        </p:nvGrpSpPr>
        <p:grpSpPr>
          <a:xfrm>
            <a:off x="6336650" y="2980175"/>
            <a:ext cx="4036750" cy="1866644"/>
            <a:chOff x="-134962" y="-2392630"/>
            <a:chExt cx="8312912" cy="1032607"/>
          </a:xfrm>
        </p:grpSpPr>
        <p:sp>
          <p:nvSpPr>
            <p:cNvPr id="413" name="Google Shape;413;g306b915b9d6_0_33"/>
            <p:cNvSpPr/>
            <p:nvPr/>
          </p:nvSpPr>
          <p:spPr>
            <a:xfrm>
              <a:off x="-134962" y="-2392630"/>
              <a:ext cx="8205000" cy="1032600"/>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000000"/>
                </a:solidFill>
                <a:latin typeface="Arial"/>
                <a:ea typeface="Arial"/>
                <a:cs typeface="Arial"/>
                <a:sym typeface="Arial"/>
              </a:endParaRPr>
            </a:p>
          </p:txBody>
        </p:sp>
        <p:sp>
          <p:nvSpPr>
            <p:cNvPr id="414" name="Google Shape;414;g306b915b9d6_0_33"/>
            <p:cNvSpPr txBox="1"/>
            <p:nvPr/>
          </p:nvSpPr>
          <p:spPr>
            <a:xfrm>
              <a:off x="2950" y="-2283423"/>
              <a:ext cx="8175000" cy="923400"/>
            </a:xfrm>
            <a:prstGeom prst="rect">
              <a:avLst/>
            </a:prstGeom>
            <a:noFill/>
            <a:ln>
              <a:noFill/>
            </a:ln>
          </p:spPr>
          <p:txBody>
            <a:bodyPr anchorCtr="0" anchor="ctr" bIns="175250" lIns="175250" spcFirstLastPara="1" rIns="175250" wrap="square" tIns="175250">
              <a:noAutofit/>
            </a:bodyPr>
            <a:lstStyle/>
            <a:p>
              <a:pPr indent="0" lvl="0" marL="0" rtl="0" algn="ctr">
                <a:lnSpc>
                  <a:spcPct val="115000"/>
                </a:lnSpc>
                <a:spcBef>
                  <a:spcPts val="0"/>
                </a:spcBef>
                <a:spcAft>
                  <a:spcPts val="0"/>
                </a:spcAft>
                <a:buClr>
                  <a:schemeClr val="accent2"/>
                </a:buClr>
                <a:buSzPts val="2400"/>
                <a:buFont typeface="Arial"/>
                <a:buNone/>
              </a:pPr>
              <a:r>
                <a:rPr b="1" lang="hu-HU" sz="1100">
                  <a:solidFill>
                    <a:schemeClr val="lt1"/>
                  </a:solidFill>
                  <a:latin typeface="Montserrat"/>
                  <a:ea typeface="Montserrat"/>
                  <a:cs typeface="Montserrat"/>
                  <a:sym typeface="Montserrat"/>
                </a:rPr>
                <a:t>Build strong social network: having a support system of friends, family, colleagues and professional organizations supporting women entrepreneurs, are vital for maintaining resilience. These relationships provide emotional support, different perspectives, and encouragement when facing difficulties.</a:t>
              </a:r>
              <a:endParaRPr b="0" i="0" sz="1100" u="none" cap="none" strike="noStrike">
                <a:solidFill>
                  <a:schemeClr val="lt1"/>
                </a:solidFill>
                <a:latin typeface="Arial"/>
                <a:ea typeface="Arial"/>
                <a:cs typeface="Arial"/>
                <a:sym typeface="Arial"/>
              </a:endParaRPr>
            </a:p>
            <a:p>
              <a:pPr indent="0" lvl="0" marL="0" marR="0" rtl="0" algn="ctr">
                <a:lnSpc>
                  <a:spcPct val="115000"/>
                </a:lnSpc>
                <a:spcBef>
                  <a:spcPts val="0"/>
                </a:spcBef>
                <a:spcAft>
                  <a:spcPts val="0"/>
                </a:spcAft>
                <a:buClr>
                  <a:schemeClr val="accent2"/>
                </a:buClr>
                <a:buSzPts val="2400"/>
                <a:buFont typeface="Arial"/>
                <a:buNone/>
              </a:pPr>
              <a:r>
                <a:t/>
              </a:r>
              <a:endParaRPr b="0" i="0" sz="1100" u="none" cap="none" strike="noStrike">
                <a:solidFill>
                  <a:schemeClr val="lt1"/>
                </a:solidFill>
                <a:latin typeface="Arial"/>
                <a:ea typeface="Arial"/>
                <a:cs typeface="Arial"/>
                <a:sym typeface="Arial"/>
              </a:endParaRPr>
            </a:p>
          </p:txBody>
        </p:sp>
      </p:grpSp>
      <p:sp>
        <p:nvSpPr>
          <p:cNvPr id="415" name="Google Shape;415;g306b915b9d6_0_33"/>
          <p:cNvSpPr txBox="1"/>
          <p:nvPr>
            <p:ph type="title"/>
          </p:nvPr>
        </p:nvSpPr>
        <p:spPr>
          <a:xfrm>
            <a:off x="795894" y="1282688"/>
            <a:ext cx="10515600" cy="498000"/>
          </a:xfrm>
          <a:prstGeom prst="rect">
            <a:avLst/>
          </a:prstGeom>
        </p:spPr>
        <p:txBody>
          <a:bodyPr anchorCtr="0" anchor="t" bIns="45700" lIns="91425" spcFirstLastPara="1" rIns="91425" wrap="square" tIns="45700">
            <a:normAutofit fontScale="90000"/>
          </a:bodyPr>
          <a:lstStyle/>
          <a:p>
            <a:pPr indent="-228600" lvl="0" marL="457200" rtl="0" algn="l">
              <a:spcBef>
                <a:spcPts val="1000"/>
              </a:spcBef>
              <a:spcAft>
                <a:spcPts val="0"/>
              </a:spcAft>
              <a:buClr>
                <a:schemeClr val="dk1"/>
              </a:buClr>
              <a:buSzPct val="34375"/>
              <a:buFont typeface="Arial"/>
              <a:buNone/>
            </a:pPr>
            <a:r>
              <a:rPr b="1" lang="hu-HU">
                <a:latin typeface="Montserrat"/>
                <a:ea typeface="Montserrat"/>
                <a:cs typeface="Montserrat"/>
                <a:sym typeface="Montserrat"/>
              </a:rPr>
              <a:t>What to remember 2</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2f2bfba8ed5_1_49"/>
          <p:cNvSpPr/>
          <p:nvPr/>
        </p:nvSpPr>
        <p:spPr>
          <a:xfrm>
            <a:off x="4422000" y="1973850"/>
            <a:ext cx="3348000" cy="51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1200"/>
              </a:spcBef>
              <a:spcAft>
                <a:spcPts val="0"/>
              </a:spcAft>
              <a:buClr>
                <a:srgbClr val="000000"/>
              </a:buClr>
              <a:buSzPts val="2000"/>
              <a:buFont typeface="Arial"/>
              <a:buNone/>
            </a:pPr>
            <a:r>
              <a:rPr b="1" i="0" lang="hu-HU" sz="2000" u="none" cap="none" strike="noStrike">
                <a:solidFill>
                  <a:srgbClr val="3C5D6A"/>
                </a:solidFill>
                <a:latin typeface="Montserrat"/>
                <a:ea typeface="Montserrat"/>
                <a:cs typeface="Montserrat"/>
                <a:sym typeface="Montserrat"/>
              </a:rPr>
              <a:t>Multiple choice test</a:t>
            </a:r>
            <a:endParaRPr b="1" i="0" sz="2000" u="none" cap="none" strike="noStrike">
              <a:solidFill>
                <a:srgbClr val="3C5D6A"/>
              </a:solidFill>
              <a:latin typeface="Montserrat"/>
              <a:ea typeface="Montserrat"/>
              <a:cs typeface="Montserrat"/>
              <a:sym typeface="Montserrat"/>
            </a:endParaRPr>
          </a:p>
        </p:txBody>
      </p:sp>
      <p:grpSp>
        <p:nvGrpSpPr>
          <p:cNvPr id="421" name="Google Shape;421;g2f2bfba8ed5_1_49"/>
          <p:cNvGrpSpPr/>
          <p:nvPr/>
        </p:nvGrpSpPr>
        <p:grpSpPr>
          <a:xfrm>
            <a:off x="738775" y="2574700"/>
            <a:ext cx="10331003" cy="3883284"/>
            <a:chOff x="5697" y="-52413"/>
            <a:chExt cx="9342560" cy="2059551"/>
          </a:xfrm>
        </p:grpSpPr>
        <p:sp>
          <p:nvSpPr>
            <p:cNvPr id="422" name="Google Shape;422;g2f2bfba8ed5_1_49"/>
            <p:cNvSpPr/>
            <p:nvPr/>
          </p:nvSpPr>
          <p:spPr>
            <a:xfrm>
              <a:off x="5706" y="475765"/>
              <a:ext cx="2251200" cy="264900"/>
            </a:xfrm>
            <a:prstGeom prst="rect">
              <a:avLst/>
            </a:prstGeom>
            <a:solidFill>
              <a:schemeClr val="accent2"/>
            </a:solidFill>
            <a:ln>
              <a:noFill/>
            </a:ln>
            <a:effectLst>
              <a:outerShdw blurRad="107950" rotWithShape="0" algn="ctr" dir="5400000" dist="1270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23" name="Google Shape;423;g2f2bfba8ed5_1_49"/>
            <p:cNvSpPr/>
            <p:nvPr/>
          </p:nvSpPr>
          <p:spPr>
            <a:xfrm>
              <a:off x="5706" y="0"/>
              <a:ext cx="2251200" cy="475800"/>
            </a:xfrm>
            <a:prstGeom prst="rect">
              <a:avLst/>
            </a:prstGeom>
            <a:solidFill>
              <a:srgbClr val="B8CED6">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24" name="Google Shape;424;g2f2bfba8ed5_1_49"/>
            <p:cNvSpPr/>
            <p:nvPr/>
          </p:nvSpPr>
          <p:spPr>
            <a:xfrm>
              <a:off x="5697" y="850663"/>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25" name="Google Shape;425;g2f2bfba8ed5_1_49"/>
            <p:cNvSpPr/>
            <p:nvPr/>
          </p:nvSpPr>
          <p:spPr>
            <a:xfrm>
              <a:off x="5697" y="1236148"/>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26" name="Google Shape;426;g2f2bfba8ed5_1_49"/>
            <p:cNvSpPr/>
            <p:nvPr/>
          </p:nvSpPr>
          <p:spPr>
            <a:xfrm>
              <a:off x="5697" y="1621633"/>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27" name="Google Shape;427;g2f2bfba8ed5_1_49"/>
            <p:cNvSpPr/>
            <p:nvPr/>
          </p:nvSpPr>
          <p:spPr>
            <a:xfrm>
              <a:off x="2369408" y="475765"/>
              <a:ext cx="2251200" cy="264900"/>
            </a:xfrm>
            <a:prstGeom prst="rect">
              <a:avLst/>
            </a:prstGeom>
            <a:solidFill>
              <a:schemeClr val="accent2"/>
            </a:solidFill>
            <a:ln>
              <a:noFill/>
            </a:ln>
            <a:effectLst>
              <a:outerShdw blurRad="107950" rotWithShape="0" algn="ctr" dir="5400000" dist="1270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28" name="Google Shape;428;g2f2bfba8ed5_1_49"/>
            <p:cNvSpPr/>
            <p:nvPr/>
          </p:nvSpPr>
          <p:spPr>
            <a:xfrm>
              <a:off x="2369408" y="0"/>
              <a:ext cx="2251200" cy="475800"/>
            </a:xfrm>
            <a:prstGeom prst="rect">
              <a:avLst/>
            </a:prstGeom>
            <a:solidFill>
              <a:srgbClr val="B8CED6">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29" name="Google Shape;429;g2f2bfba8ed5_1_49"/>
            <p:cNvSpPr/>
            <p:nvPr/>
          </p:nvSpPr>
          <p:spPr>
            <a:xfrm>
              <a:off x="2369484" y="850663"/>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30" name="Google Shape;430;g2f2bfba8ed5_1_49"/>
            <p:cNvSpPr/>
            <p:nvPr/>
          </p:nvSpPr>
          <p:spPr>
            <a:xfrm>
              <a:off x="2369484" y="1236148"/>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31" name="Google Shape;431;g2f2bfba8ed5_1_49"/>
            <p:cNvSpPr/>
            <p:nvPr/>
          </p:nvSpPr>
          <p:spPr>
            <a:xfrm>
              <a:off x="2369484" y="1621633"/>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32" name="Google Shape;432;g2f2bfba8ed5_1_49"/>
            <p:cNvSpPr/>
            <p:nvPr/>
          </p:nvSpPr>
          <p:spPr>
            <a:xfrm>
              <a:off x="4733110" y="475765"/>
              <a:ext cx="2251200" cy="264900"/>
            </a:xfrm>
            <a:prstGeom prst="rect">
              <a:avLst/>
            </a:prstGeom>
            <a:solidFill>
              <a:schemeClr val="accent2"/>
            </a:solidFill>
            <a:ln>
              <a:noFill/>
            </a:ln>
            <a:effectLst>
              <a:outerShdw blurRad="107950" rotWithShape="0" algn="ctr" dir="5400000" dist="1270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33" name="Google Shape;433;g2f2bfba8ed5_1_49"/>
            <p:cNvSpPr/>
            <p:nvPr/>
          </p:nvSpPr>
          <p:spPr>
            <a:xfrm>
              <a:off x="4733110" y="0"/>
              <a:ext cx="2251200" cy="475800"/>
            </a:xfrm>
            <a:prstGeom prst="rect">
              <a:avLst/>
            </a:prstGeom>
            <a:solidFill>
              <a:srgbClr val="B8CED6">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34" name="Google Shape;434;g2f2bfba8ed5_1_49"/>
            <p:cNvSpPr/>
            <p:nvPr/>
          </p:nvSpPr>
          <p:spPr>
            <a:xfrm>
              <a:off x="4733202" y="850663"/>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35" name="Google Shape;435;g2f2bfba8ed5_1_49"/>
            <p:cNvSpPr/>
            <p:nvPr/>
          </p:nvSpPr>
          <p:spPr>
            <a:xfrm>
              <a:off x="4733202" y="1236142"/>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36" name="Google Shape;436;g2f2bfba8ed5_1_49"/>
            <p:cNvSpPr/>
            <p:nvPr/>
          </p:nvSpPr>
          <p:spPr>
            <a:xfrm>
              <a:off x="4733202" y="1621622"/>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37" name="Google Shape;437;g2f2bfba8ed5_1_49"/>
            <p:cNvSpPr/>
            <p:nvPr/>
          </p:nvSpPr>
          <p:spPr>
            <a:xfrm>
              <a:off x="7096812" y="475765"/>
              <a:ext cx="2251200" cy="264900"/>
            </a:xfrm>
            <a:prstGeom prst="rect">
              <a:avLst/>
            </a:prstGeom>
            <a:solidFill>
              <a:schemeClr val="accent2"/>
            </a:solidFill>
            <a:ln>
              <a:noFill/>
            </a:ln>
            <a:effectLst>
              <a:outerShdw blurRad="107950" rotWithShape="0" algn="ctr" dir="5400000" dist="12700">
                <a:srgbClr val="000000"/>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38" name="Google Shape;438;g2f2bfba8ed5_1_49"/>
            <p:cNvSpPr/>
            <p:nvPr/>
          </p:nvSpPr>
          <p:spPr>
            <a:xfrm>
              <a:off x="7096812" y="0"/>
              <a:ext cx="2251200" cy="475800"/>
            </a:xfrm>
            <a:prstGeom prst="rect">
              <a:avLst/>
            </a:prstGeom>
            <a:solidFill>
              <a:srgbClr val="B8CED6">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39" name="Google Shape;439;g2f2bfba8ed5_1_49"/>
            <p:cNvSpPr txBox="1"/>
            <p:nvPr/>
          </p:nvSpPr>
          <p:spPr>
            <a:xfrm>
              <a:off x="7096808" y="-52413"/>
              <a:ext cx="2251200" cy="528300"/>
            </a:xfrm>
            <a:prstGeom prst="rect">
              <a:avLst/>
            </a:prstGeom>
            <a:noFill/>
            <a:ln>
              <a:noFill/>
            </a:ln>
          </p:spPr>
          <p:txBody>
            <a:bodyPr anchorCtr="0" anchor="ctr" bIns="38100" lIns="57150" spcFirstLastPara="1" rIns="57150" wrap="square" tIns="38100">
              <a:noAutofit/>
            </a:bodyPr>
            <a:lstStyle/>
            <a:p>
              <a:pPr indent="0" lvl="0" marL="0" rtl="0" algn="ctr">
                <a:lnSpc>
                  <a:spcPct val="100000"/>
                </a:lnSpc>
                <a:spcBef>
                  <a:spcPts val="1200"/>
                </a:spcBef>
                <a:spcAft>
                  <a:spcPts val="1200"/>
                </a:spcAft>
                <a:buClr>
                  <a:schemeClr val="dk1"/>
                </a:buClr>
                <a:buSzPts val="1100"/>
                <a:buFont typeface="Arial"/>
                <a:buNone/>
              </a:pPr>
              <a:r>
                <a:rPr b="1" lang="hu-HU" sz="1300">
                  <a:solidFill>
                    <a:schemeClr val="dk1"/>
                  </a:solidFill>
                  <a:latin typeface="Montserrat"/>
                  <a:ea typeface="Montserrat"/>
                  <a:cs typeface="Montserrat"/>
                  <a:sym typeface="Montserrat"/>
                </a:rPr>
                <a:t> Which of the following is a key barrier for women entrepreneurs in networking?</a:t>
              </a:r>
              <a:endParaRPr b="1" sz="1700">
                <a:latin typeface="Montserrat"/>
                <a:ea typeface="Montserrat"/>
                <a:cs typeface="Montserrat"/>
                <a:sym typeface="Montserrat"/>
              </a:endParaRPr>
            </a:p>
          </p:txBody>
        </p:sp>
        <p:sp>
          <p:nvSpPr>
            <p:cNvPr id="440" name="Google Shape;440;g2f2bfba8ed5_1_49"/>
            <p:cNvSpPr/>
            <p:nvPr/>
          </p:nvSpPr>
          <p:spPr>
            <a:xfrm>
              <a:off x="7096899" y="850668"/>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41" name="Google Shape;441;g2f2bfba8ed5_1_49"/>
            <p:cNvSpPr txBox="1"/>
            <p:nvPr/>
          </p:nvSpPr>
          <p:spPr>
            <a:xfrm>
              <a:off x="7097034" y="850668"/>
              <a:ext cx="2251200" cy="385500"/>
            </a:xfrm>
            <a:prstGeom prst="rect">
              <a:avLst/>
            </a:prstGeom>
            <a:noFill/>
            <a:ln>
              <a:noFill/>
            </a:ln>
          </p:spPr>
          <p:txBody>
            <a:bodyPr anchorCtr="0" anchor="ctr" bIns="99550" lIns="99550" spcFirstLastPara="1" rIns="99550" wrap="square" tIns="99550">
              <a:noAutofit/>
            </a:bodyPr>
            <a:lstStyle/>
            <a:p>
              <a:pPr indent="0" lvl="0" marL="0" rtl="0" algn="l">
                <a:lnSpc>
                  <a:spcPct val="100000"/>
                </a:lnSpc>
                <a:spcBef>
                  <a:spcPts val="0"/>
                </a:spcBef>
                <a:spcAft>
                  <a:spcPts val="0"/>
                </a:spcAft>
                <a:buNone/>
              </a:pPr>
              <a:r>
                <a:rPr b="1" lang="hu-HU" sz="1000">
                  <a:solidFill>
                    <a:schemeClr val="dk1"/>
                  </a:solidFill>
                  <a:latin typeface="Montserrat"/>
                  <a:ea typeface="Montserrat"/>
                  <a:cs typeface="Montserrat"/>
                  <a:sym typeface="Montserrat"/>
                </a:rPr>
                <a:t>A) Women are less likely to use online networking opportunities.</a:t>
              </a:r>
              <a:endParaRPr b="1" sz="1000">
                <a:solidFill>
                  <a:schemeClr val="dk1"/>
                </a:solidFill>
                <a:latin typeface="Montserrat"/>
                <a:ea typeface="Montserrat"/>
                <a:cs typeface="Montserrat"/>
                <a:sym typeface="Montserrat"/>
              </a:endParaRPr>
            </a:p>
          </p:txBody>
        </p:sp>
        <p:sp>
          <p:nvSpPr>
            <p:cNvPr id="442" name="Google Shape;442;g2f2bfba8ed5_1_49"/>
            <p:cNvSpPr/>
            <p:nvPr/>
          </p:nvSpPr>
          <p:spPr>
            <a:xfrm>
              <a:off x="7096853" y="1236158"/>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43" name="Google Shape;443;g2f2bfba8ed5_1_49"/>
            <p:cNvSpPr txBox="1"/>
            <p:nvPr/>
          </p:nvSpPr>
          <p:spPr>
            <a:xfrm>
              <a:off x="7097057" y="1236104"/>
              <a:ext cx="2251200" cy="385500"/>
            </a:xfrm>
            <a:prstGeom prst="rect">
              <a:avLst/>
            </a:prstGeom>
            <a:noFill/>
            <a:ln>
              <a:noFill/>
            </a:ln>
          </p:spPr>
          <p:txBody>
            <a:bodyPr anchorCtr="0" anchor="ctr" bIns="99550" lIns="99550" spcFirstLastPara="1" rIns="99550" wrap="square" tIns="99550">
              <a:noAutofit/>
            </a:bodyPr>
            <a:lstStyle/>
            <a:p>
              <a:pPr indent="0" lvl="0" marL="0" rtl="0" algn="just">
                <a:lnSpc>
                  <a:spcPct val="150000"/>
                </a:lnSpc>
                <a:spcBef>
                  <a:spcPts val="0"/>
                </a:spcBef>
                <a:spcAft>
                  <a:spcPts val="0"/>
                </a:spcAft>
                <a:buNone/>
              </a:pPr>
              <a:r>
                <a:t/>
              </a:r>
              <a:endParaRPr sz="1000">
                <a:solidFill>
                  <a:schemeClr val="dk1"/>
                </a:solidFill>
                <a:latin typeface="Montserrat"/>
                <a:ea typeface="Montserrat"/>
                <a:cs typeface="Montserrat"/>
                <a:sym typeface="Montserrat"/>
              </a:endParaRPr>
            </a:p>
            <a:p>
              <a:pPr indent="0" lvl="0" marL="0" rtl="0" algn="just">
                <a:lnSpc>
                  <a:spcPct val="100000"/>
                </a:lnSpc>
                <a:spcBef>
                  <a:spcPts val="0"/>
                </a:spcBef>
                <a:spcAft>
                  <a:spcPts val="0"/>
                </a:spcAft>
                <a:buNone/>
              </a:pPr>
              <a:r>
                <a:rPr b="1" lang="hu-HU" sz="1000">
                  <a:solidFill>
                    <a:schemeClr val="dk1"/>
                  </a:solidFill>
                  <a:latin typeface="Montserrat"/>
                  <a:ea typeface="Montserrat"/>
                  <a:cs typeface="Montserrat"/>
                  <a:sym typeface="Montserrat"/>
                </a:rPr>
                <a:t>B) Women often have fewer opportunities to access influential networks due to time constraints and family responsibilities.</a:t>
              </a:r>
              <a:endParaRPr b="1" sz="1000">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100"/>
                <a:buFont typeface="Arial"/>
                <a:buNone/>
              </a:pPr>
              <a:r>
                <a:t/>
              </a:r>
              <a:endParaRPr b="1" sz="1000">
                <a:solidFill>
                  <a:schemeClr val="dk1"/>
                </a:solidFill>
                <a:latin typeface="Montserrat"/>
                <a:ea typeface="Montserrat"/>
                <a:cs typeface="Montserrat"/>
                <a:sym typeface="Montserrat"/>
              </a:endParaRPr>
            </a:p>
          </p:txBody>
        </p:sp>
        <p:sp>
          <p:nvSpPr>
            <p:cNvPr id="444" name="Google Shape;444;g2f2bfba8ed5_1_49"/>
            <p:cNvSpPr/>
            <p:nvPr/>
          </p:nvSpPr>
          <p:spPr>
            <a:xfrm>
              <a:off x="7067630" y="1731688"/>
              <a:ext cx="165300" cy="165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45" name="Google Shape;445;g2f2bfba8ed5_1_49"/>
            <p:cNvSpPr/>
            <p:nvPr/>
          </p:nvSpPr>
          <p:spPr>
            <a:xfrm>
              <a:off x="7096808" y="1621638"/>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46" name="Google Shape;446;g2f2bfba8ed5_1_49"/>
            <p:cNvSpPr txBox="1"/>
            <p:nvPr/>
          </p:nvSpPr>
          <p:spPr>
            <a:xfrm>
              <a:off x="7097015" y="1621533"/>
              <a:ext cx="2251200" cy="385500"/>
            </a:xfrm>
            <a:prstGeom prst="rect">
              <a:avLst/>
            </a:prstGeom>
            <a:noFill/>
            <a:ln>
              <a:noFill/>
            </a:ln>
          </p:spPr>
          <p:txBody>
            <a:bodyPr anchorCtr="0" anchor="ctr" bIns="99550" lIns="99550" spcFirstLastPara="1" rIns="99550" wrap="square" tIns="99550">
              <a:noAutofit/>
            </a:bodyPr>
            <a:lstStyle/>
            <a:p>
              <a:pPr indent="0" lvl="0" marL="0" rtl="0" algn="l">
                <a:lnSpc>
                  <a:spcPct val="100000"/>
                </a:lnSpc>
                <a:spcBef>
                  <a:spcPts val="0"/>
                </a:spcBef>
                <a:spcAft>
                  <a:spcPts val="0"/>
                </a:spcAft>
                <a:buNone/>
              </a:pPr>
              <a:r>
                <a:rPr b="1" lang="hu-HU" sz="1000">
                  <a:solidFill>
                    <a:schemeClr val="dk1"/>
                  </a:solidFill>
                  <a:latin typeface="Montserrat"/>
                  <a:ea typeface="Montserrat"/>
                  <a:cs typeface="Montserrat"/>
                  <a:sym typeface="Montserrat"/>
                </a:rPr>
                <a:t>C ) Women entrepreneurs have less intention to succeed in male-dominated industries.</a:t>
              </a:r>
              <a:endParaRPr b="1" i="0" sz="1000" u="none" cap="none" strike="noStrike">
                <a:solidFill>
                  <a:srgbClr val="000000"/>
                </a:solidFill>
                <a:latin typeface="Arial"/>
                <a:ea typeface="Arial"/>
                <a:cs typeface="Arial"/>
                <a:sym typeface="Arial"/>
              </a:endParaRPr>
            </a:p>
          </p:txBody>
        </p:sp>
      </p:grpSp>
      <p:sp>
        <p:nvSpPr>
          <p:cNvPr id="447" name="Google Shape;447;g2f2bfba8ed5_1_49"/>
          <p:cNvSpPr txBox="1"/>
          <p:nvPr>
            <p:ph type="title"/>
          </p:nvPr>
        </p:nvSpPr>
        <p:spPr>
          <a:xfrm>
            <a:off x="804985" y="1274178"/>
            <a:ext cx="10134000" cy="5196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24756"/>
              <a:buFont typeface="Montserrat ExtraBold"/>
              <a:buNone/>
            </a:pPr>
            <a:r>
              <a:rPr lang="hu-HU"/>
              <a:t>Self-assessment test - Gender implications </a:t>
            </a:r>
            <a:endParaRPr sz="2850"/>
          </a:p>
        </p:txBody>
      </p:sp>
      <p:sp>
        <p:nvSpPr>
          <p:cNvPr id="448" name="Google Shape;448;g2f2bfba8ed5_1_49"/>
          <p:cNvSpPr txBox="1"/>
          <p:nvPr/>
        </p:nvSpPr>
        <p:spPr>
          <a:xfrm>
            <a:off x="5993950" y="2574700"/>
            <a:ext cx="2489400" cy="996000"/>
          </a:xfrm>
          <a:prstGeom prst="rect">
            <a:avLst/>
          </a:prstGeom>
          <a:noFill/>
          <a:ln>
            <a:noFill/>
          </a:ln>
        </p:spPr>
        <p:txBody>
          <a:bodyPr anchorCtr="0" anchor="ctr" bIns="38100" lIns="57150" spcFirstLastPara="1" rIns="57150" wrap="square" tIns="38100">
            <a:noAutofit/>
          </a:bodyPr>
          <a:lstStyle/>
          <a:p>
            <a:pPr indent="0" lvl="0" marL="0" rtl="0" algn="ctr">
              <a:lnSpc>
                <a:spcPct val="100000"/>
              </a:lnSpc>
              <a:spcBef>
                <a:spcPts val="0"/>
              </a:spcBef>
              <a:spcAft>
                <a:spcPts val="0"/>
              </a:spcAft>
              <a:buNone/>
            </a:pPr>
            <a:r>
              <a:rPr b="1" lang="hu-HU">
                <a:solidFill>
                  <a:schemeClr val="dk1"/>
                </a:solidFill>
                <a:latin typeface="Montserrat"/>
                <a:ea typeface="Montserrat"/>
                <a:cs typeface="Montserrat"/>
                <a:sym typeface="Montserrat"/>
              </a:rPr>
              <a:t>Which of the following is not a major challenge for women entrepreneurs related to care work?</a:t>
            </a:r>
            <a:endParaRPr b="1">
              <a:solidFill>
                <a:schemeClr val="dk1"/>
              </a:solidFill>
              <a:latin typeface="Montserrat"/>
              <a:ea typeface="Montserrat"/>
              <a:cs typeface="Montserrat"/>
              <a:sym typeface="Montserrat"/>
            </a:endParaRPr>
          </a:p>
          <a:p>
            <a:pPr indent="0" lvl="0" marL="0" marR="0" rtl="0" algn="ctr">
              <a:lnSpc>
                <a:spcPct val="90000"/>
              </a:lnSpc>
              <a:spcBef>
                <a:spcPts val="0"/>
              </a:spcBef>
              <a:spcAft>
                <a:spcPts val="0"/>
              </a:spcAft>
              <a:buClr>
                <a:srgbClr val="000000"/>
              </a:buClr>
              <a:buSzPts val="3000"/>
              <a:buFont typeface="Arial"/>
              <a:buNone/>
            </a:pPr>
            <a:r>
              <a:t/>
            </a:r>
            <a:endParaRPr b="1">
              <a:latin typeface="Montserrat"/>
              <a:ea typeface="Montserrat"/>
              <a:cs typeface="Montserrat"/>
              <a:sym typeface="Montserrat"/>
            </a:endParaRPr>
          </a:p>
        </p:txBody>
      </p:sp>
      <p:sp>
        <p:nvSpPr>
          <p:cNvPr id="449" name="Google Shape;449;g2f2bfba8ed5_1_49"/>
          <p:cNvSpPr txBox="1"/>
          <p:nvPr/>
        </p:nvSpPr>
        <p:spPr>
          <a:xfrm>
            <a:off x="738800" y="2574700"/>
            <a:ext cx="2489400" cy="996000"/>
          </a:xfrm>
          <a:prstGeom prst="rect">
            <a:avLst/>
          </a:prstGeom>
          <a:noFill/>
          <a:ln>
            <a:noFill/>
          </a:ln>
        </p:spPr>
        <p:txBody>
          <a:bodyPr anchorCtr="0" anchor="ctr" bIns="38100" lIns="57150" spcFirstLastPara="1" rIns="57150" wrap="square" tIns="38100">
            <a:noAutofit/>
          </a:bodyPr>
          <a:lstStyle/>
          <a:p>
            <a:pPr indent="0" lvl="0" marL="0" marR="0" rtl="0" algn="ctr">
              <a:lnSpc>
                <a:spcPct val="90000"/>
              </a:lnSpc>
              <a:spcBef>
                <a:spcPts val="0"/>
              </a:spcBef>
              <a:spcAft>
                <a:spcPts val="0"/>
              </a:spcAft>
              <a:buClr>
                <a:srgbClr val="000000"/>
              </a:buClr>
              <a:buSzPts val="3000"/>
              <a:buFont typeface="Arial"/>
              <a:buNone/>
            </a:pPr>
            <a:r>
              <a:rPr b="1" i="0" lang="hu-HU" sz="1400" u="none" cap="none" strike="noStrike">
                <a:solidFill>
                  <a:srgbClr val="000000"/>
                </a:solidFill>
                <a:latin typeface="Montserrat"/>
                <a:ea typeface="Montserrat"/>
                <a:cs typeface="Montserrat"/>
                <a:sym typeface="Montserrat"/>
              </a:rPr>
              <a:t>What does gender equality mean?</a:t>
            </a:r>
            <a:endParaRPr b="1" i="0" sz="1400" u="none" cap="none" strike="noStrike">
              <a:solidFill>
                <a:srgbClr val="000000"/>
              </a:solidFill>
              <a:latin typeface="Montserrat"/>
              <a:ea typeface="Montserrat"/>
              <a:cs typeface="Montserrat"/>
              <a:sym typeface="Montserrat"/>
            </a:endParaRPr>
          </a:p>
        </p:txBody>
      </p:sp>
      <p:sp>
        <p:nvSpPr>
          <p:cNvPr id="450" name="Google Shape;450;g2f2bfba8ed5_1_49"/>
          <p:cNvSpPr txBox="1"/>
          <p:nvPr/>
        </p:nvSpPr>
        <p:spPr>
          <a:xfrm>
            <a:off x="3366363" y="2574700"/>
            <a:ext cx="2489400" cy="996000"/>
          </a:xfrm>
          <a:prstGeom prst="rect">
            <a:avLst/>
          </a:prstGeom>
          <a:noFill/>
          <a:ln>
            <a:noFill/>
          </a:ln>
        </p:spPr>
        <p:txBody>
          <a:bodyPr anchorCtr="0" anchor="ctr" bIns="38100" lIns="57150" spcFirstLastPara="1" rIns="57150" wrap="square" tIns="38100">
            <a:noAutofit/>
          </a:bodyPr>
          <a:lstStyle/>
          <a:p>
            <a:pPr indent="0" lvl="0" marL="0" rtl="0" algn="ctr">
              <a:lnSpc>
                <a:spcPct val="90000"/>
              </a:lnSpc>
              <a:spcBef>
                <a:spcPts val="0"/>
              </a:spcBef>
              <a:spcAft>
                <a:spcPts val="0"/>
              </a:spcAft>
              <a:buClr>
                <a:schemeClr val="dk1"/>
              </a:buClr>
              <a:buSzPts val="3000"/>
              <a:buFont typeface="Arial"/>
              <a:buNone/>
            </a:pPr>
            <a:r>
              <a:rPr b="1" lang="hu-HU">
                <a:solidFill>
                  <a:schemeClr val="dk1"/>
                </a:solidFill>
                <a:latin typeface="Montserrat"/>
                <a:ea typeface="Montserrat"/>
                <a:cs typeface="Montserrat"/>
                <a:sym typeface="Montserrat"/>
              </a:rPr>
              <a:t>What is a well-known example of a gender gap?</a:t>
            </a:r>
            <a:endParaRPr b="1">
              <a:latin typeface="Montserrat"/>
              <a:ea typeface="Montserrat"/>
              <a:cs typeface="Montserrat"/>
              <a:sym typeface="Montserrat"/>
            </a:endParaRPr>
          </a:p>
        </p:txBody>
      </p:sp>
      <p:grpSp>
        <p:nvGrpSpPr>
          <p:cNvPr id="451" name="Google Shape;451;g2f2bfba8ed5_1_49"/>
          <p:cNvGrpSpPr/>
          <p:nvPr/>
        </p:nvGrpSpPr>
        <p:grpSpPr>
          <a:xfrm>
            <a:off x="738813" y="4277659"/>
            <a:ext cx="2489377" cy="2180314"/>
            <a:chOff x="7097034" y="850668"/>
            <a:chExt cx="2251200" cy="1156359"/>
          </a:xfrm>
        </p:grpSpPr>
        <p:sp>
          <p:nvSpPr>
            <p:cNvPr id="452" name="Google Shape;452;g2f2bfba8ed5_1_49"/>
            <p:cNvSpPr txBox="1"/>
            <p:nvPr/>
          </p:nvSpPr>
          <p:spPr>
            <a:xfrm>
              <a:off x="7097034" y="850668"/>
              <a:ext cx="2251200" cy="3855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chemeClr val="dk1"/>
                </a:buClr>
                <a:buSzPts val="1100"/>
                <a:buFont typeface="Arial"/>
                <a:buNone/>
              </a:pPr>
              <a:r>
                <a:rPr b="1" i="0" lang="hu-HU" sz="1000" u="none" cap="none" strike="noStrike">
                  <a:solidFill>
                    <a:schemeClr val="dk1"/>
                  </a:solidFill>
                  <a:latin typeface="Montserrat"/>
                  <a:ea typeface="Montserrat"/>
                  <a:cs typeface="Montserrat"/>
                  <a:sym typeface="Montserrat"/>
                </a:rPr>
                <a:t>A) Men and women must be the same in all aspects.</a:t>
              </a:r>
              <a:endParaRPr b="1" i="0" sz="1000" u="none" cap="none" strike="noStrike">
                <a:solidFill>
                  <a:schemeClr val="dk1"/>
                </a:solidFill>
                <a:latin typeface="Montserrat"/>
                <a:ea typeface="Montserrat"/>
                <a:cs typeface="Montserrat"/>
                <a:sym typeface="Montserrat"/>
              </a:endParaRPr>
            </a:p>
          </p:txBody>
        </p:sp>
        <p:sp>
          <p:nvSpPr>
            <p:cNvPr id="453" name="Google Shape;453;g2f2bfba8ed5_1_49"/>
            <p:cNvSpPr txBox="1"/>
            <p:nvPr/>
          </p:nvSpPr>
          <p:spPr>
            <a:xfrm>
              <a:off x="7097034" y="1236101"/>
              <a:ext cx="2251200" cy="3855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chemeClr val="dk1"/>
                </a:buClr>
                <a:buSzPts val="1100"/>
                <a:buFont typeface="Arial"/>
                <a:buNone/>
              </a:pPr>
              <a:r>
                <a:rPr b="1" i="0" lang="hu-HU" sz="1000" u="none" cap="none" strike="noStrike">
                  <a:solidFill>
                    <a:schemeClr val="dk1"/>
                  </a:solidFill>
                  <a:latin typeface="Montserrat"/>
                  <a:ea typeface="Montserrat"/>
                  <a:cs typeface="Montserrat"/>
                  <a:sym typeface="Montserrat"/>
                </a:rPr>
                <a:t>B) Both women and men should have equal enjoyment of rights, opportunities, and resources.</a:t>
              </a:r>
              <a:endParaRPr b="1" i="0" sz="1000" u="none" cap="none" strike="noStrike">
                <a:solidFill>
                  <a:schemeClr val="dk1"/>
                </a:solidFill>
                <a:latin typeface="Montserrat"/>
                <a:ea typeface="Montserrat"/>
                <a:cs typeface="Montserrat"/>
                <a:sym typeface="Montserrat"/>
              </a:endParaRPr>
            </a:p>
          </p:txBody>
        </p:sp>
        <p:sp>
          <p:nvSpPr>
            <p:cNvPr id="454" name="Google Shape;454;g2f2bfba8ed5_1_49"/>
            <p:cNvSpPr txBox="1"/>
            <p:nvPr/>
          </p:nvSpPr>
          <p:spPr>
            <a:xfrm>
              <a:off x="7097034" y="1621527"/>
              <a:ext cx="2251200" cy="3855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1200"/>
                </a:spcBef>
                <a:spcAft>
                  <a:spcPts val="1200"/>
                </a:spcAft>
                <a:buClr>
                  <a:schemeClr val="dk1"/>
                </a:buClr>
                <a:buSzPts val="1100"/>
                <a:buFont typeface="Arial"/>
                <a:buNone/>
              </a:pPr>
              <a:r>
                <a:rPr b="1" i="0" lang="hu-HU" sz="1000" u="none" cap="none" strike="noStrike">
                  <a:solidFill>
                    <a:schemeClr val="dk1"/>
                  </a:solidFill>
                  <a:latin typeface="Montserrat"/>
                  <a:ea typeface="Montserrat"/>
                  <a:cs typeface="Montserrat"/>
                  <a:sym typeface="Montserrat"/>
                </a:rPr>
                <a:t>C) Women should be given more opportunities than men.</a:t>
              </a:r>
              <a:endParaRPr b="1" i="0" sz="1000" u="none" cap="none" strike="noStrike">
                <a:solidFill>
                  <a:schemeClr val="dk1"/>
                </a:solidFill>
                <a:latin typeface="Montserrat"/>
                <a:ea typeface="Montserrat"/>
                <a:cs typeface="Montserrat"/>
                <a:sym typeface="Montserrat"/>
              </a:endParaRPr>
            </a:p>
          </p:txBody>
        </p:sp>
      </p:grpSp>
      <p:grpSp>
        <p:nvGrpSpPr>
          <p:cNvPr id="455" name="Google Shape;455;g2f2bfba8ed5_1_49"/>
          <p:cNvGrpSpPr/>
          <p:nvPr/>
        </p:nvGrpSpPr>
        <p:grpSpPr>
          <a:xfrm>
            <a:off x="5993950" y="4277659"/>
            <a:ext cx="2489377" cy="2180314"/>
            <a:chOff x="7097034" y="850668"/>
            <a:chExt cx="2251200" cy="1156359"/>
          </a:xfrm>
        </p:grpSpPr>
        <p:sp>
          <p:nvSpPr>
            <p:cNvPr id="456" name="Google Shape;456;g2f2bfba8ed5_1_49"/>
            <p:cNvSpPr txBox="1"/>
            <p:nvPr/>
          </p:nvSpPr>
          <p:spPr>
            <a:xfrm>
              <a:off x="7097034" y="850668"/>
              <a:ext cx="2251200" cy="3855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chemeClr val="dk1"/>
                </a:buClr>
                <a:buSzPts val="1100"/>
                <a:buFont typeface="Arial"/>
                <a:buNone/>
              </a:pPr>
              <a:r>
                <a:rPr b="1" i="0" lang="hu-HU" sz="1000" u="none" cap="none" strike="noStrike">
                  <a:solidFill>
                    <a:schemeClr val="dk1"/>
                  </a:solidFill>
                  <a:latin typeface="Montserrat"/>
                  <a:ea typeface="Montserrat"/>
                  <a:cs typeface="Montserrat"/>
                  <a:sym typeface="Montserrat"/>
                </a:rPr>
                <a:t>A) </a:t>
              </a:r>
              <a:r>
                <a:rPr b="1" lang="hu-HU" sz="1000">
                  <a:solidFill>
                    <a:schemeClr val="dk1"/>
                  </a:solidFill>
                  <a:latin typeface="Montserrat"/>
                  <a:ea typeface="Montserrat"/>
                  <a:cs typeface="Montserrat"/>
                  <a:sym typeface="Montserrat"/>
                </a:rPr>
                <a:t>The "double burden" of work and family responsibilities limits women’s ability to fully engage in entrepreneurship.</a:t>
              </a:r>
              <a:endParaRPr b="1" sz="1000">
                <a:solidFill>
                  <a:schemeClr val="dk1"/>
                </a:solidFill>
                <a:latin typeface="Montserrat"/>
                <a:ea typeface="Montserrat"/>
                <a:cs typeface="Montserrat"/>
                <a:sym typeface="Montserrat"/>
              </a:endParaRPr>
            </a:p>
          </p:txBody>
        </p:sp>
        <p:sp>
          <p:nvSpPr>
            <p:cNvPr id="457" name="Google Shape;457;g2f2bfba8ed5_1_49"/>
            <p:cNvSpPr txBox="1"/>
            <p:nvPr/>
          </p:nvSpPr>
          <p:spPr>
            <a:xfrm>
              <a:off x="7097034" y="1236101"/>
              <a:ext cx="2251200" cy="3855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1200"/>
                </a:spcBef>
                <a:spcAft>
                  <a:spcPts val="1200"/>
                </a:spcAft>
                <a:buClr>
                  <a:schemeClr val="dk1"/>
                </a:buClr>
                <a:buSzPts val="1100"/>
                <a:buFont typeface="Arial"/>
                <a:buNone/>
              </a:pPr>
              <a:r>
                <a:rPr b="1" i="0" lang="hu-HU" sz="1000" u="none" cap="none" strike="noStrike">
                  <a:solidFill>
                    <a:schemeClr val="dk1"/>
                  </a:solidFill>
                  <a:latin typeface="Montserrat"/>
                  <a:ea typeface="Montserrat"/>
                  <a:cs typeface="Montserrat"/>
                  <a:sym typeface="Montserrat"/>
                </a:rPr>
                <a:t>B) </a:t>
              </a:r>
              <a:r>
                <a:rPr b="1" lang="hu-HU" sz="1000">
                  <a:solidFill>
                    <a:schemeClr val="dk1"/>
                  </a:solidFill>
                  <a:latin typeface="Montserrat"/>
                  <a:ea typeface="Montserrat"/>
                  <a:cs typeface="Montserrat"/>
                  <a:sym typeface="Montserrat"/>
                </a:rPr>
                <a:t>Women typically own fewer financial assets, have shorter credit histories, and lower income levels.</a:t>
              </a:r>
              <a:endParaRPr b="1" i="0" sz="1000" u="none" cap="none" strike="noStrike">
                <a:solidFill>
                  <a:schemeClr val="dk1"/>
                </a:solidFill>
                <a:latin typeface="Montserrat"/>
                <a:ea typeface="Montserrat"/>
                <a:cs typeface="Montserrat"/>
                <a:sym typeface="Montserrat"/>
              </a:endParaRPr>
            </a:p>
          </p:txBody>
        </p:sp>
        <p:sp>
          <p:nvSpPr>
            <p:cNvPr id="458" name="Google Shape;458;g2f2bfba8ed5_1_49"/>
            <p:cNvSpPr txBox="1"/>
            <p:nvPr/>
          </p:nvSpPr>
          <p:spPr>
            <a:xfrm>
              <a:off x="7097034" y="1621527"/>
              <a:ext cx="2251200" cy="3855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1200"/>
                </a:spcBef>
                <a:spcAft>
                  <a:spcPts val="1200"/>
                </a:spcAft>
                <a:buClr>
                  <a:schemeClr val="dk1"/>
                </a:buClr>
                <a:buSzPts val="1100"/>
                <a:buFont typeface="Arial"/>
                <a:buNone/>
              </a:pPr>
              <a:r>
                <a:rPr b="1" i="0" lang="hu-HU" sz="1000" u="none" cap="none" strike="noStrike">
                  <a:solidFill>
                    <a:schemeClr val="dk1"/>
                  </a:solidFill>
                  <a:latin typeface="Montserrat"/>
                  <a:ea typeface="Montserrat"/>
                  <a:cs typeface="Montserrat"/>
                  <a:sym typeface="Montserrat"/>
                </a:rPr>
                <a:t>C) </a:t>
              </a:r>
              <a:r>
                <a:rPr b="1" lang="hu-HU" sz="1000">
                  <a:solidFill>
                    <a:schemeClr val="dk1"/>
                  </a:solidFill>
                  <a:latin typeface="Montserrat"/>
                  <a:ea typeface="Montserrat"/>
                  <a:cs typeface="Montserrat"/>
                  <a:sym typeface="Montserrat"/>
                </a:rPr>
                <a:t>Women entrepreneurs find it difficult to succeed in sectors like retail, education, and social work due to labour market segregation.</a:t>
              </a:r>
              <a:endParaRPr b="1" i="0" sz="1000" u="none" cap="none" strike="noStrike">
                <a:solidFill>
                  <a:schemeClr val="dk1"/>
                </a:solidFill>
                <a:latin typeface="Montserrat"/>
                <a:ea typeface="Montserrat"/>
                <a:cs typeface="Montserrat"/>
                <a:sym typeface="Montserrat"/>
              </a:endParaRPr>
            </a:p>
          </p:txBody>
        </p:sp>
      </p:grpSp>
      <p:grpSp>
        <p:nvGrpSpPr>
          <p:cNvPr id="459" name="Google Shape;459;g2f2bfba8ed5_1_49"/>
          <p:cNvGrpSpPr/>
          <p:nvPr/>
        </p:nvGrpSpPr>
        <p:grpSpPr>
          <a:xfrm>
            <a:off x="3366375" y="4277659"/>
            <a:ext cx="2489377" cy="2180314"/>
            <a:chOff x="7097034" y="850668"/>
            <a:chExt cx="2251200" cy="1156359"/>
          </a:xfrm>
        </p:grpSpPr>
        <p:sp>
          <p:nvSpPr>
            <p:cNvPr id="460" name="Google Shape;460;g2f2bfba8ed5_1_49"/>
            <p:cNvSpPr txBox="1"/>
            <p:nvPr/>
          </p:nvSpPr>
          <p:spPr>
            <a:xfrm>
              <a:off x="7097034" y="850668"/>
              <a:ext cx="2251200" cy="3855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400"/>
                <a:buFont typeface="Arial"/>
                <a:buNone/>
              </a:pPr>
              <a:r>
                <a:rPr b="1" lang="hu-HU" sz="1000">
                  <a:solidFill>
                    <a:schemeClr val="dk1"/>
                  </a:solidFill>
                  <a:latin typeface="Montserrat"/>
                  <a:ea typeface="Montserrat"/>
                  <a:cs typeface="Montserrat"/>
                  <a:sym typeface="Montserrat"/>
                </a:rPr>
                <a:t>A) The gap in physical abilities between men and women.</a:t>
              </a:r>
              <a:endParaRPr b="1" i="0" sz="1000" u="none" cap="none" strike="noStrike">
                <a:solidFill>
                  <a:schemeClr val="dk1"/>
                </a:solidFill>
                <a:latin typeface="Montserrat"/>
                <a:ea typeface="Montserrat"/>
                <a:cs typeface="Montserrat"/>
                <a:sym typeface="Montserrat"/>
              </a:endParaRPr>
            </a:p>
          </p:txBody>
        </p:sp>
        <p:sp>
          <p:nvSpPr>
            <p:cNvPr id="461" name="Google Shape;461;g2f2bfba8ed5_1_49"/>
            <p:cNvSpPr txBox="1"/>
            <p:nvPr/>
          </p:nvSpPr>
          <p:spPr>
            <a:xfrm>
              <a:off x="7097034" y="1236101"/>
              <a:ext cx="2251200" cy="3855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100"/>
                <a:buFont typeface="Arial"/>
                <a:buNone/>
              </a:pPr>
              <a:r>
                <a:rPr b="1" lang="hu-HU" sz="1000">
                  <a:solidFill>
                    <a:schemeClr val="dk1"/>
                  </a:solidFill>
                  <a:latin typeface="Montserrat"/>
                  <a:ea typeface="Montserrat"/>
                  <a:cs typeface="Montserrat"/>
                  <a:sym typeface="Montserrat"/>
                </a:rPr>
                <a:t>B) The difference in voting rights between men and women.</a:t>
              </a:r>
              <a:endParaRPr b="1" i="0" sz="1000" u="none" cap="none" strike="noStrike">
                <a:solidFill>
                  <a:schemeClr val="dk1"/>
                </a:solidFill>
                <a:latin typeface="Montserrat"/>
                <a:ea typeface="Montserrat"/>
                <a:cs typeface="Montserrat"/>
                <a:sym typeface="Montserrat"/>
              </a:endParaRPr>
            </a:p>
          </p:txBody>
        </p:sp>
        <p:sp>
          <p:nvSpPr>
            <p:cNvPr id="462" name="Google Shape;462;g2f2bfba8ed5_1_49"/>
            <p:cNvSpPr txBox="1"/>
            <p:nvPr/>
          </p:nvSpPr>
          <p:spPr>
            <a:xfrm>
              <a:off x="7097034" y="1621527"/>
              <a:ext cx="2251200" cy="3855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100"/>
                <a:buFont typeface="Arial"/>
                <a:buNone/>
              </a:pPr>
              <a:r>
                <a:rPr b="1" lang="hu-HU" sz="1000">
                  <a:solidFill>
                    <a:schemeClr val="dk1"/>
                  </a:solidFill>
                  <a:latin typeface="Montserrat"/>
                  <a:ea typeface="Montserrat"/>
                  <a:cs typeface="Montserrat"/>
                  <a:sym typeface="Montserrat"/>
                </a:rPr>
                <a:t>C) The gender pay gap, which describes the difference between the average earnings of men and women.</a:t>
              </a:r>
              <a:endParaRPr b="1" i="0" sz="1000" u="none" cap="none" strike="noStrike">
                <a:solidFill>
                  <a:schemeClr val="dk1"/>
                </a:solidFill>
                <a:latin typeface="Montserrat"/>
                <a:ea typeface="Montserrat"/>
                <a:cs typeface="Montserrat"/>
                <a:sym typeface="Montserrat"/>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g305c050da0a_0_98"/>
          <p:cNvSpPr txBox="1"/>
          <p:nvPr>
            <p:ph type="title"/>
          </p:nvPr>
        </p:nvSpPr>
        <p:spPr>
          <a:xfrm>
            <a:off x="804985" y="1274178"/>
            <a:ext cx="10134000" cy="5196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24756"/>
              <a:buFont typeface="Montserrat ExtraBold"/>
              <a:buNone/>
            </a:pPr>
            <a:r>
              <a:rPr lang="hu-HU"/>
              <a:t>Self-assessment test - Gender implications </a:t>
            </a:r>
            <a:endParaRPr sz="2850"/>
          </a:p>
          <a:p>
            <a:pPr indent="0" lvl="0" marL="0" rtl="0" algn="l">
              <a:spcBef>
                <a:spcPts val="0"/>
              </a:spcBef>
              <a:spcAft>
                <a:spcPts val="0"/>
              </a:spcAft>
              <a:buNone/>
            </a:pPr>
            <a:r>
              <a:t/>
            </a:r>
            <a:endParaRPr/>
          </a:p>
        </p:txBody>
      </p:sp>
      <p:sp>
        <p:nvSpPr>
          <p:cNvPr id="469" name="Google Shape;469;g305c050da0a_0_98"/>
          <p:cNvSpPr txBox="1"/>
          <p:nvPr/>
        </p:nvSpPr>
        <p:spPr>
          <a:xfrm>
            <a:off x="4408325" y="1937938"/>
            <a:ext cx="3243300" cy="492600"/>
          </a:xfrm>
          <a:prstGeom prst="rect">
            <a:avLst/>
          </a:prstGeom>
          <a:noFill/>
          <a:ln>
            <a:noFill/>
          </a:ln>
        </p:spPr>
        <p:txBody>
          <a:bodyPr anchorCtr="0" anchor="t" bIns="91425" lIns="91425" spcFirstLastPara="1" rIns="91425" wrap="square" tIns="91425">
            <a:spAutoFit/>
          </a:bodyPr>
          <a:lstStyle/>
          <a:p>
            <a:pPr indent="0" lvl="0" marL="0" rtl="0" algn="ctr">
              <a:spcBef>
                <a:spcPts val="1200"/>
              </a:spcBef>
              <a:spcAft>
                <a:spcPts val="0"/>
              </a:spcAft>
              <a:buNone/>
            </a:pPr>
            <a:r>
              <a:rPr b="1" lang="hu-HU" sz="2000">
                <a:solidFill>
                  <a:schemeClr val="accent2"/>
                </a:solidFill>
                <a:latin typeface="Montserrat"/>
                <a:ea typeface="Montserrat"/>
                <a:cs typeface="Montserrat"/>
                <a:sym typeface="Montserrat"/>
              </a:rPr>
              <a:t>Multiple choice test</a:t>
            </a:r>
            <a:endParaRPr/>
          </a:p>
        </p:txBody>
      </p:sp>
      <p:grpSp>
        <p:nvGrpSpPr>
          <p:cNvPr id="470" name="Google Shape;470;g305c050da0a_0_98"/>
          <p:cNvGrpSpPr/>
          <p:nvPr/>
        </p:nvGrpSpPr>
        <p:grpSpPr>
          <a:xfrm>
            <a:off x="738774" y="2330025"/>
            <a:ext cx="10330733" cy="4127960"/>
            <a:chOff x="5696" y="-182180"/>
            <a:chExt cx="9342316" cy="2189319"/>
          </a:xfrm>
        </p:grpSpPr>
        <p:sp>
          <p:nvSpPr>
            <p:cNvPr id="471" name="Google Shape;471;g305c050da0a_0_98"/>
            <p:cNvSpPr/>
            <p:nvPr/>
          </p:nvSpPr>
          <p:spPr>
            <a:xfrm>
              <a:off x="5696" y="475763"/>
              <a:ext cx="2422800" cy="264900"/>
            </a:xfrm>
            <a:prstGeom prst="rect">
              <a:avLst/>
            </a:prstGeom>
            <a:solidFill>
              <a:schemeClr val="accent2"/>
            </a:solidFill>
            <a:ln>
              <a:noFill/>
            </a:ln>
            <a:effectLst>
              <a:outerShdw blurRad="107950" rotWithShape="0" algn="ctr" dir="5400000" dist="12700">
                <a:srgbClr val="000000"/>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accent1"/>
                </a:solidFill>
                <a:latin typeface="Montserrat ExtraBold"/>
                <a:ea typeface="Montserrat ExtraBold"/>
                <a:cs typeface="Montserrat ExtraBold"/>
                <a:sym typeface="Montserrat ExtraBold"/>
              </a:endParaRPr>
            </a:p>
          </p:txBody>
        </p:sp>
        <p:sp>
          <p:nvSpPr>
            <p:cNvPr id="472" name="Google Shape;472;g305c050da0a_0_98"/>
            <p:cNvSpPr/>
            <p:nvPr/>
          </p:nvSpPr>
          <p:spPr>
            <a:xfrm>
              <a:off x="5720" y="-182180"/>
              <a:ext cx="2546100" cy="612000"/>
            </a:xfrm>
            <a:prstGeom prst="rect">
              <a:avLst/>
            </a:prstGeom>
            <a:solidFill>
              <a:srgbClr val="B8CED6">
                <a:alpha val="0"/>
              </a:srgbClr>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hu-HU" sz="1200">
                  <a:solidFill>
                    <a:schemeClr val="dk1"/>
                  </a:solidFill>
                  <a:latin typeface="Montserrat"/>
                  <a:ea typeface="Montserrat"/>
                  <a:cs typeface="Montserrat"/>
                  <a:sym typeface="Montserrat"/>
                </a:rPr>
                <a:t>Which of the following comprehensive strategies can best support women in overcoming gender-specific challenges in entrepreneurship?</a:t>
              </a:r>
              <a:endParaRPr sz="1700"/>
            </a:p>
          </p:txBody>
        </p:sp>
        <p:sp>
          <p:nvSpPr>
            <p:cNvPr id="473" name="Google Shape;473;g305c050da0a_0_98"/>
            <p:cNvSpPr/>
            <p:nvPr/>
          </p:nvSpPr>
          <p:spPr>
            <a:xfrm>
              <a:off x="5697" y="850663"/>
              <a:ext cx="2422800" cy="385500"/>
            </a:xfrm>
            <a:prstGeom prst="rect">
              <a:avLst/>
            </a:prstGeom>
            <a:solidFill>
              <a:srgbClr val="B8CED6"/>
            </a:solidFill>
            <a:ln>
              <a:noFill/>
            </a:ln>
          </p:spPr>
          <p:txBody>
            <a:bodyPr anchorCtr="0" anchor="ctr" bIns="91425" lIns="91425" spcFirstLastPara="1" rIns="91425" wrap="square" tIns="91425">
              <a:noAutofit/>
            </a:bodyPr>
            <a:lstStyle/>
            <a:p>
              <a:pPr indent="0" lvl="0" marL="0" rtl="0" algn="l">
                <a:lnSpc>
                  <a:spcPct val="100000"/>
                </a:lnSpc>
                <a:spcBef>
                  <a:spcPts val="1200"/>
                </a:spcBef>
                <a:spcAft>
                  <a:spcPts val="1200"/>
                </a:spcAft>
                <a:buNone/>
              </a:pPr>
              <a:r>
                <a:rPr b="1" lang="hu-HU" sz="900">
                  <a:solidFill>
                    <a:schemeClr val="dk1"/>
                  </a:solidFill>
                  <a:latin typeface="Montserrat"/>
                  <a:ea typeface="Montserrat"/>
                  <a:cs typeface="Montserrat"/>
                  <a:sym typeface="Montserrat"/>
                </a:rPr>
                <a:t>A) Establishing strong professional networks, accessing gender-specific financial resources, in implementing flexible working hours and accessible childcare.</a:t>
              </a:r>
              <a:endParaRPr sz="1500"/>
            </a:p>
          </p:txBody>
        </p:sp>
        <p:sp>
          <p:nvSpPr>
            <p:cNvPr id="474" name="Google Shape;474;g305c050da0a_0_98"/>
            <p:cNvSpPr/>
            <p:nvPr/>
          </p:nvSpPr>
          <p:spPr>
            <a:xfrm>
              <a:off x="5697" y="1236144"/>
              <a:ext cx="2422800" cy="385500"/>
            </a:xfrm>
            <a:prstGeom prst="rect">
              <a:avLst/>
            </a:prstGeom>
            <a:solidFill>
              <a:srgbClr val="B8CED6"/>
            </a:solid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b="1" lang="hu-HU" sz="1100">
                  <a:solidFill>
                    <a:schemeClr val="dk1"/>
                  </a:solidFill>
                  <a:latin typeface="Montserrat"/>
                  <a:ea typeface="Montserrat"/>
                  <a:cs typeface="Montserrat"/>
                  <a:sym typeface="Montserrat"/>
                </a:rPr>
                <a:t>B) Implementing state-level diversity initiatives and celebrating diversity in entrepreneurship</a:t>
              </a:r>
              <a:endParaRPr b="1" i="0" sz="1600" u="none" cap="none" strike="noStrike">
                <a:solidFill>
                  <a:srgbClr val="000000"/>
                </a:solidFill>
              </a:endParaRPr>
            </a:p>
          </p:txBody>
        </p:sp>
        <p:sp>
          <p:nvSpPr>
            <p:cNvPr id="475" name="Google Shape;475;g305c050da0a_0_98"/>
            <p:cNvSpPr/>
            <p:nvPr/>
          </p:nvSpPr>
          <p:spPr>
            <a:xfrm>
              <a:off x="5697" y="1621639"/>
              <a:ext cx="24228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lang="hu-HU" sz="1100">
                  <a:latin typeface="Montserrat"/>
                  <a:ea typeface="Montserrat"/>
                  <a:cs typeface="Montserrat"/>
                  <a:sym typeface="Montserrat"/>
                </a:rPr>
                <a:t>C) </a:t>
              </a:r>
              <a:r>
                <a:rPr b="1" lang="hu-HU" sz="1100">
                  <a:solidFill>
                    <a:schemeClr val="dk1"/>
                  </a:solidFill>
                  <a:latin typeface="Montserrat"/>
                  <a:ea typeface="Montserrat"/>
                  <a:cs typeface="Montserrat"/>
                  <a:sym typeface="Montserrat"/>
                </a:rPr>
                <a:t>Advocating for policies that prioritise skill and competency development for women entrepreneurs</a:t>
              </a:r>
              <a:endParaRPr b="1" i="0" sz="1100" u="none" cap="none" strike="noStrike">
                <a:solidFill>
                  <a:srgbClr val="000000"/>
                </a:solidFill>
              </a:endParaRPr>
            </a:p>
          </p:txBody>
        </p:sp>
        <p:sp>
          <p:nvSpPr>
            <p:cNvPr id="476" name="Google Shape;476;g305c050da0a_0_98"/>
            <p:cNvSpPr/>
            <p:nvPr/>
          </p:nvSpPr>
          <p:spPr>
            <a:xfrm>
              <a:off x="2369408" y="0"/>
              <a:ext cx="2251200" cy="475800"/>
            </a:xfrm>
            <a:prstGeom prst="rect">
              <a:avLst/>
            </a:prstGeom>
            <a:solidFill>
              <a:srgbClr val="B8CED6">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77" name="Google Shape;477;g305c050da0a_0_98"/>
            <p:cNvSpPr/>
            <p:nvPr/>
          </p:nvSpPr>
          <p:spPr>
            <a:xfrm>
              <a:off x="4733110" y="0"/>
              <a:ext cx="2251200" cy="475800"/>
            </a:xfrm>
            <a:prstGeom prst="rect">
              <a:avLst/>
            </a:prstGeom>
            <a:solidFill>
              <a:srgbClr val="B8CED6">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78" name="Google Shape;478;g305c050da0a_0_98"/>
            <p:cNvSpPr/>
            <p:nvPr/>
          </p:nvSpPr>
          <p:spPr>
            <a:xfrm>
              <a:off x="7096812" y="0"/>
              <a:ext cx="2251200" cy="475800"/>
            </a:xfrm>
            <a:prstGeom prst="rect">
              <a:avLst/>
            </a:prstGeom>
            <a:solidFill>
              <a:srgbClr val="B8CED6">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79" name="Google Shape;479;g305c050da0a_0_98"/>
            <p:cNvSpPr txBox="1"/>
            <p:nvPr/>
          </p:nvSpPr>
          <p:spPr>
            <a:xfrm>
              <a:off x="7096808" y="-52413"/>
              <a:ext cx="2251200" cy="528300"/>
            </a:xfrm>
            <a:prstGeom prst="rect">
              <a:avLst/>
            </a:prstGeom>
            <a:noFill/>
            <a:ln>
              <a:noFill/>
            </a:ln>
          </p:spPr>
          <p:txBody>
            <a:bodyPr anchorCtr="0" anchor="ctr" bIns="38100" lIns="57150" spcFirstLastPara="1" rIns="57150" wrap="square" tIns="38100">
              <a:noAutofit/>
            </a:bodyPr>
            <a:lstStyle/>
            <a:p>
              <a:pPr indent="0" lvl="0" marL="0" marR="0" rtl="0" algn="ctr">
                <a:lnSpc>
                  <a:spcPct val="90000"/>
                </a:lnSpc>
                <a:spcBef>
                  <a:spcPts val="0"/>
                </a:spcBef>
                <a:spcAft>
                  <a:spcPts val="0"/>
                </a:spcAft>
                <a:buClr>
                  <a:srgbClr val="000000"/>
                </a:buClr>
                <a:buSzPts val="3000"/>
                <a:buFont typeface="Arial"/>
                <a:buNone/>
              </a:pPr>
              <a:r>
                <a:t/>
              </a:r>
              <a:endParaRPr b="1" i="0" sz="1400" u="none" cap="none" strike="noStrike">
                <a:solidFill>
                  <a:srgbClr val="000000"/>
                </a:solidFill>
                <a:latin typeface="Montserrat"/>
                <a:ea typeface="Montserrat"/>
                <a:cs typeface="Montserrat"/>
                <a:sym typeface="Montserrat"/>
              </a:endParaRPr>
            </a:p>
          </p:txBody>
        </p:sp>
        <p:sp>
          <p:nvSpPr>
            <p:cNvPr id="480" name="Google Shape;480;g305c050da0a_0_98"/>
            <p:cNvSpPr/>
            <p:nvPr/>
          </p:nvSpPr>
          <p:spPr>
            <a:xfrm>
              <a:off x="7067630" y="1731688"/>
              <a:ext cx="165300" cy="165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305c050da0a_0_2"/>
          <p:cNvSpPr txBox="1"/>
          <p:nvPr>
            <p:ph type="title"/>
          </p:nvPr>
        </p:nvSpPr>
        <p:spPr>
          <a:xfrm>
            <a:off x="804985" y="1274178"/>
            <a:ext cx="10134000" cy="5196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hu-HU"/>
              <a:t>3.1.1 </a:t>
            </a:r>
            <a:r>
              <a:rPr lang="hu-HU"/>
              <a:t>Introduction</a:t>
            </a:r>
            <a:r>
              <a:rPr lang="hu-HU"/>
              <a:t> </a:t>
            </a:r>
            <a:endParaRPr/>
          </a:p>
        </p:txBody>
      </p:sp>
      <p:sp>
        <p:nvSpPr>
          <p:cNvPr id="94" name="Google Shape;94;g305c050da0a_0_2"/>
          <p:cNvSpPr txBox="1"/>
          <p:nvPr>
            <p:ph idx="1" type="body"/>
          </p:nvPr>
        </p:nvSpPr>
        <p:spPr>
          <a:xfrm>
            <a:off x="804985" y="1862797"/>
            <a:ext cx="10134000" cy="3512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hu-HU" sz="1500">
                <a:solidFill>
                  <a:schemeClr val="dk2"/>
                </a:solidFill>
              </a:rPr>
              <a:t>Despite their underrepresentation in entrepreneurship, women have significant potential to drive economic prosperity, foster innovation, and enhance societal welfare. Empowering women entrepreneurs, however, not only contributes to greater economic growth, societal advancement, and sustainable development, but serves as a catalyst for women's own economic development in many ways:</a:t>
            </a:r>
            <a:endParaRPr sz="1500">
              <a:solidFill>
                <a:schemeClr val="dk2"/>
              </a:solidFill>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2"/>
              </a:solidFill>
            </a:endParaRPr>
          </a:p>
          <a:p>
            <a:pPr indent="-323850" lvl="0" marL="457200" rtl="0" algn="l">
              <a:lnSpc>
                <a:spcPct val="115000"/>
              </a:lnSpc>
              <a:spcBef>
                <a:spcPts val="0"/>
              </a:spcBef>
              <a:spcAft>
                <a:spcPts val="0"/>
              </a:spcAft>
              <a:buClr>
                <a:schemeClr val="dk2"/>
              </a:buClr>
              <a:buSzPts val="1500"/>
              <a:buFont typeface="Montserrat"/>
              <a:buChar char="●"/>
            </a:pPr>
            <a:r>
              <a:rPr lang="hu-HU" sz="1500">
                <a:solidFill>
                  <a:schemeClr val="dk2"/>
                </a:solidFill>
              </a:rPr>
              <a:t>Women can gain economic independence through entrepreneurship, it can foster their financial self-sufficiency and strengthen their economic position.</a:t>
            </a:r>
            <a:endParaRPr sz="1500">
              <a:solidFill>
                <a:schemeClr val="dk2"/>
              </a:solidFill>
            </a:endParaRPr>
          </a:p>
          <a:p>
            <a:pPr indent="-323850" lvl="0" marL="457200" rtl="0" algn="l">
              <a:lnSpc>
                <a:spcPct val="115000"/>
              </a:lnSpc>
              <a:spcBef>
                <a:spcPts val="0"/>
              </a:spcBef>
              <a:spcAft>
                <a:spcPts val="0"/>
              </a:spcAft>
              <a:buClr>
                <a:schemeClr val="dk2"/>
              </a:buClr>
              <a:buSzPts val="1500"/>
              <a:buFont typeface="Montserrat"/>
              <a:buChar char="●"/>
            </a:pPr>
            <a:r>
              <a:rPr lang="hu-HU" sz="1500">
                <a:solidFill>
                  <a:schemeClr val="dk2"/>
                </a:solidFill>
              </a:rPr>
              <a:t>Women entrepreneurs create job opportunities, contributing to the reduction of unemployment.</a:t>
            </a:r>
            <a:endParaRPr sz="1500">
              <a:solidFill>
                <a:schemeClr val="dk2"/>
              </a:solidFill>
            </a:endParaRPr>
          </a:p>
          <a:p>
            <a:pPr indent="-323850" lvl="0" marL="457200" rtl="0" algn="l">
              <a:lnSpc>
                <a:spcPct val="115000"/>
              </a:lnSpc>
              <a:spcBef>
                <a:spcPts val="0"/>
              </a:spcBef>
              <a:spcAft>
                <a:spcPts val="0"/>
              </a:spcAft>
              <a:buClr>
                <a:schemeClr val="dk2"/>
              </a:buClr>
              <a:buSzPts val="1500"/>
              <a:buFont typeface="Montserrat"/>
              <a:buChar char="●"/>
            </a:pPr>
            <a:r>
              <a:rPr lang="hu-HU" sz="1500">
                <a:solidFill>
                  <a:schemeClr val="dk2"/>
                </a:solidFill>
              </a:rPr>
              <a:t>Women-owned businesses drive economic progress by introducing innovative ideas, often tailored to meet the specific needs of women.</a:t>
            </a:r>
            <a:endParaRPr sz="1500">
              <a:solidFill>
                <a:schemeClr val="dk2"/>
              </a:solidFill>
            </a:endParaRPr>
          </a:p>
          <a:p>
            <a:pPr indent="-323850" lvl="0" marL="457200" rtl="0" algn="l">
              <a:lnSpc>
                <a:spcPct val="115000"/>
              </a:lnSpc>
              <a:spcBef>
                <a:spcPts val="0"/>
              </a:spcBef>
              <a:spcAft>
                <a:spcPts val="0"/>
              </a:spcAft>
              <a:buClr>
                <a:schemeClr val="dk2"/>
              </a:buClr>
              <a:buSzPts val="1500"/>
              <a:buFont typeface="Montserrat"/>
              <a:buChar char="●"/>
            </a:pPr>
            <a:r>
              <a:rPr lang="hu-HU" sz="1500">
                <a:solidFill>
                  <a:schemeClr val="dk2"/>
                </a:solidFill>
              </a:rPr>
              <a:t>By becoming entrepreneurs, women can lift themselves and others out of poverty, contributing to overall social welfare.</a:t>
            </a:r>
            <a:endParaRPr sz="1500">
              <a:solidFill>
                <a:schemeClr val="dk2"/>
              </a:solidFill>
            </a:endParaRPr>
          </a:p>
          <a:p>
            <a:pPr indent="-323850" lvl="0" marL="457200" rtl="0" algn="l">
              <a:lnSpc>
                <a:spcPct val="115000"/>
              </a:lnSpc>
              <a:spcBef>
                <a:spcPts val="0"/>
              </a:spcBef>
              <a:spcAft>
                <a:spcPts val="0"/>
              </a:spcAft>
              <a:buClr>
                <a:schemeClr val="dk2"/>
              </a:buClr>
              <a:buSzPts val="1500"/>
              <a:buFont typeface="Montserrat"/>
              <a:buChar char="●"/>
            </a:pPr>
            <a:r>
              <a:rPr lang="hu-HU" sz="1500">
                <a:solidFill>
                  <a:schemeClr val="dk2"/>
                </a:solidFill>
              </a:rPr>
              <a:t>Women entrepreneurs face challenges such as limited access to finance, cultural barriers, and regulations, but overcoming these hurdles can unlock further economic benefits for them and society.</a:t>
            </a:r>
            <a:endParaRPr sz="1500">
              <a:solidFill>
                <a:schemeClr val="dk2"/>
              </a:solidFill>
            </a:endParaRPr>
          </a:p>
          <a:p>
            <a:pPr indent="-323850" lvl="0" marL="457200" rtl="0" algn="l">
              <a:lnSpc>
                <a:spcPct val="115000"/>
              </a:lnSpc>
              <a:spcBef>
                <a:spcPts val="0"/>
              </a:spcBef>
              <a:spcAft>
                <a:spcPts val="0"/>
              </a:spcAft>
              <a:buClr>
                <a:schemeClr val="dk2"/>
              </a:buClr>
              <a:buSzPts val="1500"/>
              <a:buFont typeface="Montserrat"/>
              <a:buChar char="●"/>
            </a:pPr>
            <a:r>
              <a:rPr lang="hu-HU" sz="1500">
                <a:solidFill>
                  <a:schemeClr val="dk2"/>
                </a:solidFill>
              </a:rPr>
              <a:t>Building networks and gaining social support can help women overcome challenges like lack of information, training gaps, and competing responsibilities at home and work.</a:t>
            </a:r>
            <a:endParaRPr sz="3300">
              <a:solidFill>
                <a:schemeClr val="dk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g305c050da0a_0_130"/>
          <p:cNvSpPr txBox="1"/>
          <p:nvPr>
            <p:ph type="title"/>
          </p:nvPr>
        </p:nvSpPr>
        <p:spPr>
          <a:xfrm>
            <a:off x="831850" y="3925957"/>
            <a:ext cx="10515600" cy="6366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1"/>
              </a:buClr>
              <a:buSzPct val="228571"/>
              <a:buFont typeface="Montserrat ExtraBold"/>
              <a:buNone/>
            </a:pPr>
            <a:r>
              <a:rPr lang="hu-HU"/>
              <a:t>Self-assessment test - correct answers </a:t>
            </a:r>
            <a:endParaRPr sz="1400">
              <a:solidFill>
                <a:schemeClr val="dk1"/>
              </a:solidFill>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g2f2d78067e3_0_2348"/>
          <p:cNvSpPr/>
          <p:nvPr/>
        </p:nvSpPr>
        <p:spPr>
          <a:xfrm>
            <a:off x="4422000" y="1973850"/>
            <a:ext cx="3348000" cy="51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1200"/>
              </a:spcBef>
              <a:spcAft>
                <a:spcPts val="0"/>
              </a:spcAft>
              <a:buClr>
                <a:srgbClr val="000000"/>
              </a:buClr>
              <a:buSzPts val="2000"/>
              <a:buFont typeface="Arial"/>
              <a:buNone/>
            </a:pPr>
            <a:r>
              <a:rPr b="1" i="0" lang="hu-HU" sz="2000" u="none" cap="none" strike="noStrike">
                <a:solidFill>
                  <a:srgbClr val="3C5D6A"/>
                </a:solidFill>
                <a:latin typeface="Montserrat"/>
                <a:ea typeface="Montserrat"/>
                <a:cs typeface="Montserrat"/>
                <a:sym typeface="Montserrat"/>
              </a:rPr>
              <a:t>Multiple choice test</a:t>
            </a:r>
            <a:endParaRPr b="1" i="0" sz="2000" u="none" cap="none" strike="noStrike">
              <a:solidFill>
                <a:srgbClr val="3C5D6A"/>
              </a:solidFill>
              <a:latin typeface="Montserrat"/>
              <a:ea typeface="Montserrat"/>
              <a:cs typeface="Montserrat"/>
              <a:sym typeface="Montserrat"/>
            </a:endParaRPr>
          </a:p>
        </p:txBody>
      </p:sp>
      <p:grpSp>
        <p:nvGrpSpPr>
          <p:cNvPr id="492" name="Google Shape;492;g2f2d78067e3_0_2348"/>
          <p:cNvGrpSpPr/>
          <p:nvPr/>
        </p:nvGrpSpPr>
        <p:grpSpPr>
          <a:xfrm>
            <a:off x="738775" y="2574700"/>
            <a:ext cx="10331003" cy="3883284"/>
            <a:chOff x="5697" y="-52413"/>
            <a:chExt cx="9342560" cy="2059551"/>
          </a:xfrm>
        </p:grpSpPr>
        <p:sp>
          <p:nvSpPr>
            <p:cNvPr id="493" name="Google Shape;493;g2f2d78067e3_0_2348"/>
            <p:cNvSpPr/>
            <p:nvPr/>
          </p:nvSpPr>
          <p:spPr>
            <a:xfrm>
              <a:off x="5706" y="475765"/>
              <a:ext cx="2251200" cy="264900"/>
            </a:xfrm>
            <a:prstGeom prst="rect">
              <a:avLst/>
            </a:prstGeom>
            <a:solidFill>
              <a:schemeClr val="accent2"/>
            </a:solidFill>
            <a:ln>
              <a:noFill/>
            </a:ln>
            <a:effectLst>
              <a:outerShdw blurRad="107950" rotWithShape="0" algn="ctr" dir="5400000" dist="12700">
                <a:srgbClr val="000000"/>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hu-HU" sz="1500" u="none" cap="none" strike="noStrike">
                  <a:solidFill>
                    <a:schemeClr val="accent1"/>
                  </a:solidFill>
                  <a:latin typeface="Montserrat ExtraBold"/>
                  <a:ea typeface="Montserrat ExtraBold"/>
                  <a:cs typeface="Montserrat ExtraBold"/>
                  <a:sym typeface="Montserrat ExtraBold"/>
                </a:rPr>
                <a:t>B</a:t>
              </a:r>
              <a:endParaRPr b="0" i="0" sz="1500" u="none" cap="none" strike="noStrike">
                <a:solidFill>
                  <a:schemeClr val="accent1"/>
                </a:solidFill>
                <a:latin typeface="Montserrat ExtraBold"/>
                <a:ea typeface="Montserrat ExtraBold"/>
                <a:cs typeface="Montserrat ExtraBold"/>
                <a:sym typeface="Montserrat ExtraBold"/>
              </a:endParaRPr>
            </a:p>
          </p:txBody>
        </p:sp>
        <p:sp>
          <p:nvSpPr>
            <p:cNvPr id="494" name="Google Shape;494;g2f2d78067e3_0_2348"/>
            <p:cNvSpPr/>
            <p:nvPr/>
          </p:nvSpPr>
          <p:spPr>
            <a:xfrm>
              <a:off x="5706" y="0"/>
              <a:ext cx="2251200" cy="475800"/>
            </a:xfrm>
            <a:prstGeom prst="rect">
              <a:avLst/>
            </a:prstGeom>
            <a:solidFill>
              <a:srgbClr val="B8CED6">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95" name="Google Shape;495;g2f2d78067e3_0_2348"/>
            <p:cNvSpPr/>
            <p:nvPr/>
          </p:nvSpPr>
          <p:spPr>
            <a:xfrm>
              <a:off x="5697" y="850663"/>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96" name="Google Shape;496;g2f2d78067e3_0_2348"/>
            <p:cNvSpPr/>
            <p:nvPr/>
          </p:nvSpPr>
          <p:spPr>
            <a:xfrm>
              <a:off x="5697" y="1236148"/>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97" name="Google Shape;497;g2f2d78067e3_0_2348"/>
            <p:cNvSpPr/>
            <p:nvPr/>
          </p:nvSpPr>
          <p:spPr>
            <a:xfrm>
              <a:off x="5697" y="1621633"/>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98" name="Google Shape;498;g2f2d78067e3_0_2348"/>
            <p:cNvSpPr/>
            <p:nvPr/>
          </p:nvSpPr>
          <p:spPr>
            <a:xfrm>
              <a:off x="2369408" y="475765"/>
              <a:ext cx="2251200" cy="264900"/>
            </a:xfrm>
            <a:prstGeom prst="rect">
              <a:avLst/>
            </a:prstGeom>
            <a:solidFill>
              <a:schemeClr val="accent2"/>
            </a:solidFill>
            <a:ln>
              <a:noFill/>
            </a:ln>
            <a:effectLst>
              <a:outerShdw blurRad="107950" rotWithShape="0" algn="ctr" dir="5400000" dist="12700">
                <a:srgbClr val="000000"/>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hu-HU" sz="1500">
                  <a:solidFill>
                    <a:schemeClr val="accent1"/>
                  </a:solidFill>
                  <a:latin typeface="Montserrat ExtraBold"/>
                  <a:ea typeface="Montserrat ExtraBold"/>
                  <a:cs typeface="Montserrat ExtraBold"/>
                  <a:sym typeface="Montserrat ExtraBold"/>
                </a:rPr>
                <a:t>C</a:t>
              </a:r>
              <a:endParaRPr b="0" i="0" sz="1500" u="none" cap="none" strike="noStrike">
                <a:solidFill>
                  <a:schemeClr val="accent1"/>
                </a:solidFill>
                <a:latin typeface="Montserrat ExtraBold"/>
                <a:ea typeface="Montserrat ExtraBold"/>
                <a:cs typeface="Montserrat ExtraBold"/>
                <a:sym typeface="Montserrat ExtraBold"/>
              </a:endParaRPr>
            </a:p>
          </p:txBody>
        </p:sp>
        <p:sp>
          <p:nvSpPr>
            <p:cNvPr id="499" name="Google Shape;499;g2f2d78067e3_0_2348"/>
            <p:cNvSpPr/>
            <p:nvPr/>
          </p:nvSpPr>
          <p:spPr>
            <a:xfrm>
              <a:off x="2369408" y="0"/>
              <a:ext cx="2251200" cy="475800"/>
            </a:xfrm>
            <a:prstGeom prst="rect">
              <a:avLst/>
            </a:prstGeom>
            <a:solidFill>
              <a:srgbClr val="B8CED6">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500" name="Google Shape;500;g2f2d78067e3_0_2348"/>
            <p:cNvSpPr/>
            <p:nvPr/>
          </p:nvSpPr>
          <p:spPr>
            <a:xfrm>
              <a:off x="2369484" y="850663"/>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501" name="Google Shape;501;g2f2d78067e3_0_2348"/>
            <p:cNvSpPr/>
            <p:nvPr/>
          </p:nvSpPr>
          <p:spPr>
            <a:xfrm>
              <a:off x="2369484" y="1236148"/>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502" name="Google Shape;502;g2f2d78067e3_0_2348"/>
            <p:cNvSpPr/>
            <p:nvPr/>
          </p:nvSpPr>
          <p:spPr>
            <a:xfrm>
              <a:off x="2369484" y="1621633"/>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503" name="Google Shape;503;g2f2d78067e3_0_2348"/>
            <p:cNvSpPr/>
            <p:nvPr/>
          </p:nvSpPr>
          <p:spPr>
            <a:xfrm>
              <a:off x="4733110" y="475765"/>
              <a:ext cx="2251200" cy="264900"/>
            </a:xfrm>
            <a:prstGeom prst="rect">
              <a:avLst/>
            </a:prstGeom>
            <a:solidFill>
              <a:schemeClr val="accent2"/>
            </a:solidFill>
            <a:ln>
              <a:noFill/>
            </a:ln>
            <a:effectLst>
              <a:outerShdw blurRad="107950" rotWithShape="0" algn="ctr" dir="5400000" dist="12700">
                <a:srgbClr val="000000"/>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hu-HU" sz="1500" u="none" cap="none" strike="noStrike">
                  <a:solidFill>
                    <a:schemeClr val="accent1"/>
                  </a:solidFill>
                  <a:latin typeface="Montserrat ExtraBold"/>
                  <a:ea typeface="Montserrat ExtraBold"/>
                  <a:cs typeface="Montserrat ExtraBold"/>
                  <a:sym typeface="Montserrat ExtraBold"/>
                </a:rPr>
                <a:t>C</a:t>
              </a:r>
              <a:endParaRPr b="0" i="0" sz="1500" u="none" cap="none" strike="noStrike">
                <a:solidFill>
                  <a:schemeClr val="accent1"/>
                </a:solidFill>
                <a:latin typeface="Montserrat ExtraBold"/>
                <a:ea typeface="Montserrat ExtraBold"/>
                <a:cs typeface="Montserrat ExtraBold"/>
                <a:sym typeface="Montserrat ExtraBold"/>
              </a:endParaRPr>
            </a:p>
          </p:txBody>
        </p:sp>
        <p:sp>
          <p:nvSpPr>
            <p:cNvPr id="504" name="Google Shape;504;g2f2d78067e3_0_2348"/>
            <p:cNvSpPr/>
            <p:nvPr/>
          </p:nvSpPr>
          <p:spPr>
            <a:xfrm>
              <a:off x="4733110" y="0"/>
              <a:ext cx="2251200" cy="475800"/>
            </a:xfrm>
            <a:prstGeom prst="rect">
              <a:avLst/>
            </a:prstGeom>
            <a:solidFill>
              <a:srgbClr val="B8CED6">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505" name="Google Shape;505;g2f2d78067e3_0_2348"/>
            <p:cNvSpPr/>
            <p:nvPr/>
          </p:nvSpPr>
          <p:spPr>
            <a:xfrm>
              <a:off x="4733202" y="850663"/>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506" name="Google Shape;506;g2f2d78067e3_0_2348"/>
            <p:cNvSpPr/>
            <p:nvPr/>
          </p:nvSpPr>
          <p:spPr>
            <a:xfrm>
              <a:off x="4733202" y="1236142"/>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507" name="Google Shape;507;g2f2d78067e3_0_2348"/>
            <p:cNvSpPr/>
            <p:nvPr/>
          </p:nvSpPr>
          <p:spPr>
            <a:xfrm>
              <a:off x="4733202" y="1621622"/>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508" name="Google Shape;508;g2f2d78067e3_0_2348"/>
            <p:cNvSpPr/>
            <p:nvPr/>
          </p:nvSpPr>
          <p:spPr>
            <a:xfrm>
              <a:off x="7096812" y="475765"/>
              <a:ext cx="2251200" cy="264900"/>
            </a:xfrm>
            <a:prstGeom prst="rect">
              <a:avLst/>
            </a:prstGeom>
            <a:solidFill>
              <a:schemeClr val="accent2"/>
            </a:solidFill>
            <a:ln>
              <a:noFill/>
            </a:ln>
            <a:effectLst>
              <a:outerShdw blurRad="107950" rotWithShape="0" algn="ctr" dir="5400000" dist="12700">
                <a:srgbClr val="000000"/>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hu-HU" sz="1500">
                  <a:solidFill>
                    <a:schemeClr val="accent1"/>
                  </a:solidFill>
                  <a:latin typeface="Montserrat ExtraBold"/>
                  <a:ea typeface="Montserrat ExtraBold"/>
                  <a:cs typeface="Montserrat ExtraBold"/>
                  <a:sym typeface="Montserrat ExtraBold"/>
                </a:rPr>
                <a:t>B</a:t>
              </a:r>
              <a:endParaRPr b="0" i="0" sz="1500" u="none" cap="none" strike="noStrike">
                <a:solidFill>
                  <a:schemeClr val="accent1"/>
                </a:solidFill>
                <a:latin typeface="Montserrat ExtraBold"/>
                <a:ea typeface="Montserrat ExtraBold"/>
                <a:cs typeface="Montserrat ExtraBold"/>
                <a:sym typeface="Montserrat ExtraBold"/>
              </a:endParaRPr>
            </a:p>
          </p:txBody>
        </p:sp>
        <p:sp>
          <p:nvSpPr>
            <p:cNvPr id="509" name="Google Shape;509;g2f2d78067e3_0_2348"/>
            <p:cNvSpPr/>
            <p:nvPr/>
          </p:nvSpPr>
          <p:spPr>
            <a:xfrm>
              <a:off x="7096812" y="0"/>
              <a:ext cx="2251200" cy="475800"/>
            </a:xfrm>
            <a:prstGeom prst="rect">
              <a:avLst/>
            </a:prstGeom>
            <a:solidFill>
              <a:srgbClr val="B8CED6">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510" name="Google Shape;510;g2f2d78067e3_0_2348"/>
            <p:cNvSpPr txBox="1"/>
            <p:nvPr/>
          </p:nvSpPr>
          <p:spPr>
            <a:xfrm>
              <a:off x="7096808" y="-52413"/>
              <a:ext cx="2251200" cy="528300"/>
            </a:xfrm>
            <a:prstGeom prst="rect">
              <a:avLst/>
            </a:prstGeom>
            <a:noFill/>
            <a:ln>
              <a:noFill/>
            </a:ln>
          </p:spPr>
          <p:txBody>
            <a:bodyPr anchorCtr="0" anchor="ctr" bIns="38100" lIns="57150" spcFirstLastPara="1" rIns="57150" wrap="square" tIns="38100">
              <a:noAutofit/>
            </a:bodyPr>
            <a:lstStyle/>
            <a:p>
              <a:pPr indent="0" lvl="0" marL="0" rtl="0" algn="ctr">
                <a:spcBef>
                  <a:spcPts val="1200"/>
                </a:spcBef>
                <a:spcAft>
                  <a:spcPts val="1200"/>
                </a:spcAft>
                <a:buClr>
                  <a:schemeClr val="dk1"/>
                </a:buClr>
                <a:buSzPts val="1100"/>
                <a:buFont typeface="Arial"/>
                <a:buNone/>
              </a:pPr>
              <a:r>
                <a:rPr b="1" lang="hu-HU" sz="1300">
                  <a:solidFill>
                    <a:schemeClr val="dk1"/>
                  </a:solidFill>
                  <a:latin typeface="Montserrat"/>
                  <a:ea typeface="Montserrat"/>
                  <a:cs typeface="Montserrat"/>
                  <a:sym typeface="Montserrat"/>
                </a:rPr>
                <a:t> Which of the following is a key barrier for women entrepreneurs in networking?</a:t>
              </a:r>
              <a:endParaRPr b="1">
                <a:latin typeface="Montserrat"/>
                <a:ea typeface="Montserrat"/>
                <a:cs typeface="Montserrat"/>
                <a:sym typeface="Montserrat"/>
              </a:endParaRPr>
            </a:p>
          </p:txBody>
        </p:sp>
        <p:sp>
          <p:nvSpPr>
            <p:cNvPr id="511" name="Google Shape;511;g2f2d78067e3_0_2348"/>
            <p:cNvSpPr/>
            <p:nvPr/>
          </p:nvSpPr>
          <p:spPr>
            <a:xfrm>
              <a:off x="7096899" y="850668"/>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512" name="Google Shape;512;g2f2d78067e3_0_2348"/>
            <p:cNvSpPr txBox="1"/>
            <p:nvPr/>
          </p:nvSpPr>
          <p:spPr>
            <a:xfrm>
              <a:off x="7097034" y="850668"/>
              <a:ext cx="2251200" cy="385500"/>
            </a:xfrm>
            <a:prstGeom prst="rect">
              <a:avLst/>
            </a:prstGeom>
            <a:noFill/>
            <a:ln>
              <a:noFill/>
            </a:ln>
          </p:spPr>
          <p:txBody>
            <a:bodyPr anchorCtr="0" anchor="ctr" bIns="99550" lIns="99550" spcFirstLastPara="1" rIns="99550" wrap="square" tIns="99550">
              <a:noAutofit/>
            </a:bodyPr>
            <a:lstStyle/>
            <a:p>
              <a:pPr indent="0" lvl="0" marL="0" rtl="0" algn="l">
                <a:spcBef>
                  <a:spcPts val="0"/>
                </a:spcBef>
                <a:spcAft>
                  <a:spcPts val="0"/>
                </a:spcAft>
                <a:buClr>
                  <a:schemeClr val="dk1"/>
                </a:buClr>
                <a:buSzPts val="1100"/>
                <a:buFont typeface="Arial"/>
                <a:buNone/>
              </a:pPr>
              <a:r>
                <a:rPr b="1" lang="hu-HU" sz="1000">
                  <a:solidFill>
                    <a:schemeClr val="dk1"/>
                  </a:solidFill>
                  <a:latin typeface="Montserrat"/>
                  <a:ea typeface="Montserrat"/>
                  <a:cs typeface="Montserrat"/>
                  <a:sym typeface="Montserrat"/>
                </a:rPr>
                <a:t>A) Women are less likely to use online networking opportunities.</a:t>
              </a:r>
              <a:endParaRPr b="1" sz="1000">
                <a:solidFill>
                  <a:schemeClr val="dk1"/>
                </a:solidFill>
                <a:latin typeface="Montserrat"/>
                <a:ea typeface="Montserrat"/>
                <a:cs typeface="Montserrat"/>
                <a:sym typeface="Montserrat"/>
              </a:endParaRPr>
            </a:p>
          </p:txBody>
        </p:sp>
        <p:sp>
          <p:nvSpPr>
            <p:cNvPr id="513" name="Google Shape;513;g2f2d78067e3_0_2348"/>
            <p:cNvSpPr/>
            <p:nvPr/>
          </p:nvSpPr>
          <p:spPr>
            <a:xfrm>
              <a:off x="7096853" y="1236158"/>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514" name="Google Shape;514;g2f2d78067e3_0_2348"/>
            <p:cNvSpPr txBox="1"/>
            <p:nvPr/>
          </p:nvSpPr>
          <p:spPr>
            <a:xfrm>
              <a:off x="7097057" y="1236104"/>
              <a:ext cx="2251200" cy="385500"/>
            </a:xfrm>
            <a:prstGeom prst="rect">
              <a:avLst/>
            </a:prstGeom>
            <a:noFill/>
            <a:ln>
              <a:noFill/>
            </a:ln>
          </p:spPr>
          <p:txBody>
            <a:bodyPr anchorCtr="0" anchor="ctr" bIns="99550" lIns="99550" spcFirstLastPara="1" rIns="99550" wrap="square" tIns="99550">
              <a:noAutofit/>
            </a:bodyPr>
            <a:lstStyle/>
            <a:p>
              <a:pPr indent="0" lvl="0" marL="0" rtl="0" algn="just">
                <a:spcBef>
                  <a:spcPts val="0"/>
                </a:spcBef>
                <a:spcAft>
                  <a:spcPts val="0"/>
                </a:spcAft>
                <a:buClr>
                  <a:schemeClr val="dk1"/>
                </a:buClr>
                <a:buSzPts val="1100"/>
                <a:buFont typeface="Arial"/>
                <a:buNone/>
              </a:pPr>
              <a:r>
                <a:rPr b="1" lang="hu-HU" sz="1000">
                  <a:solidFill>
                    <a:schemeClr val="dk1"/>
                  </a:solidFill>
                  <a:latin typeface="Montserrat"/>
                  <a:ea typeface="Montserrat"/>
                  <a:cs typeface="Montserrat"/>
                  <a:sym typeface="Montserrat"/>
                </a:rPr>
                <a:t>B) Women often have fewer opportunities to access influential networks due to time constraints and family responsibilities.</a:t>
              </a:r>
              <a:endParaRPr b="1" sz="1000">
                <a:solidFill>
                  <a:schemeClr val="dk1"/>
                </a:solidFill>
                <a:latin typeface="Montserrat"/>
                <a:ea typeface="Montserrat"/>
                <a:cs typeface="Montserrat"/>
                <a:sym typeface="Montserrat"/>
              </a:endParaRPr>
            </a:p>
          </p:txBody>
        </p:sp>
        <p:sp>
          <p:nvSpPr>
            <p:cNvPr id="515" name="Google Shape;515;g2f2d78067e3_0_2348"/>
            <p:cNvSpPr/>
            <p:nvPr/>
          </p:nvSpPr>
          <p:spPr>
            <a:xfrm>
              <a:off x="7067630" y="1731688"/>
              <a:ext cx="165300" cy="165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516" name="Google Shape;516;g2f2d78067e3_0_2348"/>
            <p:cNvSpPr/>
            <p:nvPr/>
          </p:nvSpPr>
          <p:spPr>
            <a:xfrm>
              <a:off x="7096808" y="1621638"/>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517" name="Google Shape;517;g2f2d78067e3_0_2348"/>
            <p:cNvSpPr txBox="1"/>
            <p:nvPr/>
          </p:nvSpPr>
          <p:spPr>
            <a:xfrm>
              <a:off x="7097015" y="1621533"/>
              <a:ext cx="2251200" cy="385500"/>
            </a:xfrm>
            <a:prstGeom prst="rect">
              <a:avLst/>
            </a:prstGeom>
            <a:noFill/>
            <a:ln>
              <a:noFill/>
            </a:ln>
          </p:spPr>
          <p:txBody>
            <a:bodyPr anchorCtr="0" anchor="ctr" bIns="99550" lIns="99550" spcFirstLastPara="1" rIns="99550" wrap="square" tIns="99550">
              <a:noAutofit/>
            </a:bodyPr>
            <a:lstStyle/>
            <a:p>
              <a:pPr indent="0" lvl="0" marL="0" rtl="0" algn="l">
                <a:spcBef>
                  <a:spcPts val="0"/>
                </a:spcBef>
                <a:spcAft>
                  <a:spcPts val="0"/>
                </a:spcAft>
                <a:buClr>
                  <a:schemeClr val="dk1"/>
                </a:buClr>
                <a:buSzPts val="1100"/>
                <a:buFont typeface="Arial"/>
                <a:buNone/>
              </a:pPr>
              <a:r>
                <a:rPr b="1" lang="hu-HU" sz="1000">
                  <a:solidFill>
                    <a:schemeClr val="dk1"/>
                  </a:solidFill>
                  <a:latin typeface="Montserrat"/>
                  <a:ea typeface="Montserrat"/>
                  <a:cs typeface="Montserrat"/>
                  <a:sym typeface="Montserrat"/>
                </a:rPr>
                <a:t>C ) Women entrepreneurs have less intention to succeed in male-dominated industries.</a:t>
              </a:r>
              <a:endParaRPr b="1" sz="1000">
                <a:solidFill>
                  <a:schemeClr val="dk1"/>
                </a:solidFill>
                <a:latin typeface="Montserrat"/>
                <a:ea typeface="Montserrat"/>
                <a:cs typeface="Montserrat"/>
                <a:sym typeface="Montserrat"/>
              </a:endParaRPr>
            </a:p>
          </p:txBody>
        </p:sp>
      </p:grpSp>
      <p:sp>
        <p:nvSpPr>
          <p:cNvPr id="518" name="Google Shape;518;g2f2d78067e3_0_2348"/>
          <p:cNvSpPr txBox="1"/>
          <p:nvPr>
            <p:ph type="title"/>
          </p:nvPr>
        </p:nvSpPr>
        <p:spPr>
          <a:xfrm>
            <a:off x="804985" y="1274178"/>
            <a:ext cx="10134000" cy="5196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11111"/>
              <a:buFont typeface="Montserrat ExtraBold"/>
              <a:buNone/>
            </a:pPr>
            <a:r>
              <a:rPr lang="hu-HU"/>
              <a:t>Self-assessment test - Gender </a:t>
            </a:r>
            <a:r>
              <a:rPr lang="hu-HU"/>
              <a:t>implications</a:t>
            </a:r>
            <a:r>
              <a:rPr lang="hu-HU"/>
              <a:t> </a:t>
            </a:r>
            <a:br>
              <a:rPr lang="hu-HU"/>
            </a:br>
            <a:endParaRPr/>
          </a:p>
          <a:p>
            <a:pPr indent="0" lvl="0" marL="0" rtl="0" algn="l">
              <a:lnSpc>
                <a:spcPct val="90000"/>
              </a:lnSpc>
              <a:spcBef>
                <a:spcPts val="0"/>
              </a:spcBef>
              <a:spcAft>
                <a:spcPts val="0"/>
              </a:spcAft>
              <a:buClr>
                <a:schemeClr val="dk1"/>
              </a:buClr>
              <a:buSzPct val="38596"/>
              <a:buFont typeface="Arial"/>
              <a:buNone/>
            </a:pPr>
            <a:r>
              <a:t/>
            </a:r>
            <a:endParaRPr sz="2850"/>
          </a:p>
        </p:txBody>
      </p:sp>
      <p:sp>
        <p:nvSpPr>
          <p:cNvPr id="519" name="Google Shape;519;g2f2d78067e3_0_2348"/>
          <p:cNvSpPr txBox="1"/>
          <p:nvPr/>
        </p:nvSpPr>
        <p:spPr>
          <a:xfrm>
            <a:off x="5993950" y="2574700"/>
            <a:ext cx="2489400" cy="996000"/>
          </a:xfrm>
          <a:prstGeom prst="rect">
            <a:avLst/>
          </a:prstGeom>
          <a:noFill/>
          <a:ln>
            <a:noFill/>
          </a:ln>
        </p:spPr>
        <p:txBody>
          <a:bodyPr anchorCtr="0" anchor="ctr" bIns="38100" lIns="57150" spcFirstLastPara="1" rIns="57150" wrap="square" tIns="38100">
            <a:noAutofit/>
          </a:bodyPr>
          <a:lstStyle/>
          <a:p>
            <a:pPr indent="0" lvl="0" marL="0" rtl="0" algn="ctr">
              <a:spcBef>
                <a:spcPts val="0"/>
              </a:spcBef>
              <a:spcAft>
                <a:spcPts val="0"/>
              </a:spcAft>
              <a:buClr>
                <a:schemeClr val="dk1"/>
              </a:buClr>
              <a:buSzPts val="1100"/>
              <a:buFont typeface="Arial"/>
              <a:buNone/>
            </a:pPr>
            <a:r>
              <a:rPr b="1" lang="hu-HU">
                <a:solidFill>
                  <a:schemeClr val="dk1"/>
                </a:solidFill>
                <a:latin typeface="Montserrat"/>
                <a:ea typeface="Montserrat"/>
                <a:cs typeface="Montserrat"/>
                <a:sym typeface="Montserrat"/>
              </a:rPr>
              <a:t>Which of the following is not a major challenge for women entrepreneurs related to care work?</a:t>
            </a:r>
            <a:endParaRPr b="1">
              <a:latin typeface="Montserrat"/>
              <a:ea typeface="Montserrat"/>
              <a:cs typeface="Montserrat"/>
              <a:sym typeface="Montserrat"/>
            </a:endParaRPr>
          </a:p>
        </p:txBody>
      </p:sp>
      <p:sp>
        <p:nvSpPr>
          <p:cNvPr id="520" name="Google Shape;520;g2f2d78067e3_0_2348"/>
          <p:cNvSpPr txBox="1"/>
          <p:nvPr/>
        </p:nvSpPr>
        <p:spPr>
          <a:xfrm>
            <a:off x="738800" y="2574700"/>
            <a:ext cx="1961100" cy="996000"/>
          </a:xfrm>
          <a:prstGeom prst="rect">
            <a:avLst/>
          </a:prstGeom>
          <a:noFill/>
          <a:ln>
            <a:noFill/>
          </a:ln>
        </p:spPr>
        <p:txBody>
          <a:bodyPr anchorCtr="0" anchor="ctr" bIns="38100" lIns="57150" spcFirstLastPara="1" rIns="57150" wrap="square" tIns="38100">
            <a:noAutofit/>
          </a:bodyPr>
          <a:lstStyle/>
          <a:p>
            <a:pPr indent="0" lvl="0" marL="0" marR="0" rtl="0" algn="ctr">
              <a:lnSpc>
                <a:spcPct val="90000"/>
              </a:lnSpc>
              <a:spcBef>
                <a:spcPts val="0"/>
              </a:spcBef>
              <a:spcAft>
                <a:spcPts val="0"/>
              </a:spcAft>
              <a:buClr>
                <a:srgbClr val="000000"/>
              </a:buClr>
              <a:buSzPts val="3000"/>
              <a:buFont typeface="Arial"/>
              <a:buNone/>
            </a:pPr>
            <a:r>
              <a:rPr b="1" i="0" lang="hu-HU" sz="1400" u="none" cap="none" strike="noStrike">
                <a:solidFill>
                  <a:srgbClr val="000000"/>
                </a:solidFill>
                <a:latin typeface="Montserrat"/>
                <a:ea typeface="Montserrat"/>
                <a:cs typeface="Montserrat"/>
                <a:sym typeface="Montserrat"/>
              </a:rPr>
              <a:t>What does gender equality mean?</a:t>
            </a:r>
            <a:endParaRPr b="1" i="0" sz="1400" u="none" cap="none" strike="noStrike">
              <a:solidFill>
                <a:srgbClr val="000000"/>
              </a:solidFill>
              <a:latin typeface="Montserrat"/>
              <a:ea typeface="Montserrat"/>
              <a:cs typeface="Montserrat"/>
              <a:sym typeface="Montserrat"/>
            </a:endParaRPr>
          </a:p>
        </p:txBody>
      </p:sp>
      <p:sp>
        <p:nvSpPr>
          <p:cNvPr id="521" name="Google Shape;521;g2f2d78067e3_0_2348"/>
          <p:cNvSpPr txBox="1"/>
          <p:nvPr/>
        </p:nvSpPr>
        <p:spPr>
          <a:xfrm>
            <a:off x="3366363" y="2574700"/>
            <a:ext cx="2489400" cy="996000"/>
          </a:xfrm>
          <a:prstGeom prst="rect">
            <a:avLst/>
          </a:prstGeom>
          <a:noFill/>
          <a:ln>
            <a:noFill/>
          </a:ln>
        </p:spPr>
        <p:txBody>
          <a:bodyPr anchorCtr="0" anchor="ctr" bIns="38100" lIns="57150" spcFirstLastPara="1" rIns="57150" wrap="square" tIns="38100">
            <a:noAutofit/>
          </a:bodyPr>
          <a:lstStyle/>
          <a:p>
            <a:pPr indent="0" lvl="0" marL="0" rtl="0" algn="ctr">
              <a:lnSpc>
                <a:spcPct val="90000"/>
              </a:lnSpc>
              <a:spcBef>
                <a:spcPts val="0"/>
              </a:spcBef>
              <a:spcAft>
                <a:spcPts val="0"/>
              </a:spcAft>
              <a:buClr>
                <a:schemeClr val="dk1"/>
              </a:buClr>
              <a:buSzPts val="3000"/>
              <a:buFont typeface="Arial"/>
              <a:buNone/>
            </a:pPr>
            <a:r>
              <a:rPr b="1" lang="hu-HU">
                <a:solidFill>
                  <a:schemeClr val="dk1"/>
                </a:solidFill>
                <a:latin typeface="Montserrat"/>
                <a:ea typeface="Montserrat"/>
                <a:cs typeface="Montserrat"/>
                <a:sym typeface="Montserrat"/>
              </a:rPr>
              <a:t>What is a well-known example of a gender gap?</a:t>
            </a:r>
            <a:endParaRPr b="1">
              <a:solidFill>
                <a:schemeClr val="dk1"/>
              </a:solidFill>
              <a:latin typeface="Montserrat"/>
              <a:ea typeface="Montserrat"/>
              <a:cs typeface="Montserrat"/>
              <a:sym typeface="Montserrat"/>
            </a:endParaRPr>
          </a:p>
          <a:p>
            <a:pPr indent="0" lvl="0" marL="0" marR="0" rtl="0" algn="ctr">
              <a:lnSpc>
                <a:spcPct val="90000"/>
              </a:lnSpc>
              <a:spcBef>
                <a:spcPts val="0"/>
              </a:spcBef>
              <a:spcAft>
                <a:spcPts val="0"/>
              </a:spcAft>
              <a:buClr>
                <a:srgbClr val="000000"/>
              </a:buClr>
              <a:buSzPts val="3000"/>
              <a:buFont typeface="Arial"/>
              <a:buNone/>
            </a:pPr>
            <a:r>
              <a:t/>
            </a:r>
            <a:endParaRPr b="1">
              <a:latin typeface="Montserrat"/>
              <a:ea typeface="Montserrat"/>
              <a:cs typeface="Montserrat"/>
              <a:sym typeface="Montserrat"/>
            </a:endParaRPr>
          </a:p>
        </p:txBody>
      </p:sp>
      <p:grpSp>
        <p:nvGrpSpPr>
          <p:cNvPr id="522" name="Google Shape;522;g2f2d78067e3_0_2348"/>
          <p:cNvGrpSpPr/>
          <p:nvPr/>
        </p:nvGrpSpPr>
        <p:grpSpPr>
          <a:xfrm>
            <a:off x="738813" y="4277660"/>
            <a:ext cx="2489377" cy="2180315"/>
            <a:chOff x="7097034" y="850668"/>
            <a:chExt cx="2251200" cy="1156359"/>
          </a:xfrm>
        </p:grpSpPr>
        <p:sp>
          <p:nvSpPr>
            <p:cNvPr id="523" name="Google Shape;523;g2f2d78067e3_0_2348"/>
            <p:cNvSpPr txBox="1"/>
            <p:nvPr/>
          </p:nvSpPr>
          <p:spPr>
            <a:xfrm>
              <a:off x="7097034" y="850668"/>
              <a:ext cx="2251200" cy="3855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chemeClr val="dk1"/>
                </a:buClr>
                <a:buSzPts val="1100"/>
                <a:buFont typeface="Arial"/>
                <a:buNone/>
              </a:pPr>
              <a:r>
                <a:rPr b="1" i="0" lang="hu-HU" sz="1000" u="none" cap="none" strike="noStrike">
                  <a:solidFill>
                    <a:schemeClr val="dk1"/>
                  </a:solidFill>
                  <a:latin typeface="Montserrat"/>
                  <a:ea typeface="Montserrat"/>
                  <a:cs typeface="Montserrat"/>
                  <a:sym typeface="Montserrat"/>
                </a:rPr>
                <a:t>A) Men and women must be the same in all aspects.</a:t>
              </a:r>
              <a:endParaRPr b="1" i="0" sz="1000" u="none" cap="none" strike="noStrike">
                <a:solidFill>
                  <a:schemeClr val="dk1"/>
                </a:solidFill>
                <a:latin typeface="Montserrat"/>
                <a:ea typeface="Montserrat"/>
                <a:cs typeface="Montserrat"/>
                <a:sym typeface="Montserrat"/>
              </a:endParaRPr>
            </a:p>
          </p:txBody>
        </p:sp>
        <p:sp>
          <p:nvSpPr>
            <p:cNvPr id="524" name="Google Shape;524;g2f2d78067e3_0_2348"/>
            <p:cNvSpPr txBox="1"/>
            <p:nvPr/>
          </p:nvSpPr>
          <p:spPr>
            <a:xfrm>
              <a:off x="7097034" y="1236101"/>
              <a:ext cx="2251200" cy="3855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chemeClr val="dk1"/>
                </a:buClr>
                <a:buSzPts val="1100"/>
                <a:buFont typeface="Arial"/>
                <a:buNone/>
              </a:pPr>
              <a:r>
                <a:rPr b="1" i="0" lang="hu-HU" sz="1000" u="none" cap="none" strike="noStrike">
                  <a:solidFill>
                    <a:schemeClr val="dk1"/>
                  </a:solidFill>
                  <a:latin typeface="Montserrat"/>
                  <a:ea typeface="Montserrat"/>
                  <a:cs typeface="Montserrat"/>
                  <a:sym typeface="Montserrat"/>
                </a:rPr>
                <a:t>B) Both women and men should have equal enjoyment of rights, opportunities, and resources.</a:t>
              </a:r>
              <a:endParaRPr b="1" i="0" sz="1000" u="none" cap="none" strike="noStrike">
                <a:solidFill>
                  <a:schemeClr val="dk1"/>
                </a:solidFill>
                <a:latin typeface="Montserrat"/>
                <a:ea typeface="Montserrat"/>
                <a:cs typeface="Montserrat"/>
                <a:sym typeface="Montserrat"/>
              </a:endParaRPr>
            </a:p>
          </p:txBody>
        </p:sp>
        <p:sp>
          <p:nvSpPr>
            <p:cNvPr id="525" name="Google Shape;525;g2f2d78067e3_0_2348"/>
            <p:cNvSpPr txBox="1"/>
            <p:nvPr/>
          </p:nvSpPr>
          <p:spPr>
            <a:xfrm>
              <a:off x="7097034" y="1621527"/>
              <a:ext cx="2251200" cy="3855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1200"/>
                </a:spcBef>
                <a:spcAft>
                  <a:spcPts val="1200"/>
                </a:spcAft>
                <a:buClr>
                  <a:schemeClr val="dk1"/>
                </a:buClr>
                <a:buSzPts val="1100"/>
                <a:buFont typeface="Arial"/>
                <a:buNone/>
              </a:pPr>
              <a:r>
                <a:rPr b="1" i="0" lang="hu-HU" sz="1000" u="none" cap="none" strike="noStrike">
                  <a:solidFill>
                    <a:schemeClr val="dk1"/>
                  </a:solidFill>
                  <a:latin typeface="Montserrat"/>
                  <a:ea typeface="Montserrat"/>
                  <a:cs typeface="Montserrat"/>
                  <a:sym typeface="Montserrat"/>
                </a:rPr>
                <a:t>C) Women should be given more opportunities than men.</a:t>
              </a:r>
              <a:endParaRPr b="1" i="0" sz="1000" u="none" cap="none" strike="noStrike">
                <a:solidFill>
                  <a:schemeClr val="dk1"/>
                </a:solidFill>
                <a:latin typeface="Montserrat"/>
                <a:ea typeface="Montserrat"/>
                <a:cs typeface="Montserrat"/>
                <a:sym typeface="Montserrat"/>
              </a:endParaRPr>
            </a:p>
          </p:txBody>
        </p:sp>
      </p:grpSp>
      <p:grpSp>
        <p:nvGrpSpPr>
          <p:cNvPr id="526" name="Google Shape;526;g2f2d78067e3_0_2348"/>
          <p:cNvGrpSpPr/>
          <p:nvPr/>
        </p:nvGrpSpPr>
        <p:grpSpPr>
          <a:xfrm>
            <a:off x="5993950" y="4277659"/>
            <a:ext cx="2489377" cy="2180314"/>
            <a:chOff x="7097034" y="850668"/>
            <a:chExt cx="2251200" cy="1156359"/>
          </a:xfrm>
        </p:grpSpPr>
        <p:sp>
          <p:nvSpPr>
            <p:cNvPr id="527" name="Google Shape;527;g2f2d78067e3_0_2348"/>
            <p:cNvSpPr txBox="1"/>
            <p:nvPr/>
          </p:nvSpPr>
          <p:spPr>
            <a:xfrm>
              <a:off x="7097034" y="850668"/>
              <a:ext cx="2251200" cy="3855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100"/>
                <a:buFont typeface="Arial"/>
                <a:buNone/>
              </a:pPr>
              <a:r>
                <a:rPr b="1" lang="hu-HU" sz="1000">
                  <a:solidFill>
                    <a:schemeClr val="dk1"/>
                  </a:solidFill>
                  <a:latin typeface="Montserrat"/>
                  <a:ea typeface="Montserrat"/>
                  <a:cs typeface="Montserrat"/>
                  <a:sym typeface="Montserrat"/>
                </a:rPr>
                <a:t>A) The "double burden" of work and family responsibilities limits women’s ability to fully engage in entrepreneurship.</a:t>
              </a:r>
              <a:endParaRPr b="1" sz="1000">
                <a:solidFill>
                  <a:schemeClr val="dk1"/>
                </a:solidFill>
                <a:latin typeface="Montserrat"/>
                <a:ea typeface="Montserrat"/>
                <a:cs typeface="Montserrat"/>
                <a:sym typeface="Montserrat"/>
              </a:endParaRPr>
            </a:p>
          </p:txBody>
        </p:sp>
        <p:sp>
          <p:nvSpPr>
            <p:cNvPr id="528" name="Google Shape;528;g2f2d78067e3_0_2348"/>
            <p:cNvSpPr txBox="1"/>
            <p:nvPr/>
          </p:nvSpPr>
          <p:spPr>
            <a:xfrm>
              <a:off x="7097034" y="1236101"/>
              <a:ext cx="2251200" cy="3855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1200"/>
                </a:spcBef>
                <a:spcAft>
                  <a:spcPts val="1200"/>
                </a:spcAft>
                <a:buClr>
                  <a:schemeClr val="dk1"/>
                </a:buClr>
                <a:buSzPts val="1100"/>
                <a:buFont typeface="Arial"/>
                <a:buNone/>
              </a:pPr>
              <a:r>
                <a:rPr b="1" lang="hu-HU" sz="1000">
                  <a:solidFill>
                    <a:schemeClr val="dk1"/>
                  </a:solidFill>
                  <a:latin typeface="Montserrat"/>
                  <a:ea typeface="Montserrat"/>
                  <a:cs typeface="Montserrat"/>
                  <a:sym typeface="Montserrat"/>
                </a:rPr>
                <a:t>B) Women typically own fewer financial assets, have shorter credit histories, and lower income levels.</a:t>
              </a:r>
              <a:endParaRPr b="1" sz="1000">
                <a:solidFill>
                  <a:schemeClr val="dk1"/>
                </a:solidFill>
                <a:latin typeface="Montserrat"/>
                <a:ea typeface="Montserrat"/>
                <a:cs typeface="Montserrat"/>
                <a:sym typeface="Montserrat"/>
              </a:endParaRPr>
            </a:p>
          </p:txBody>
        </p:sp>
        <p:sp>
          <p:nvSpPr>
            <p:cNvPr id="529" name="Google Shape;529;g2f2d78067e3_0_2348"/>
            <p:cNvSpPr txBox="1"/>
            <p:nvPr/>
          </p:nvSpPr>
          <p:spPr>
            <a:xfrm>
              <a:off x="7097034" y="1621527"/>
              <a:ext cx="2251200" cy="3855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1200"/>
                </a:spcBef>
                <a:spcAft>
                  <a:spcPts val="1200"/>
                </a:spcAft>
                <a:buClr>
                  <a:schemeClr val="dk1"/>
                </a:buClr>
                <a:buSzPts val="1100"/>
                <a:buFont typeface="Arial"/>
                <a:buNone/>
              </a:pPr>
              <a:r>
                <a:rPr b="1" lang="hu-HU" sz="1000">
                  <a:solidFill>
                    <a:schemeClr val="dk1"/>
                  </a:solidFill>
                  <a:latin typeface="Montserrat"/>
                  <a:ea typeface="Montserrat"/>
                  <a:cs typeface="Montserrat"/>
                  <a:sym typeface="Montserrat"/>
                </a:rPr>
                <a:t>C) Women entrepreneurs find it difficult to succeed in sectors like retail, education, and social work due to labour market segregation.</a:t>
              </a:r>
              <a:endParaRPr b="1" sz="1000">
                <a:solidFill>
                  <a:schemeClr val="dk1"/>
                </a:solidFill>
                <a:latin typeface="Montserrat"/>
                <a:ea typeface="Montserrat"/>
                <a:cs typeface="Montserrat"/>
                <a:sym typeface="Montserrat"/>
              </a:endParaRPr>
            </a:p>
          </p:txBody>
        </p:sp>
      </p:grpSp>
      <p:grpSp>
        <p:nvGrpSpPr>
          <p:cNvPr id="530" name="Google Shape;530;g2f2d78067e3_0_2348"/>
          <p:cNvGrpSpPr/>
          <p:nvPr/>
        </p:nvGrpSpPr>
        <p:grpSpPr>
          <a:xfrm>
            <a:off x="3366375" y="4277659"/>
            <a:ext cx="2489377" cy="2180314"/>
            <a:chOff x="7097034" y="850668"/>
            <a:chExt cx="2251200" cy="1156359"/>
          </a:xfrm>
        </p:grpSpPr>
        <p:sp>
          <p:nvSpPr>
            <p:cNvPr id="531" name="Google Shape;531;g2f2d78067e3_0_2348"/>
            <p:cNvSpPr txBox="1"/>
            <p:nvPr/>
          </p:nvSpPr>
          <p:spPr>
            <a:xfrm>
              <a:off x="7097034" y="850668"/>
              <a:ext cx="2251200" cy="3855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400"/>
                <a:buFont typeface="Arial"/>
                <a:buNone/>
              </a:pPr>
              <a:r>
                <a:rPr b="1" lang="hu-HU" sz="1000">
                  <a:solidFill>
                    <a:schemeClr val="dk1"/>
                  </a:solidFill>
                  <a:latin typeface="Montserrat"/>
                  <a:ea typeface="Montserrat"/>
                  <a:cs typeface="Montserrat"/>
                  <a:sym typeface="Montserrat"/>
                </a:rPr>
                <a:t>A) The gap in physical abilities between men and women.</a:t>
              </a:r>
              <a:endParaRPr b="1" sz="1000">
                <a:solidFill>
                  <a:schemeClr val="dk1"/>
                </a:solidFill>
                <a:latin typeface="Montserrat"/>
                <a:ea typeface="Montserrat"/>
                <a:cs typeface="Montserrat"/>
                <a:sym typeface="Montserrat"/>
              </a:endParaRPr>
            </a:p>
          </p:txBody>
        </p:sp>
        <p:sp>
          <p:nvSpPr>
            <p:cNvPr id="532" name="Google Shape;532;g2f2d78067e3_0_2348"/>
            <p:cNvSpPr txBox="1"/>
            <p:nvPr/>
          </p:nvSpPr>
          <p:spPr>
            <a:xfrm>
              <a:off x="7097034" y="1236101"/>
              <a:ext cx="2251200" cy="3855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100"/>
                <a:buFont typeface="Arial"/>
                <a:buNone/>
              </a:pPr>
              <a:r>
                <a:rPr b="1" lang="hu-HU" sz="1000">
                  <a:solidFill>
                    <a:schemeClr val="dk1"/>
                  </a:solidFill>
                  <a:latin typeface="Montserrat"/>
                  <a:ea typeface="Montserrat"/>
                  <a:cs typeface="Montserrat"/>
                  <a:sym typeface="Montserrat"/>
                </a:rPr>
                <a:t>B) The difference in voting rights between men and women.</a:t>
              </a:r>
              <a:endParaRPr b="1" sz="1000">
                <a:solidFill>
                  <a:schemeClr val="dk1"/>
                </a:solidFill>
                <a:latin typeface="Montserrat"/>
                <a:ea typeface="Montserrat"/>
                <a:cs typeface="Montserrat"/>
                <a:sym typeface="Montserrat"/>
              </a:endParaRPr>
            </a:p>
          </p:txBody>
        </p:sp>
        <p:sp>
          <p:nvSpPr>
            <p:cNvPr id="533" name="Google Shape;533;g2f2d78067e3_0_2348"/>
            <p:cNvSpPr txBox="1"/>
            <p:nvPr/>
          </p:nvSpPr>
          <p:spPr>
            <a:xfrm>
              <a:off x="7097034" y="1621527"/>
              <a:ext cx="2251200" cy="3855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100"/>
                <a:buFont typeface="Arial"/>
                <a:buNone/>
              </a:pPr>
              <a:r>
                <a:rPr b="1" lang="hu-HU" sz="1000">
                  <a:solidFill>
                    <a:schemeClr val="dk1"/>
                  </a:solidFill>
                  <a:latin typeface="Montserrat"/>
                  <a:ea typeface="Montserrat"/>
                  <a:cs typeface="Montserrat"/>
                  <a:sym typeface="Montserrat"/>
                </a:rPr>
                <a:t>C) The gender pay gap, which describes the difference between the average earnings of men and women.</a:t>
              </a:r>
              <a:endParaRPr b="1" i="0" sz="1000" u="none" cap="none" strike="noStrike">
                <a:solidFill>
                  <a:schemeClr val="dk1"/>
                </a:solidFill>
                <a:latin typeface="Montserrat"/>
                <a:ea typeface="Montserrat"/>
                <a:cs typeface="Montserrat"/>
                <a:sym typeface="Montserrat"/>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g305c050da0a_0_136"/>
          <p:cNvSpPr txBox="1"/>
          <p:nvPr>
            <p:ph type="title"/>
          </p:nvPr>
        </p:nvSpPr>
        <p:spPr>
          <a:xfrm>
            <a:off x="804985" y="1274178"/>
            <a:ext cx="10134000" cy="5196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hu-HU"/>
              <a:t>Self-assessment test - Gender implications </a:t>
            </a:r>
            <a:endParaRPr/>
          </a:p>
        </p:txBody>
      </p:sp>
      <p:sp>
        <p:nvSpPr>
          <p:cNvPr id="540" name="Google Shape;540;g305c050da0a_0_136"/>
          <p:cNvSpPr txBox="1"/>
          <p:nvPr/>
        </p:nvSpPr>
        <p:spPr>
          <a:xfrm>
            <a:off x="4431000" y="1937938"/>
            <a:ext cx="3330000" cy="492600"/>
          </a:xfrm>
          <a:prstGeom prst="rect">
            <a:avLst/>
          </a:prstGeom>
          <a:noFill/>
          <a:ln>
            <a:noFill/>
          </a:ln>
        </p:spPr>
        <p:txBody>
          <a:bodyPr anchorCtr="0" anchor="t" bIns="91425" lIns="91425" spcFirstLastPara="1" rIns="91425" wrap="square" tIns="91425">
            <a:spAutoFit/>
          </a:bodyPr>
          <a:lstStyle/>
          <a:p>
            <a:pPr indent="0" lvl="0" marL="0" rtl="0" algn="ctr">
              <a:spcBef>
                <a:spcPts val="1200"/>
              </a:spcBef>
              <a:spcAft>
                <a:spcPts val="0"/>
              </a:spcAft>
              <a:buNone/>
            </a:pPr>
            <a:r>
              <a:rPr b="1" lang="hu-HU" sz="2000">
                <a:solidFill>
                  <a:schemeClr val="accent2"/>
                </a:solidFill>
                <a:latin typeface="Montserrat"/>
                <a:ea typeface="Montserrat"/>
                <a:cs typeface="Montserrat"/>
                <a:sym typeface="Montserrat"/>
              </a:rPr>
              <a:t>Multiple choice test</a:t>
            </a:r>
            <a:endParaRPr/>
          </a:p>
        </p:txBody>
      </p:sp>
      <p:grpSp>
        <p:nvGrpSpPr>
          <p:cNvPr id="541" name="Google Shape;541;g305c050da0a_0_136"/>
          <p:cNvGrpSpPr/>
          <p:nvPr/>
        </p:nvGrpSpPr>
        <p:grpSpPr>
          <a:xfrm>
            <a:off x="738775" y="2574700"/>
            <a:ext cx="10330732" cy="3883274"/>
            <a:chOff x="5697" y="-52413"/>
            <a:chExt cx="9342315" cy="2059546"/>
          </a:xfrm>
        </p:grpSpPr>
        <p:sp>
          <p:nvSpPr>
            <p:cNvPr id="542" name="Google Shape;542;g305c050da0a_0_136"/>
            <p:cNvSpPr/>
            <p:nvPr/>
          </p:nvSpPr>
          <p:spPr>
            <a:xfrm>
              <a:off x="5706" y="475765"/>
              <a:ext cx="2251200" cy="264900"/>
            </a:xfrm>
            <a:prstGeom prst="rect">
              <a:avLst/>
            </a:prstGeom>
            <a:solidFill>
              <a:schemeClr val="accent2"/>
            </a:solidFill>
            <a:ln>
              <a:noFill/>
            </a:ln>
            <a:effectLst>
              <a:outerShdw blurRad="107950" rotWithShape="0" algn="ctr" dir="5400000" dist="12700">
                <a:srgbClr val="000000"/>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hu-HU" sz="1500">
                  <a:solidFill>
                    <a:schemeClr val="accent1"/>
                  </a:solidFill>
                  <a:latin typeface="Montserrat ExtraBold"/>
                  <a:ea typeface="Montserrat ExtraBold"/>
                  <a:cs typeface="Montserrat ExtraBold"/>
                  <a:sym typeface="Montserrat ExtraBold"/>
                </a:rPr>
                <a:t>A</a:t>
              </a:r>
              <a:endParaRPr b="0" i="0" sz="1500" u="none" cap="none" strike="noStrike">
                <a:solidFill>
                  <a:schemeClr val="accent1"/>
                </a:solidFill>
                <a:latin typeface="Montserrat ExtraBold"/>
                <a:ea typeface="Montserrat ExtraBold"/>
                <a:cs typeface="Montserrat ExtraBold"/>
                <a:sym typeface="Montserrat ExtraBold"/>
              </a:endParaRPr>
            </a:p>
          </p:txBody>
        </p:sp>
        <p:sp>
          <p:nvSpPr>
            <p:cNvPr id="543" name="Google Shape;543;g305c050da0a_0_136"/>
            <p:cNvSpPr/>
            <p:nvPr/>
          </p:nvSpPr>
          <p:spPr>
            <a:xfrm>
              <a:off x="5706" y="0"/>
              <a:ext cx="2251200" cy="475800"/>
            </a:xfrm>
            <a:prstGeom prst="rect">
              <a:avLst/>
            </a:prstGeom>
            <a:solidFill>
              <a:srgbClr val="B8CED6">
                <a:alpha val="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hu-HU" sz="1200">
                  <a:solidFill>
                    <a:schemeClr val="dk1"/>
                  </a:solidFill>
                  <a:latin typeface="Montserrat"/>
                  <a:ea typeface="Montserrat"/>
                  <a:cs typeface="Montserrat"/>
                  <a:sym typeface="Montserrat"/>
                </a:rPr>
                <a:t>Which of the following comprehensive strategies can best support women in overcoming gender-specific challenges in entrepreneurship?</a:t>
              </a:r>
              <a:endParaRPr sz="1700">
                <a:solidFill>
                  <a:schemeClr val="dk1"/>
                </a:solidFill>
              </a:endParaRPr>
            </a:p>
            <a:p>
              <a:pPr indent="0" lvl="0" marL="0" marR="0" rtl="0" algn="l">
                <a:lnSpc>
                  <a:spcPct val="100000"/>
                </a:lnSpc>
                <a:spcBef>
                  <a:spcPts val="0"/>
                </a:spcBef>
                <a:spcAft>
                  <a:spcPts val="0"/>
                </a:spcAft>
                <a:buClr>
                  <a:srgbClr val="000000"/>
                </a:buClr>
                <a:buSzPts val="1500"/>
                <a:buFont typeface="Arial"/>
                <a:buNone/>
              </a:pPr>
              <a:r>
                <a:t/>
              </a:r>
              <a:endParaRPr sz="1500"/>
            </a:p>
          </p:txBody>
        </p:sp>
        <p:sp>
          <p:nvSpPr>
            <p:cNvPr id="544" name="Google Shape;544;g305c050da0a_0_136"/>
            <p:cNvSpPr/>
            <p:nvPr/>
          </p:nvSpPr>
          <p:spPr>
            <a:xfrm>
              <a:off x="5697" y="850663"/>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rtl="0" algn="l">
                <a:spcBef>
                  <a:spcPts val="1200"/>
                </a:spcBef>
                <a:spcAft>
                  <a:spcPts val="1200"/>
                </a:spcAft>
                <a:buClr>
                  <a:schemeClr val="dk1"/>
                </a:buClr>
                <a:buSzPts val="1100"/>
                <a:buFont typeface="Arial"/>
                <a:buNone/>
              </a:pPr>
              <a:r>
                <a:rPr b="1" lang="hu-HU" sz="900">
                  <a:solidFill>
                    <a:schemeClr val="dk1"/>
                  </a:solidFill>
                  <a:latin typeface="Montserrat"/>
                  <a:ea typeface="Montserrat"/>
                  <a:cs typeface="Montserrat"/>
                  <a:sym typeface="Montserrat"/>
                </a:rPr>
                <a:t>A) Establishing strong professional networks, accessing gender-specific financial resources, in implementing flexible working hours and accessible childcare.</a:t>
              </a:r>
              <a:endParaRPr sz="1500"/>
            </a:p>
          </p:txBody>
        </p:sp>
        <p:sp>
          <p:nvSpPr>
            <p:cNvPr id="545" name="Google Shape;545;g305c050da0a_0_136"/>
            <p:cNvSpPr/>
            <p:nvPr/>
          </p:nvSpPr>
          <p:spPr>
            <a:xfrm>
              <a:off x="5697" y="1236148"/>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b="1" lang="hu-HU" sz="1100">
                  <a:solidFill>
                    <a:schemeClr val="dk1"/>
                  </a:solidFill>
                  <a:latin typeface="Montserrat"/>
                  <a:ea typeface="Montserrat"/>
                  <a:cs typeface="Montserrat"/>
                  <a:sym typeface="Montserrat"/>
                </a:rPr>
                <a:t>B) Implementing state-level diversity initiatives and celebrating diversity in entrepreneurship</a:t>
              </a:r>
              <a:endParaRPr sz="1500"/>
            </a:p>
          </p:txBody>
        </p:sp>
        <p:sp>
          <p:nvSpPr>
            <p:cNvPr id="546" name="Google Shape;546;g305c050da0a_0_136"/>
            <p:cNvSpPr/>
            <p:nvPr/>
          </p:nvSpPr>
          <p:spPr>
            <a:xfrm>
              <a:off x="5697" y="1621633"/>
              <a:ext cx="2251200" cy="385500"/>
            </a:xfrm>
            <a:prstGeom prst="rect">
              <a:avLst/>
            </a:prstGeom>
            <a:solidFill>
              <a:srgbClr val="B8CED6"/>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500"/>
                <a:buFont typeface="Arial"/>
                <a:buNone/>
              </a:pPr>
              <a:r>
                <a:rPr b="1" lang="hu-HU" sz="1100">
                  <a:solidFill>
                    <a:schemeClr val="dk1"/>
                  </a:solidFill>
                  <a:latin typeface="Montserrat"/>
                  <a:ea typeface="Montserrat"/>
                  <a:cs typeface="Montserrat"/>
                  <a:sym typeface="Montserrat"/>
                </a:rPr>
                <a:t>C) Advocating for policies that prioritise skill and competency development for women entrepreneurs</a:t>
              </a:r>
              <a:endParaRPr sz="1500"/>
            </a:p>
          </p:txBody>
        </p:sp>
        <p:sp>
          <p:nvSpPr>
            <p:cNvPr id="547" name="Google Shape;547;g305c050da0a_0_136"/>
            <p:cNvSpPr/>
            <p:nvPr/>
          </p:nvSpPr>
          <p:spPr>
            <a:xfrm>
              <a:off x="4733110" y="0"/>
              <a:ext cx="2251200" cy="475800"/>
            </a:xfrm>
            <a:prstGeom prst="rect">
              <a:avLst/>
            </a:prstGeom>
            <a:solidFill>
              <a:srgbClr val="B8CED6">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548" name="Google Shape;548;g305c050da0a_0_136"/>
            <p:cNvSpPr/>
            <p:nvPr/>
          </p:nvSpPr>
          <p:spPr>
            <a:xfrm>
              <a:off x="7096812" y="0"/>
              <a:ext cx="2251200" cy="475800"/>
            </a:xfrm>
            <a:prstGeom prst="rect">
              <a:avLst/>
            </a:prstGeom>
            <a:solidFill>
              <a:srgbClr val="B8CED6">
                <a:alpha val="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549" name="Google Shape;549;g305c050da0a_0_136"/>
            <p:cNvSpPr txBox="1"/>
            <p:nvPr/>
          </p:nvSpPr>
          <p:spPr>
            <a:xfrm>
              <a:off x="7096808" y="-52413"/>
              <a:ext cx="2251200" cy="528300"/>
            </a:xfrm>
            <a:prstGeom prst="rect">
              <a:avLst/>
            </a:prstGeom>
            <a:noFill/>
            <a:ln>
              <a:noFill/>
            </a:ln>
          </p:spPr>
          <p:txBody>
            <a:bodyPr anchorCtr="0" anchor="ctr" bIns="38100" lIns="57150" spcFirstLastPara="1" rIns="57150" wrap="square" tIns="38100">
              <a:noAutofit/>
            </a:bodyPr>
            <a:lstStyle/>
            <a:p>
              <a:pPr indent="0" lvl="0" marL="0" marR="0" rtl="0" algn="ctr">
                <a:lnSpc>
                  <a:spcPct val="90000"/>
                </a:lnSpc>
                <a:spcBef>
                  <a:spcPts val="0"/>
                </a:spcBef>
                <a:spcAft>
                  <a:spcPts val="0"/>
                </a:spcAft>
                <a:buClr>
                  <a:srgbClr val="000000"/>
                </a:buClr>
                <a:buSzPts val="3000"/>
                <a:buFont typeface="Arial"/>
                <a:buNone/>
              </a:pPr>
              <a:r>
                <a:t/>
              </a:r>
              <a:endParaRPr b="1" i="0" sz="1400" u="none" cap="none" strike="noStrike">
                <a:solidFill>
                  <a:srgbClr val="000000"/>
                </a:solidFill>
                <a:latin typeface="Montserrat"/>
                <a:ea typeface="Montserrat"/>
                <a:cs typeface="Montserrat"/>
                <a:sym typeface="Montserrat"/>
              </a:endParaRPr>
            </a:p>
          </p:txBody>
        </p:sp>
        <p:sp>
          <p:nvSpPr>
            <p:cNvPr id="550" name="Google Shape;550;g305c050da0a_0_136"/>
            <p:cNvSpPr/>
            <p:nvPr/>
          </p:nvSpPr>
          <p:spPr>
            <a:xfrm>
              <a:off x="7067630" y="1731688"/>
              <a:ext cx="165300" cy="165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g3069aa0bfdb_0_125"/>
          <p:cNvSpPr txBox="1"/>
          <p:nvPr>
            <p:ph type="title"/>
          </p:nvPr>
        </p:nvSpPr>
        <p:spPr>
          <a:xfrm>
            <a:off x="443475" y="1274175"/>
            <a:ext cx="10043100" cy="5196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24756"/>
              <a:buFont typeface="Montserrat ExtraBold"/>
              <a:buNone/>
            </a:pPr>
            <a:r>
              <a:rPr lang="hu-HU"/>
              <a:t>Self-assessment test - Resilience and Well-being </a:t>
            </a:r>
            <a:endParaRPr sz="2850"/>
          </a:p>
          <a:p>
            <a:pPr indent="0" lvl="0" marL="0" marR="0" rtl="0" algn="l">
              <a:lnSpc>
                <a:spcPct val="90000"/>
              </a:lnSpc>
              <a:spcBef>
                <a:spcPts val="0"/>
              </a:spcBef>
              <a:spcAft>
                <a:spcPts val="0"/>
              </a:spcAft>
              <a:buClr>
                <a:schemeClr val="accent1"/>
              </a:buClr>
              <a:buSzPct val="111110"/>
              <a:buFont typeface="Montserrat ExtraBold"/>
              <a:buNone/>
            </a:pPr>
            <a:r>
              <a:t/>
            </a:r>
            <a:endParaRPr/>
          </a:p>
        </p:txBody>
      </p:sp>
      <p:sp>
        <p:nvSpPr>
          <p:cNvPr id="556" name="Google Shape;556;g3069aa0bfdb_0_125"/>
          <p:cNvSpPr/>
          <p:nvPr/>
        </p:nvSpPr>
        <p:spPr>
          <a:xfrm>
            <a:off x="592324" y="1876504"/>
            <a:ext cx="10329300" cy="47124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400"/>
              <a:buFont typeface="Arial"/>
              <a:buNone/>
            </a:pPr>
            <a:r>
              <a:t/>
            </a:r>
            <a:endParaRPr b="1" i="0" sz="1400" u="none" cap="none" strike="noStrike">
              <a:solidFill>
                <a:schemeClr val="accent2"/>
              </a:solidFill>
              <a:latin typeface="Montserrat"/>
              <a:ea typeface="Montserrat"/>
              <a:cs typeface="Montserrat"/>
              <a:sym typeface="Montserrat"/>
            </a:endParaRPr>
          </a:p>
        </p:txBody>
      </p:sp>
      <p:sp>
        <p:nvSpPr>
          <p:cNvPr id="557" name="Google Shape;557;g3069aa0bfdb_0_125"/>
          <p:cNvSpPr txBox="1"/>
          <p:nvPr/>
        </p:nvSpPr>
        <p:spPr>
          <a:xfrm>
            <a:off x="443477" y="1793778"/>
            <a:ext cx="10667400" cy="52641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0" lang="hu-HU" sz="1400" u="none" cap="none" strike="noStrike">
                <a:solidFill>
                  <a:schemeClr val="dk2"/>
                </a:solidFill>
                <a:latin typeface="Montserrat"/>
                <a:ea typeface="Montserrat"/>
                <a:cs typeface="Montserrat"/>
                <a:sym typeface="Montserrat"/>
              </a:rPr>
              <a:t>Question 1:</a:t>
            </a:r>
            <a:r>
              <a:rPr b="0" i="0" lang="hu-HU" sz="1400" u="none" cap="none" strike="noStrike">
                <a:solidFill>
                  <a:schemeClr val="dk2"/>
                </a:solidFill>
                <a:latin typeface="Montserrat"/>
                <a:ea typeface="Montserrat"/>
                <a:cs typeface="Montserrat"/>
                <a:sym typeface="Montserrat"/>
              </a:rPr>
              <a:t> What is the primary component of resilience?</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0" i="0" lang="hu-HU" sz="1400" u="none" cap="none" strike="noStrike">
                <a:solidFill>
                  <a:schemeClr val="dk2"/>
                </a:solidFill>
                <a:latin typeface="Montserrat"/>
                <a:ea typeface="Montserrat"/>
                <a:cs typeface="Montserrat"/>
                <a:sym typeface="Montserrat"/>
              </a:rPr>
              <a:t>a) Ignoring problems</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0" i="0" lang="hu-HU" sz="1400" u="none" cap="none" strike="noStrike">
                <a:solidFill>
                  <a:schemeClr val="dk2"/>
                </a:solidFill>
                <a:latin typeface="Montserrat"/>
                <a:ea typeface="Montserrat"/>
                <a:cs typeface="Montserrat"/>
                <a:sym typeface="Montserrat"/>
              </a:rPr>
              <a:t>b) Bouncing back from adversity</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0" i="0" lang="hu-HU" sz="1400" u="none" cap="none" strike="noStrike">
                <a:solidFill>
                  <a:schemeClr val="dk2"/>
                </a:solidFill>
                <a:latin typeface="Montserrat"/>
                <a:ea typeface="Montserrat"/>
                <a:cs typeface="Montserrat"/>
                <a:sym typeface="Montserrat"/>
              </a:rPr>
              <a:t>c) Avoiding stress</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0" i="0" lang="hu-HU" sz="1400" u="none" cap="none" strike="noStrike">
                <a:solidFill>
                  <a:schemeClr val="dk2"/>
                </a:solidFill>
                <a:latin typeface="Montserrat"/>
                <a:ea typeface="Montserrat"/>
                <a:cs typeface="Montserrat"/>
                <a:sym typeface="Montserrat"/>
              </a:rPr>
              <a:t>d) Seeking help from others</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1" i="0" lang="hu-HU" sz="1400" u="none" cap="none" strike="noStrike">
                <a:solidFill>
                  <a:schemeClr val="dk2"/>
                </a:solidFill>
                <a:latin typeface="Montserrat"/>
                <a:ea typeface="Montserrat"/>
                <a:cs typeface="Montserrat"/>
                <a:sym typeface="Montserrat"/>
              </a:rPr>
              <a:t>Correct Answer:</a:t>
            </a:r>
            <a:r>
              <a:rPr b="0" i="0" lang="hu-HU" sz="1400" u="none" cap="none" strike="noStrike">
                <a:solidFill>
                  <a:schemeClr val="dk2"/>
                </a:solidFill>
                <a:latin typeface="Montserrat"/>
                <a:ea typeface="Montserrat"/>
                <a:cs typeface="Montserrat"/>
                <a:sym typeface="Montserrat"/>
              </a:rPr>
              <a:t> </a:t>
            </a:r>
            <a:r>
              <a:rPr b="1" i="1" lang="hu-HU" sz="1400" u="none" cap="none" strike="noStrike">
                <a:solidFill>
                  <a:schemeClr val="dk2"/>
                </a:solidFill>
                <a:latin typeface="Montserrat"/>
                <a:ea typeface="Montserrat"/>
                <a:cs typeface="Montserrat"/>
                <a:sym typeface="Montserrat"/>
              </a:rPr>
              <a:t>b) Bouncing back from adversity</a:t>
            </a:r>
            <a:endParaRPr b="0" i="0" sz="1400" u="none" cap="none" strike="noStrike">
              <a:solidFill>
                <a:schemeClr val="dk2"/>
              </a:solidFill>
              <a:latin typeface="Montserrat"/>
              <a:ea typeface="Montserrat"/>
              <a:cs typeface="Montserrat"/>
              <a:sym typeface="Montserrat"/>
            </a:endParaRPr>
          </a:p>
          <a:p>
            <a:pPr indent="0" lvl="0" marL="457200" marR="0" rtl="0" algn="l">
              <a:lnSpc>
                <a:spcPct val="115000"/>
              </a:lnSpc>
              <a:spcBef>
                <a:spcPts val="0"/>
              </a:spcBef>
              <a:spcAft>
                <a:spcPts val="0"/>
              </a:spcAft>
              <a:buNone/>
            </a:pPr>
            <a:r>
              <a:rPr b="0" i="0" lang="hu-HU" sz="1400" u="none" cap="none" strike="noStrike">
                <a:solidFill>
                  <a:schemeClr val="dk2"/>
                </a:solidFill>
                <a:latin typeface="Montserrat"/>
                <a:ea typeface="Montserrat"/>
                <a:cs typeface="Montserrat"/>
                <a:sym typeface="Montserrat"/>
              </a:rPr>
              <a:t> </a:t>
            </a:r>
            <a:endParaRPr b="0" i="0" sz="1400" u="none" cap="none" strike="noStrike">
              <a:solidFill>
                <a:schemeClr val="dk2"/>
              </a:solidFill>
              <a:latin typeface="Montserrat"/>
              <a:ea typeface="Montserrat"/>
              <a:cs typeface="Montserrat"/>
              <a:sym typeface="Montserrat"/>
            </a:endParaRPr>
          </a:p>
          <a:p>
            <a:pPr indent="0" lvl="0" marL="0" marR="0" rtl="0" algn="just">
              <a:lnSpc>
                <a:spcPct val="115000"/>
              </a:lnSpc>
              <a:spcBef>
                <a:spcPts val="0"/>
              </a:spcBef>
              <a:spcAft>
                <a:spcPts val="0"/>
              </a:spcAft>
              <a:buNone/>
            </a:pPr>
            <a:r>
              <a:rPr b="1" i="0" lang="hu-HU" sz="1400" u="none" cap="none" strike="noStrike">
                <a:solidFill>
                  <a:schemeClr val="dk2"/>
                </a:solidFill>
                <a:latin typeface="Montserrat"/>
                <a:ea typeface="Montserrat"/>
                <a:cs typeface="Montserrat"/>
                <a:sym typeface="Montserrat"/>
              </a:rPr>
              <a:t>Question 2:</a:t>
            </a:r>
            <a:r>
              <a:rPr b="0" i="0" lang="hu-HU" sz="1400" u="none" cap="none" strike="noStrike">
                <a:solidFill>
                  <a:schemeClr val="dk2"/>
                </a:solidFill>
                <a:latin typeface="Montserrat"/>
                <a:ea typeface="Montserrat"/>
                <a:cs typeface="Montserrat"/>
                <a:sym typeface="Montserrat"/>
              </a:rPr>
              <a:t> Which of the following traits is most associated with resilience?</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0" i="0" lang="hu-HU" sz="1400" u="none" cap="none" strike="noStrike">
                <a:solidFill>
                  <a:schemeClr val="dk2"/>
                </a:solidFill>
                <a:latin typeface="Montserrat"/>
                <a:ea typeface="Montserrat"/>
                <a:cs typeface="Montserrat"/>
                <a:sym typeface="Montserrat"/>
              </a:rPr>
              <a:t>a) Perfectionism</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0" i="0" lang="hu-HU" sz="1400" u="none" cap="none" strike="noStrike">
                <a:solidFill>
                  <a:schemeClr val="dk2"/>
                </a:solidFill>
                <a:latin typeface="Montserrat"/>
                <a:ea typeface="Montserrat"/>
                <a:cs typeface="Montserrat"/>
                <a:sym typeface="Montserrat"/>
              </a:rPr>
              <a:t>b) Optimism</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0" i="0" lang="hu-HU" sz="1400" u="none" cap="none" strike="noStrike">
                <a:solidFill>
                  <a:schemeClr val="dk2"/>
                </a:solidFill>
                <a:latin typeface="Montserrat"/>
                <a:ea typeface="Montserrat"/>
                <a:cs typeface="Montserrat"/>
                <a:sym typeface="Montserrat"/>
              </a:rPr>
              <a:t>c) Pessimism</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0" i="0" lang="hu-HU" sz="1400" u="none" cap="none" strike="noStrike">
                <a:solidFill>
                  <a:schemeClr val="dk2"/>
                </a:solidFill>
                <a:latin typeface="Montserrat"/>
                <a:ea typeface="Montserrat"/>
                <a:cs typeface="Montserrat"/>
                <a:sym typeface="Montserrat"/>
              </a:rPr>
              <a:t>d) Flexibility</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1" i="0" lang="hu-HU" sz="1400" u="none" cap="none" strike="noStrike">
                <a:solidFill>
                  <a:schemeClr val="dk2"/>
                </a:solidFill>
                <a:latin typeface="Montserrat"/>
                <a:ea typeface="Montserrat"/>
                <a:cs typeface="Montserrat"/>
                <a:sym typeface="Montserrat"/>
              </a:rPr>
              <a:t>Correct Answer:</a:t>
            </a:r>
            <a:r>
              <a:rPr b="0" i="0" lang="hu-HU" sz="1400" u="none" cap="none" strike="noStrike">
                <a:solidFill>
                  <a:schemeClr val="dk2"/>
                </a:solidFill>
                <a:latin typeface="Montserrat"/>
                <a:ea typeface="Montserrat"/>
                <a:cs typeface="Montserrat"/>
                <a:sym typeface="Montserrat"/>
              </a:rPr>
              <a:t> </a:t>
            </a:r>
            <a:r>
              <a:rPr b="1" i="1" lang="hu-HU" sz="1400" u="none" cap="none" strike="noStrike">
                <a:solidFill>
                  <a:schemeClr val="dk2"/>
                </a:solidFill>
                <a:latin typeface="Montserrat"/>
                <a:ea typeface="Montserrat"/>
                <a:cs typeface="Montserrat"/>
                <a:sym typeface="Montserrat"/>
              </a:rPr>
              <a:t>d) Flexibility</a:t>
            </a:r>
            <a:endParaRPr b="0" i="0" sz="1400" u="none" cap="none" strike="noStrike">
              <a:solidFill>
                <a:schemeClr val="dk2"/>
              </a:solidFill>
              <a:latin typeface="Montserrat"/>
              <a:ea typeface="Montserrat"/>
              <a:cs typeface="Montserrat"/>
              <a:sym typeface="Montserrat"/>
            </a:endParaRPr>
          </a:p>
          <a:p>
            <a:pPr indent="0" lvl="0" marL="457200" marR="0" rtl="0" algn="l">
              <a:lnSpc>
                <a:spcPct val="115000"/>
              </a:lnSpc>
              <a:spcBef>
                <a:spcPts val="0"/>
              </a:spcBef>
              <a:spcAft>
                <a:spcPts val="0"/>
              </a:spcAft>
              <a:buNone/>
            </a:pPr>
            <a:r>
              <a:rPr b="0" i="0" lang="hu-HU" sz="1400" u="none" cap="none" strike="noStrike">
                <a:solidFill>
                  <a:schemeClr val="dk2"/>
                </a:solidFill>
                <a:latin typeface="Montserrat"/>
                <a:ea typeface="Montserrat"/>
                <a:cs typeface="Montserrat"/>
                <a:sym typeface="Montserrat"/>
              </a:rPr>
              <a:t> </a:t>
            </a:r>
            <a:endParaRPr>
              <a:solidFill>
                <a:schemeClr val="dk2"/>
              </a:solidFill>
            </a:endParaRPr>
          </a:p>
          <a:p>
            <a:pPr indent="0" lvl="0" marL="0" marR="0" rtl="0" algn="just">
              <a:lnSpc>
                <a:spcPct val="115000"/>
              </a:lnSpc>
              <a:spcBef>
                <a:spcPts val="0"/>
              </a:spcBef>
              <a:spcAft>
                <a:spcPts val="0"/>
              </a:spcAft>
              <a:buNone/>
            </a:pPr>
            <a:r>
              <a:rPr b="1" i="0" lang="hu-HU" sz="1400" u="none" cap="none" strike="noStrike">
                <a:solidFill>
                  <a:schemeClr val="dk2"/>
                </a:solidFill>
                <a:latin typeface="Montserrat"/>
                <a:ea typeface="Montserrat"/>
                <a:cs typeface="Montserrat"/>
                <a:sym typeface="Montserrat"/>
              </a:rPr>
              <a:t>Question 3:</a:t>
            </a:r>
            <a:r>
              <a:rPr b="0" i="0" lang="hu-HU" sz="1400" u="none" cap="none" strike="noStrike">
                <a:solidFill>
                  <a:schemeClr val="dk2"/>
                </a:solidFill>
                <a:latin typeface="Montserrat"/>
                <a:ea typeface="Montserrat"/>
                <a:cs typeface="Montserrat"/>
                <a:sym typeface="Montserrat"/>
              </a:rPr>
              <a:t> Resilience involves which of the following actions?</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0" i="0" lang="hu-HU" sz="1400" u="none" cap="none" strike="noStrike">
                <a:solidFill>
                  <a:schemeClr val="dk2"/>
                </a:solidFill>
                <a:latin typeface="Montserrat"/>
                <a:ea typeface="Montserrat"/>
                <a:cs typeface="Montserrat"/>
                <a:sym typeface="Montserrat"/>
              </a:rPr>
              <a:t>a) Minimizing your emotions</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0" i="0" lang="hu-HU" sz="1400" u="none" cap="none" strike="noStrike">
                <a:solidFill>
                  <a:schemeClr val="dk2"/>
                </a:solidFill>
                <a:latin typeface="Montserrat"/>
                <a:ea typeface="Montserrat"/>
                <a:cs typeface="Montserrat"/>
                <a:sym typeface="Montserrat"/>
              </a:rPr>
              <a:t>b) Facing challenges directly and learning from them</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0" i="0" lang="hu-HU" sz="1400" u="none" cap="none" strike="noStrike">
                <a:solidFill>
                  <a:schemeClr val="dk2"/>
                </a:solidFill>
                <a:latin typeface="Montserrat"/>
                <a:ea typeface="Montserrat"/>
                <a:cs typeface="Montserrat"/>
                <a:sym typeface="Montserrat"/>
              </a:rPr>
              <a:t>c) Suppressing stress</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0" i="0" lang="hu-HU" sz="1400" u="none" cap="none" strike="noStrike">
                <a:solidFill>
                  <a:schemeClr val="dk2"/>
                </a:solidFill>
                <a:latin typeface="Montserrat"/>
                <a:ea typeface="Montserrat"/>
                <a:cs typeface="Montserrat"/>
                <a:sym typeface="Montserrat"/>
              </a:rPr>
              <a:t>d) Isolating yourself to avoid difficulties</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1" i="0" lang="hu-HU" sz="1400" u="none" cap="none" strike="noStrike">
                <a:solidFill>
                  <a:schemeClr val="dk2"/>
                </a:solidFill>
                <a:latin typeface="Montserrat"/>
                <a:ea typeface="Montserrat"/>
                <a:cs typeface="Montserrat"/>
                <a:sym typeface="Montserrat"/>
              </a:rPr>
              <a:t>Correct Answer:</a:t>
            </a:r>
            <a:r>
              <a:rPr b="0" i="0" lang="hu-HU" sz="1400" u="none" cap="none" strike="noStrike">
                <a:solidFill>
                  <a:schemeClr val="dk2"/>
                </a:solidFill>
                <a:latin typeface="Montserrat"/>
                <a:ea typeface="Montserrat"/>
                <a:cs typeface="Montserrat"/>
                <a:sym typeface="Montserrat"/>
              </a:rPr>
              <a:t> </a:t>
            </a:r>
            <a:r>
              <a:rPr b="1" i="1" lang="hu-HU" sz="1400" u="none" cap="none" strike="noStrike">
                <a:solidFill>
                  <a:schemeClr val="dk2"/>
                </a:solidFill>
                <a:latin typeface="Montserrat"/>
                <a:ea typeface="Montserrat"/>
                <a:cs typeface="Montserrat"/>
                <a:sym typeface="Montserrat"/>
              </a:rPr>
              <a:t>b) Facing challenges directly and learning from them</a:t>
            </a:r>
            <a:endParaRPr b="0" i="0" sz="1400" u="none" cap="none" strike="noStrike">
              <a:solidFill>
                <a:schemeClr val="dk2"/>
              </a:solidFill>
              <a:latin typeface="Montserrat"/>
              <a:ea typeface="Montserrat"/>
              <a:cs typeface="Montserrat"/>
              <a:sym typeface="Montserrat"/>
            </a:endParaRPr>
          </a:p>
          <a:p>
            <a:pPr indent="0" lvl="0" marL="457200" marR="0" rtl="0" algn="l">
              <a:lnSpc>
                <a:spcPct val="115000"/>
              </a:lnSpc>
              <a:spcBef>
                <a:spcPts val="0"/>
              </a:spcBef>
              <a:spcAft>
                <a:spcPts val="0"/>
              </a:spcAft>
              <a:buNone/>
            </a:pPr>
            <a:r>
              <a:rPr b="0" i="0" lang="hu-HU" sz="1400" u="none" cap="none" strike="noStrike">
                <a:solidFill>
                  <a:schemeClr val="dk2"/>
                </a:solidFill>
                <a:latin typeface="Montserrat"/>
                <a:ea typeface="Montserrat"/>
                <a:cs typeface="Montserrat"/>
                <a:sym typeface="Montserrat"/>
              </a:rPr>
              <a:t> </a:t>
            </a:r>
            <a:endParaRPr b="0" i="0" sz="14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g3069aa0bfdb_0_131"/>
          <p:cNvSpPr/>
          <p:nvPr/>
        </p:nvSpPr>
        <p:spPr>
          <a:xfrm>
            <a:off x="592324" y="1876504"/>
            <a:ext cx="10329300" cy="47124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400"/>
              <a:buFont typeface="Arial"/>
              <a:buNone/>
            </a:pPr>
            <a:r>
              <a:t/>
            </a:r>
            <a:endParaRPr b="1" i="0" sz="1400" u="none" cap="none" strike="noStrike">
              <a:solidFill>
                <a:schemeClr val="accent2"/>
              </a:solidFill>
              <a:latin typeface="Montserrat"/>
              <a:ea typeface="Montserrat"/>
              <a:cs typeface="Montserrat"/>
              <a:sym typeface="Montserrat"/>
            </a:endParaRPr>
          </a:p>
        </p:txBody>
      </p:sp>
      <p:sp>
        <p:nvSpPr>
          <p:cNvPr id="563" name="Google Shape;563;g3069aa0bfdb_0_131"/>
          <p:cNvSpPr txBox="1"/>
          <p:nvPr/>
        </p:nvSpPr>
        <p:spPr>
          <a:xfrm>
            <a:off x="443477" y="1562745"/>
            <a:ext cx="10667400" cy="5264100"/>
          </a:xfrm>
          <a:prstGeom prst="rect">
            <a:avLst/>
          </a:prstGeom>
          <a:noFill/>
          <a:ln>
            <a:noFill/>
          </a:ln>
        </p:spPr>
        <p:txBody>
          <a:bodyPr anchorCtr="0" anchor="t" bIns="45700" lIns="91425" spcFirstLastPara="1" rIns="91425" wrap="square" tIns="45700">
            <a:spAutoFit/>
          </a:bodyPr>
          <a:lstStyle/>
          <a:p>
            <a:pPr indent="0" lvl="0" marL="457200" marR="0" rtl="0" algn="l">
              <a:lnSpc>
                <a:spcPct val="115000"/>
              </a:lnSpc>
              <a:spcBef>
                <a:spcPts val="0"/>
              </a:spcBef>
              <a:spcAft>
                <a:spcPts val="0"/>
              </a:spcAft>
              <a:buNone/>
            </a:pPr>
            <a:r>
              <a:rPr b="0" i="0" lang="hu-HU" sz="1400" u="none" cap="none" strike="noStrike">
                <a:solidFill>
                  <a:schemeClr val="dk2"/>
                </a:solidFill>
                <a:latin typeface="Montserrat"/>
                <a:ea typeface="Montserrat"/>
                <a:cs typeface="Montserrat"/>
                <a:sym typeface="Montserrat"/>
              </a:rPr>
              <a:t>  </a:t>
            </a:r>
            <a:endParaRPr b="0" i="0" sz="1400" u="none" cap="none" strike="noStrike">
              <a:solidFill>
                <a:schemeClr val="dk2"/>
              </a:solidFill>
              <a:latin typeface="Montserrat"/>
              <a:ea typeface="Montserrat"/>
              <a:cs typeface="Montserrat"/>
              <a:sym typeface="Montserrat"/>
            </a:endParaRPr>
          </a:p>
          <a:p>
            <a:pPr indent="0" lvl="0" marL="0" marR="0" rtl="0" algn="just">
              <a:lnSpc>
                <a:spcPct val="115000"/>
              </a:lnSpc>
              <a:spcBef>
                <a:spcPts val="0"/>
              </a:spcBef>
              <a:spcAft>
                <a:spcPts val="0"/>
              </a:spcAft>
              <a:buNone/>
            </a:pPr>
            <a:r>
              <a:rPr b="1" i="0" lang="hu-HU" sz="1400" u="none" cap="none" strike="noStrike">
                <a:solidFill>
                  <a:schemeClr val="dk2"/>
                </a:solidFill>
                <a:latin typeface="Montserrat"/>
                <a:ea typeface="Montserrat"/>
                <a:cs typeface="Montserrat"/>
                <a:sym typeface="Montserrat"/>
              </a:rPr>
              <a:t>Question 4:</a:t>
            </a:r>
            <a:r>
              <a:rPr b="0" i="0" lang="hu-HU" sz="1400" u="none" cap="none" strike="noStrike">
                <a:solidFill>
                  <a:schemeClr val="dk2"/>
                </a:solidFill>
                <a:latin typeface="Montserrat"/>
                <a:ea typeface="Montserrat"/>
                <a:cs typeface="Montserrat"/>
                <a:sym typeface="Montserrat"/>
              </a:rPr>
              <a:t> What is one effective way to enhance your resilience?</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0" i="0" lang="hu-HU" sz="1400" u="none" cap="none" strike="noStrike">
                <a:solidFill>
                  <a:schemeClr val="dk2"/>
                </a:solidFill>
                <a:latin typeface="Montserrat"/>
                <a:ea typeface="Montserrat"/>
                <a:cs typeface="Montserrat"/>
                <a:sym typeface="Montserrat"/>
              </a:rPr>
              <a:t>a) Avoiding new experiences to stay comfortable</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0" i="0" lang="hu-HU" sz="1400" u="none" cap="none" strike="noStrike">
                <a:solidFill>
                  <a:schemeClr val="dk2"/>
                </a:solidFill>
                <a:latin typeface="Montserrat"/>
                <a:ea typeface="Montserrat"/>
                <a:cs typeface="Montserrat"/>
                <a:sym typeface="Montserrat"/>
              </a:rPr>
              <a:t>b) Blaming others for your challenges</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0" i="0" lang="hu-HU" sz="1400" u="none" cap="none" strike="noStrike">
                <a:solidFill>
                  <a:schemeClr val="dk2"/>
                </a:solidFill>
                <a:latin typeface="Montserrat"/>
                <a:ea typeface="Montserrat"/>
                <a:cs typeface="Montserrat"/>
                <a:sym typeface="Montserrat"/>
              </a:rPr>
              <a:t>c) Building strong social support networks</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0" i="0" lang="hu-HU" sz="1400" u="none" cap="none" strike="noStrike">
                <a:solidFill>
                  <a:schemeClr val="dk2"/>
                </a:solidFill>
                <a:latin typeface="Montserrat"/>
                <a:ea typeface="Montserrat"/>
                <a:cs typeface="Montserrat"/>
                <a:sym typeface="Montserrat"/>
              </a:rPr>
              <a:t>d) Ignoring negative emotions</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1" i="0" lang="hu-HU" sz="1400" u="none" cap="none" strike="noStrike">
                <a:solidFill>
                  <a:schemeClr val="dk2"/>
                </a:solidFill>
                <a:latin typeface="Montserrat"/>
                <a:ea typeface="Montserrat"/>
                <a:cs typeface="Montserrat"/>
                <a:sym typeface="Montserrat"/>
              </a:rPr>
              <a:t>Correct Answer</a:t>
            </a:r>
            <a:r>
              <a:rPr b="1" i="1" lang="hu-HU" sz="1400" u="none" cap="none" strike="noStrike">
                <a:solidFill>
                  <a:schemeClr val="dk2"/>
                </a:solidFill>
                <a:latin typeface="Montserrat"/>
                <a:ea typeface="Montserrat"/>
                <a:cs typeface="Montserrat"/>
                <a:sym typeface="Montserrat"/>
              </a:rPr>
              <a:t>: c) Building strong social support networks</a:t>
            </a:r>
            <a:endParaRPr b="0" i="0" sz="1400" u="none" cap="none" strike="noStrike">
              <a:solidFill>
                <a:schemeClr val="dk2"/>
              </a:solidFill>
              <a:latin typeface="Montserrat"/>
              <a:ea typeface="Montserrat"/>
              <a:cs typeface="Montserrat"/>
              <a:sym typeface="Montserrat"/>
            </a:endParaRPr>
          </a:p>
          <a:p>
            <a:pPr indent="0" lvl="0" marL="457200" marR="0" rtl="0" algn="l">
              <a:lnSpc>
                <a:spcPct val="115000"/>
              </a:lnSpc>
              <a:spcBef>
                <a:spcPts val="0"/>
              </a:spcBef>
              <a:spcAft>
                <a:spcPts val="0"/>
              </a:spcAft>
              <a:buNone/>
            </a:pPr>
            <a:r>
              <a:rPr b="0" i="0" lang="hu-HU" sz="1400" u="none" cap="none" strike="noStrike">
                <a:solidFill>
                  <a:schemeClr val="dk2"/>
                </a:solidFill>
                <a:latin typeface="Montserrat"/>
                <a:ea typeface="Montserrat"/>
                <a:cs typeface="Montserrat"/>
                <a:sym typeface="Montserrat"/>
              </a:rPr>
              <a:t> </a:t>
            </a:r>
            <a:endParaRPr b="0" i="0" sz="1400" u="none" cap="none" strike="noStrike">
              <a:solidFill>
                <a:schemeClr val="dk2"/>
              </a:solidFill>
              <a:latin typeface="Montserrat"/>
              <a:ea typeface="Montserrat"/>
              <a:cs typeface="Montserrat"/>
              <a:sym typeface="Montserrat"/>
            </a:endParaRPr>
          </a:p>
          <a:p>
            <a:pPr indent="0" lvl="0" marL="0" marR="0" rtl="0" algn="just">
              <a:lnSpc>
                <a:spcPct val="115000"/>
              </a:lnSpc>
              <a:spcBef>
                <a:spcPts val="0"/>
              </a:spcBef>
              <a:spcAft>
                <a:spcPts val="0"/>
              </a:spcAft>
              <a:buNone/>
            </a:pPr>
            <a:r>
              <a:rPr b="1" i="0" lang="hu-HU" sz="1400" u="none" cap="none" strike="noStrike">
                <a:solidFill>
                  <a:schemeClr val="dk2"/>
                </a:solidFill>
                <a:latin typeface="Montserrat"/>
                <a:ea typeface="Montserrat"/>
                <a:cs typeface="Montserrat"/>
                <a:sym typeface="Montserrat"/>
              </a:rPr>
              <a:t>Question 5:</a:t>
            </a:r>
            <a:r>
              <a:rPr b="0" i="0" lang="hu-HU" sz="1400" u="none" cap="none" strike="noStrike">
                <a:solidFill>
                  <a:schemeClr val="dk2"/>
                </a:solidFill>
                <a:latin typeface="Montserrat"/>
                <a:ea typeface="Montserrat"/>
                <a:cs typeface="Montserrat"/>
                <a:sym typeface="Montserrat"/>
              </a:rPr>
              <a:t> Which statement best describes the role of adaptability in resilience?</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0" i="0" lang="hu-HU" sz="1400" u="none" cap="none" strike="noStrike">
                <a:solidFill>
                  <a:schemeClr val="dk2"/>
                </a:solidFill>
                <a:latin typeface="Montserrat"/>
                <a:ea typeface="Montserrat"/>
                <a:cs typeface="Montserrat"/>
                <a:sym typeface="Montserrat"/>
              </a:rPr>
              <a:t>a) Adaptability is irrelevant to resilience.</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0" i="0" lang="hu-HU" sz="1400" u="none" cap="none" strike="noStrike">
                <a:solidFill>
                  <a:schemeClr val="dk2"/>
                </a:solidFill>
                <a:latin typeface="Montserrat"/>
                <a:ea typeface="Montserrat"/>
                <a:cs typeface="Montserrat"/>
                <a:sym typeface="Montserrat"/>
              </a:rPr>
              <a:t>b) Being adaptable allows you to adjust to changes and bounce back from setbacks.</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0" i="0" lang="hu-HU" sz="1400" u="none" cap="none" strike="noStrike">
                <a:solidFill>
                  <a:schemeClr val="dk2"/>
                </a:solidFill>
                <a:latin typeface="Montserrat"/>
                <a:ea typeface="Montserrat"/>
                <a:cs typeface="Montserrat"/>
                <a:sym typeface="Montserrat"/>
              </a:rPr>
              <a:t>c) Adaptability means accepting defeat.</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0" i="0" lang="hu-HU" sz="1400" u="none" cap="none" strike="noStrike">
                <a:solidFill>
                  <a:schemeClr val="dk2"/>
                </a:solidFill>
                <a:latin typeface="Montserrat"/>
                <a:ea typeface="Montserrat"/>
                <a:cs typeface="Montserrat"/>
                <a:sym typeface="Montserrat"/>
              </a:rPr>
              <a:t>d) Resilience is only about staying the same no matter what.</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1" i="0" lang="hu-HU" sz="1400" u="none" cap="none" strike="noStrike">
                <a:solidFill>
                  <a:schemeClr val="dk2"/>
                </a:solidFill>
                <a:latin typeface="Montserrat"/>
                <a:ea typeface="Montserrat"/>
                <a:cs typeface="Montserrat"/>
                <a:sym typeface="Montserrat"/>
              </a:rPr>
              <a:t>Correct Answer</a:t>
            </a:r>
            <a:r>
              <a:rPr b="1" i="1" lang="hu-HU" sz="1400" u="none" cap="none" strike="noStrike">
                <a:solidFill>
                  <a:schemeClr val="dk2"/>
                </a:solidFill>
                <a:latin typeface="Montserrat"/>
                <a:ea typeface="Montserrat"/>
                <a:cs typeface="Montserrat"/>
                <a:sym typeface="Montserrat"/>
              </a:rPr>
              <a:t>: b) Being adaptable allows you to adjust to changes and bounce back from setbacks</a:t>
            </a:r>
            <a:r>
              <a:rPr b="0" i="0" lang="hu-HU" sz="1400" u="none" cap="none" strike="noStrike">
                <a:solidFill>
                  <a:schemeClr val="dk2"/>
                </a:solidFill>
                <a:latin typeface="Montserrat"/>
                <a:ea typeface="Montserrat"/>
                <a:cs typeface="Montserrat"/>
                <a:sym typeface="Montserrat"/>
              </a:rPr>
              <a:t>.</a:t>
            </a:r>
            <a:endParaRPr b="0" i="0" sz="1400" u="none" cap="none" strike="noStrike">
              <a:solidFill>
                <a:schemeClr val="dk2"/>
              </a:solidFill>
              <a:latin typeface="Montserrat"/>
              <a:ea typeface="Montserrat"/>
              <a:cs typeface="Montserrat"/>
              <a:sym typeface="Montserrat"/>
            </a:endParaRPr>
          </a:p>
          <a:p>
            <a:pPr indent="0" lvl="0" marL="457200" marR="0" rtl="0" algn="l">
              <a:lnSpc>
                <a:spcPct val="115000"/>
              </a:lnSpc>
              <a:spcBef>
                <a:spcPts val="0"/>
              </a:spcBef>
              <a:spcAft>
                <a:spcPts val="0"/>
              </a:spcAft>
              <a:buNone/>
            </a:pPr>
            <a:r>
              <a:rPr b="0" i="0" lang="hu-HU" sz="1400" u="none" cap="none" strike="noStrike">
                <a:solidFill>
                  <a:schemeClr val="dk2"/>
                </a:solidFill>
                <a:latin typeface="Montserrat"/>
                <a:ea typeface="Montserrat"/>
                <a:cs typeface="Montserrat"/>
                <a:sym typeface="Montserrat"/>
              </a:rPr>
              <a:t> </a:t>
            </a:r>
            <a:endParaRPr b="0" i="0" sz="1400" u="none" cap="none" strike="noStrike">
              <a:solidFill>
                <a:schemeClr val="dk2"/>
              </a:solidFill>
              <a:latin typeface="Montserrat"/>
              <a:ea typeface="Montserrat"/>
              <a:cs typeface="Montserrat"/>
              <a:sym typeface="Montserrat"/>
            </a:endParaRPr>
          </a:p>
          <a:p>
            <a:pPr indent="0" lvl="0" marL="0" marR="0" rtl="0" algn="just">
              <a:lnSpc>
                <a:spcPct val="115000"/>
              </a:lnSpc>
              <a:spcBef>
                <a:spcPts val="0"/>
              </a:spcBef>
              <a:spcAft>
                <a:spcPts val="0"/>
              </a:spcAft>
              <a:buNone/>
            </a:pPr>
            <a:r>
              <a:rPr b="1" i="0" lang="hu-HU" sz="1400" u="none" cap="none" strike="noStrike">
                <a:solidFill>
                  <a:schemeClr val="dk2"/>
                </a:solidFill>
                <a:latin typeface="Montserrat"/>
                <a:ea typeface="Montserrat"/>
                <a:cs typeface="Montserrat"/>
                <a:sym typeface="Montserrat"/>
              </a:rPr>
              <a:t>Question 6:</a:t>
            </a:r>
            <a:r>
              <a:rPr b="0" i="0" lang="hu-HU" sz="1400" u="none" cap="none" strike="noStrike">
                <a:solidFill>
                  <a:schemeClr val="dk2"/>
                </a:solidFill>
                <a:latin typeface="Montserrat"/>
                <a:ea typeface="Montserrat"/>
                <a:cs typeface="Montserrat"/>
                <a:sym typeface="Montserrat"/>
              </a:rPr>
              <a:t> What is the purpose of self-reflection in building resilience?</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0" i="0" lang="hu-HU" sz="1400" u="none" cap="none" strike="noStrike">
                <a:solidFill>
                  <a:schemeClr val="dk2"/>
                </a:solidFill>
                <a:latin typeface="Montserrat"/>
                <a:ea typeface="Montserrat"/>
                <a:cs typeface="Montserrat"/>
                <a:sym typeface="Montserrat"/>
              </a:rPr>
              <a:t>a) To dwell on past mistakes</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0" i="0" lang="hu-HU" sz="1400" u="none" cap="none" strike="noStrike">
                <a:solidFill>
                  <a:schemeClr val="dk2"/>
                </a:solidFill>
                <a:latin typeface="Montserrat"/>
                <a:ea typeface="Montserrat"/>
                <a:cs typeface="Montserrat"/>
                <a:sym typeface="Montserrat"/>
              </a:rPr>
              <a:t>b) To identify personal strengths and areas for growth</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0" i="0" lang="hu-HU" sz="1400" u="none" cap="none" strike="noStrike">
                <a:solidFill>
                  <a:schemeClr val="dk2"/>
                </a:solidFill>
                <a:latin typeface="Montserrat"/>
                <a:ea typeface="Montserrat"/>
                <a:cs typeface="Montserrat"/>
                <a:sym typeface="Montserrat"/>
              </a:rPr>
              <a:t>c) To avoid facing difficult emotions</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0" i="0" lang="hu-HU" sz="1400" u="none" cap="none" strike="noStrike">
                <a:solidFill>
                  <a:schemeClr val="dk2"/>
                </a:solidFill>
                <a:latin typeface="Montserrat"/>
                <a:ea typeface="Montserrat"/>
                <a:cs typeface="Montserrat"/>
                <a:sym typeface="Montserrat"/>
              </a:rPr>
              <a:t>d) To prevent future challenges</a:t>
            </a:r>
            <a:endParaRPr b="0" i="0" sz="1400" u="none" cap="none" strike="noStrike">
              <a:solidFill>
                <a:schemeClr val="dk2"/>
              </a:solidFill>
              <a:latin typeface="Montserrat"/>
              <a:ea typeface="Montserrat"/>
              <a:cs typeface="Montserrat"/>
              <a:sym typeface="Montserrat"/>
            </a:endParaRPr>
          </a:p>
          <a:p>
            <a:pPr indent="-342900" lvl="0" marL="342900" marR="0" rtl="0" algn="l">
              <a:lnSpc>
                <a:spcPct val="115000"/>
              </a:lnSpc>
              <a:spcBef>
                <a:spcPts val="0"/>
              </a:spcBef>
              <a:spcAft>
                <a:spcPts val="0"/>
              </a:spcAft>
              <a:buClr>
                <a:schemeClr val="dk2"/>
              </a:buClr>
              <a:buSzPts val="1000"/>
              <a:buFont typeface="Noto Sans Symbols"/>
              <a:buChar char="∙"/>
            </a:pPr>
            <a:r>
              <a:rPr b="1" i="1" lang="hu-HU" sz="1400" u="none" cap="none" strike="noStrike">
                <a:solidFill>
                  <a:schemeClr val="dk2"/>
                </a:solidFill>
                <a:latin typeface="Montserrat"/>
                <a:ea typeface="Montserrat"/>
                <a:cs typeface="Montserrat"/>
                <a:sym typeface="Montserrat"/>
              </a:rPr>
              <a:t>Correct Answer: b) To identify personal strengths and areas for growth</a:t>
            </a:r>
            <a:endParaRPr b="0" i="0" sz="14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4"/>
          <p:cNvSpPr txBox="1"/>
          <p:nvPr>
            <p:ph type="ctrTitle"/>
          </p:nvPr>
        </p:nvSpPr>
        <p:spPr>
          <a:xfrm>
            <a:off x="2122593" y="3299015"/>
            <a:ext cx="7754389" cy="452357"/>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accent1"/>
              </a:buClr>
              <a:buSzPct val="111111"/>
              <a:buFont typeface="Montserrat ExtraBold"/>
              <a:buNone/>
            </a:pPr>
            <a:r>
              <a:rPr lang="hu-HU">
                <a:solidFill>
                  <a:schemeClr val="accent1"/>
                </a:solidFill>
              </a:rPr>
              <a:t>Thank you for your attention!</a:t>
            </a:r>
            <a:endParaRPr>
              <a:solidFill>
                <a:schemeClr val="accent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2f36b8e418a_1_0"/>
          <p:cNvSpPr txBox="1"/>
          <p:nvPr>
            <p:ph type="title"/>
          </p:nvPr>
        </p:nvSpPr>
        <p:spPr>
          <a:xfrm>
            <a:off x="804985" y="1274178"/>
            <a:ext cx="10134000" cy="519600"/>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EXERCISE – Gender roles and expectations</a:t>
            </a:r>
            <a:endParaRPr/>
          </a:p>
        </p:txBody>
      </p:sp>
      <p:sp>
        <p:nvSpPr>
          <p:cNvPr id="100" name="Google Shape;100;g2f36b8e418a_1_0"/>
          <p:cNvSpPr txBox="1"/>
          <p:nvPr>
            <p:ph idx="1" type="body"/>
          </p:nvPr>
        </p:nvSpPr>
        <p:spPr>
          <a:xfrm>
            <a:off x="1520969" y="4657392"/>
            <a:ext cx="9481069" cy="1660358"/>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2800"/>
              <a:buNone/>
            </a:pPr>
            <a:r>
              <a:rPr lang="hu-HU" sz="1800">
                <a:solidFill>
                  <a:schemeClr val="accent1"/>
                </a:solidFill>
                <a:latin typeface="Montserrat ExtraBold"/>
                <a:ea typeface="Montserrat ExtraBold"/>
                <a:cs typeface="Montserrat ExtraBold"/>
                <a:sym typeface="Montserrat ExtraBold"/>
              </a:rPr>
              <a:t>Answer the following questions based on the mind map you created!</a:t>
            </a:r>
            <a:endParaRPr/>
          </a:p>
          <a:p>
            <a:pPr indent="-330200" lvl="0" marL="457200" rtl="0" algn="l">
              <a:lnSpc>
                <a:spcPct val="115000"/>
              </a:lnSpc>
              <a:spcBef>
                <a:spcPts val="0"/>
              </a:spcBef>
              <a:spcAft>
                <a:spcPts val="0"/>
              </a:spcAft>
              <a:buSzPts val="1600"/>
              <a:buFont typeface="Montserrat"/>
              <a:buChar char="●"/>
            </a:pPr>
            <a:r>
              <a:rPr lang="hu-HU" sz="1600"/>
              <a:t>What differences do you observe between ‘entrepreneur’ and ‘women entrepreneurs’?</a:t>
            </a:r>
            <a:endParaRPr sz="1600"/>
          </a:p>
          <a:p>
            <a:pPr indent="-330200" lvl="0" marL="457200" rtl="0" algn="l">
              <a:lnSpc>
                <a:spcPct val="115000"/>
              </a:lnSpc>
              <a:spcBef>
                <a:spcPts val="0"/>
              </a:spcBef>
              <a:spcAft>
                <a:spcPts val="0"/>
              </a:spcAft>
              <a:buSzPts val="1600"/>
              <a:buFont typeface="Montserrat"/>
              <a:buChar char="●"/>
            </a:pPr>
            <a:r>
              <a:rPr lang="hu-HU" sz="1600"/>
              <a:t>What do you believe are the reasons behind these differences?</a:t>
            </a:r>
            <a:endParaRPr sz="1600"/>
          </a:p>
          <a:p>
            <a:pPr indent="-330200" lvl="0" marL="457200" rtl="0" algn="l">
              <a:lnSpc>
                <a:spcPct val="115000"/>
              </a:lnSpc>
              <a:spcBef>
                <a:spcPts val="0"/>
              </a:spcBef>
              <a:spcAft>
                <a:spcPts val="0"/>
              </a:spcAft>
              <a:buSzPts val="1600"/>
              <a:buFont typeface="Montserrat"/>
              <a:buChar char="●"/>
            </a:pPr>
            <a:r>
              <a:rPr lang="hu-HU" sz="1600"/>
              <a:t>Do you observe expectations connected with women entrepreneurs? </a:t>
            </a:r>
            <a:endParaRPr sz="1600"/>
          </a:p>
          <a:p>
            <a:pPr indent="-330200" lvl="0" marL="457200" rtl="0" algn="l">
              <a:lnSpc>
                <a:spcPct val="115000"/>
              </a:lnSpc>
              <a:spcBef>
                <a:spcPts val="0"/>
              </a:spcBef>
              <a:spcAft>
                <a:spcPts val="0"/>
              </a:spcAft>
              <a:buSzPts val="1600"/>
              <a:buFont typeface="Montserrat"/>
              <a:buChar char="●"/>
            </a:pPr>
            <a:r>
              <a:rPr lang="hu-HU" sz="1600"/>
              <a:t>How do these expectations impact the success and fulfilment of women entrepreneurs?</a:t>
            </a:r>
            <a:endParaRPr sz="1600"/>
          </a:p>
        </p:txBody>
      </p:sp>
      <p:sp>
        <p:nvSpPr>
          <p:cNvPr id="101" name="Google Shape;101;g2f36b8e418a_1_0"/>
          <p:cNvSpPr txBox="1"/>
          <p:nvPr/>
        </p:nvSpPr>
        <p:spPr>
          <a:xfrm>
            <a:off x="951929" y="2157555"/>
            <a:ext cx="3788513" cy="2190856"/>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2800"/>
              <a:buFont typeface="Arial"/>
              <a:buNone/>
            </a:pPr>
            <a:r>
              <a:rPr b="0" i="0" lang="hu-HU" sz="2000" u="none" cap="none" strike="noStrike">
                <a:solidFill>
                  <a:srgbClr val="44546A"/>
                </a:solidFill>
                <a:latin typeface="Montserrat ExtraBold"/>
                <a:ea typeface="Montserrat ExtraBold"/>
                <a:cs typeface="Montserrat ExtraBold"/>
                <a:sym typeface="Montserrat ExtraBold"/>
              </a:rPr>
              <a:t>Make a mind map! Write down anything you associate with</a:t>
            </a:r>
            <a:br>
              <a:rPr b="0" i="0" lang="hu-HU" sz="2000" u="none" cap="none" strike="noStrike">
                <a:solidFill>
                  <a:srgbClr val="44546A"/>
                </a:solidFill>
                <a:latin typeface="Montserrat ExtraBold"/>
                <a:ea typeface="Montserrat ExtraBold"/>
                <a:cs typeface="Montserrat ExtraBold"/>
                <a:sym typeface="Montserrat ExtraBold"/>
              </a:rPr>
            </a:br>
            <a:r>
              <a:rPr b="0" i="0" lang="hu-HU" sz="2000" u="none" cap="none" strike="noStrike">
                <a:solidFill>
                  <a:srgbClr val="44546A"/>
                </a:solidFill>
                <a:latin typeface="Montserrat ExtraBold"/>
                <a:ea typeface="Montserrat ExtraBold"/>
                <a:cs typeface="Montserrat ExtraBold"/>
                <a:sym typeface="Montserrat ExtraBold"/>
              </a:rPr>
              <a:t>being an 'entrepreneur' and a 'woman entrepreneur.’ </a:t>
            </a:r>
            <a:endParaRPr b="0" i="0" sz="1400" u="none" cap="none" strike="noStrike">
              <a:solidFill>
                <a:srgbClr val="000000"/>
              </a:solidFill>
              <a:latin typeface="Arial"/>
              <a:ea typeface="Arial"/>
              <a:cs typeface="Arial"/>
              <a:sym typeface="Arial"/>
            </a:endParaRPr>
          </a:p>
        </p:txBody>
      </p:sp>
      <p:pic>
        <p:nvPicPr>
          <p:cNvPr id="102" name="Google Shape;102;g2f36b8e418a_1_0"/>
          <p:cNvPicPr preferRelativeResize="0"/>
          <p:nvPr/>
        </p:nvPicPr>
        <p:blipFill rotWithShape="1">
          <a:blip r:embed="rId3">
            <a:alphaModFix/>
          </a:blip>
          <a:srcRect b="7297" l="16056" r="15140" t="8419"/>
          <a:stretch/>
        </p:blipFill>
        <p:spPr>
          <a:xfrm>
            <a:off x="951929" y="4657392"/>
            <a:ext cx="505976" cy="519600"/>
          </a:xfrm>
          <a:prstGeom prst="rect">
            <a:avLst/>
          </a:prstGeom>
          <a:noFill/>
          <a:ln>
            <a:noFill/>
          </a:ln>
        </p:spPr>
      </p:pic>
      <p:pic>
        <p:nvPicPr>
          <p:cNvPr id="103" name="Google Shape;103;g2f36b8e418a_1_0"/>
          <p:cNvPicPr preferRelativeResize="0"/>
          <p:nvPr/>
        </p:nvPicPr>
        <p:blipFill>
          <a:blip r:embed="rId4">
            <a:alphaModFix/>
          </a:blip>
          <a:stretch>
            <a:fillRect/>
          </a:stretch>
        </p:blipFill>
        <p:spPr>
          <a:xfrm>
            <a:off x="5883167" y="1884278"/>
            <a:ext cx="4549003" cy="255881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305c050da0a_0_8"/>
          <p:cNvSpPr txBox="1"/>
          <p:nvPr>
            <p:ph type="title"/>
          </p:nvPr>
        </p:nvSpPr>
        <p:spPr>
          <a:xfrm>
            <a:off x="804985" y="1274178"/>
            <a:ext cx="10134000" cy="5196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Clr>
                <a:schemeClr val="dk1"/>
              </a:buClr>
              <a:buSzPct val="34375"/>
              <a:buFont typeface="Arial"/>
              <a:buNone/>
            </a:pPr>
            <a:r>
              <a:rPr lang="hu-HU"/>
              <a:t>3.1.2 Gender equality in entrepreneurship </a:t>
            </a:r>
            <a:endParaRPr/>
          </a:p>
        </p:txBody>
      </p:sp>
      <p:sp>
        <p:nvSpPr>
          <p:cNvPr id="110" name="Google Shape;110;g305c050da0a_0_8"/>
          <p:cNvSpPr txBox="1"/>
          <p:nvPr>
            <p:ph idx="1" type="body"/>
          </p:nvPr>
        </p:nvSpPr>
        <p:spPr>
          <a:xfrm>
            <a:off x="804985" y="1793772"/>
            <a:ext cx="10134000" cy="3512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hu-HU" sz="1400">
                <a:solidFill>
                  <a:schemeClr val="dk2"/>
                </a:solidFill>
              </a:rPr>
              <a:t>Women entrepreneurs face gender-specific challenges. Let's take a look at the challenges and explore what strategies you as a woman and an entrepreneur can use to overcome them.</a:t>
            </a:r>
            <a:endParaRPr b="1" sz="1400">
              <a:solidFill>
                <a:schemeClr val="dk2"/>
              </a:solidFill>
            </a:endParaRPr>
          </a:p>
          <a:p>
            <a:pPr indent="0" lvl="0" marL="0" rtl="0" algn="l">
              <a:lnSpc>
                <a:spcPct val="115000"/>
              </a:lnSpc>
              <a:spcBef>
                <a:spcPts val="1200"/>
              </a:spcBef>
              <a:spcAft>
                <a:spcPts val="0"/>
              </a:spcAft>
              <a:buNone/>
            </a:pPr>
            <a:r>
              <a:rPr b="1" lang="hu-HU" sz="1400" u="sng">
                <a:solidFill>
                  <a:schemeClr val="dk2"/>
                </a:solidFill>
              </a:rPr>
              <a:t>Gender Inequality</a:t>
            </a:r>
            <a:r>
              <a:rPr b="1" lang="hu-HU" sz="1400">
                <a:solidFill>
                  <a:schemeClr val="dk2"/>
                </a:solidFill>
              </a:rPr>
              <a:t>:</a:t>
            </a:r>
            <a:r>
              <a:rPr lang="hu-HU" sz="1400">
                <a:solidFill>
                  <a:schemeClr val="dk2"/>
                </a:solidFill>
              </a:rPr>
              <a:t> Systemic disadvantages women face.</a:t>
            </a:r>
            <a:endParaRPr sz="1400">
              <a:solidFill>
                <a:schemeClr val="dk2"/>
              </a:solidFill>
            </a:endParaRPr>
          </a:p>
          <a:p>
            <a:pPr indent="0" lvl="0" marL="0" rtl="0" algn="l">
              <a:lnSpc>
                <a:spcPct val="115000"/>
              </a:lnSpc>
              <a:spcBef>
                <a:spcPts val="1200"/>
              </a:spcBef>
              <a:spcAft>
                <a:spcPts val="0"/>
              </a:spcAft>
              <a:buNone/>
            </a:pPr>
            <a:r>
              <a:rPr lang="hu-HU" sz="1400">
                <a:solidFill>
                  <a:schemeClr val="dk2"/>
                </a:solidFill>
              </a:rPr>
              <a:t>Gender inequality in entrepreneurship refers to the unequal opportunities, resources, and treatment women face compared to men when starting and running businesses. These inequalities stem from financial, societal, and cultural barriers that disproportionately affect women.</a:t>
            </a:r>
            <a:endParaRPr i="1" sz="1400">
              <a:solidFill>
                <a:schemeClr val="dk2"/>
              </a:solidFill>
            </a:endParaRPr>
          </a:p>
          <a:p>
            <a:pPr indent="0" lvl="0" marL="0" rtl="0" algn="l">
              <a:lnSpc>
                <a:spcPct val="115000"/>
              </a:lnSpc>
              <a:spcBef>
                <a:spcPts val="1200"/>
              </a:spcBef>
              <a:spcAft>
                <a:spcPts val="0"/>
              </a:spcAft>
              <a:buNone/>
            </a:pPr>
            <a:r>
              <a:rPr b="1" lang="hu-HU" sz="1400" u="sng">
                <a:solidFill>
                  <a:schemeClr val="dk2"/>
                </a:solidFill>
              </a:rPr>
              <a:t>Gender Equality</a:t>
            </a:r>
            <a:r>
              <a:rPr b="1" lang="hu-HU" sz="1400">
                <a:solidFill>
                  <a:schemeClr val="dk2"/>
                </a:solidFill>
              </a:rPr>
              <a:t>: </a:t>
            </a:r>
            <a:r>
              <a:rPr lang="hu-HU" sz="1400">
                <a:solidFill>
                  <a:schemeClr val="dk2"/>
                </a:solidFill>
              </a:rPr>
              <a:t>Equal access to rights and opportunities regardless of gender. </a:t>
            </a:r>
            <a:endParaRPr sz="1400">
              <a:solidFill>
                <a:schemeClr val="dk2"/>
              </a:solidFill>
            </a:endParaRPr>
          </a:p>
          <a:p>
            <a:pPr indent="0" lvl="0" marL="0" rtl="0" algn="just">
              <a:lnSpc>
                <a:spcPct val="115000"/>
              </a:lnSpc>
              <a:spcBef>
                <a:spcPts val="1200"/>
              </a:spcBef>
              <a:spcAft>
                <a:spcPts val="0"/>
              </a:spcAft>
              <a:buNone/>
            </a:pPr>
            <a:r>
              <a:rPr lang="hu-HU" sz="1400">
                <a:solidFill>
                  <a:schemeClr val="dk2"/>
                </a:solidFill>
              </a:rPr>
              <a:t>Equal enjoyment of rights and access to opportunity and resources for everyone independent of gender, age, ethnicity, religion, sexual orientation, resources for living, etc. Equality refers to a qualitative aspect: priorities and needs have to be taken into consideration when addressing the equality of a particular group. So, equality does not mean that women and men are the same or have to be the same, instead diversity of different groups of women and men are acknowledged in order to ensure the same rights and access to opportunities, resources. In short, gender equality means that both women and men are able to enjoy human rights, the same opportunities and resources and potential to contribute or benefit from society, economy, social and cultural goods.</a:t>
            </a:r>
            <a:endParaRPr sz="1400">
              <a:solidFill>
                <a:schemeClr val="dk2"/>
              </a:solidFill>
            </a:endParaRPr>
          </a:p>
          <a:p>
            <a:pPr indent="0" lvl="0" marL="0" rtl="0" algn="l">
              <a:lnSpc>
                <a:spcPct val="115000"/>
              </a:lnSpc>
              <a:spcBef>
                <a:spcPts val="1200"/>
              </a:spcBef>
              <a:spcAft>
                <a:spcPts val="1200"/>
              </a:spcAft>
              <a:buClr>
                <a:schemeClr val="dk1"/>
              </a:buClr>
              <a:buSzPts val="1100"/>
              <a:buFont typeface="Arial"/>
              <a:buNone/>
            </a:pPr>
            <a:r>
              <a:rPr lang="hu-HU" sz="1400">
                <a:solidFill>
                  <a:schemeClr val="dk2"/>
                </a:solidFill>
              </a:rPr>
              <a:t>Visit</a:t>
            </a:r>
            <a:r>
              <a:rPr lang="hu-HU" sz="1400">
                <a:solidFill>
                  <a:schemeClr val="dk2"/>
                </a:solidFill>
                <a:uFill>
                  <a:noFill/>
                </a:uFill>
                <a:hlinkClick r:id="rId3">
                  <a:extLst>
                    <a:ext uri="{A12FA001-AC4F-418D-AE19-62706E023703}">
                      <ahyp:hlinkClr val="tx"/>
                    </a:ext>
                  </a:extLst>
                </a:hlinkClick>
              </a:rPr>
              <a:t> </a:t>
            </a:r>
            <a:r>
              <a:rPr b="1" lang="hu-HU" sz="1400" u="sng">
                <a:solidFill>
                  <a:schemeClr val="dk2"/>
                </a:solidFill>
                <a:hlinkClick r:id="rId4">
                  <a:extLst>
                    <a:ext uri="{A12FA001-AC4F-418D-AE19-62706E023703}">
                      <ahyp:hlinkClr val="tx"/>
                    </a:ext>
                  </a:extLst>
                </a:hlinkClick>
              </a:rPr>
              <a:t>this glossary on gender equality</a:t>
            </a:r>
            <a:r>
              <a:rPr b="1" lang="hu-HU" sz="1400">
                <a:solidFill>
                  <a:schemeClr val="dk2"/>
                </a:solidFill>
              </a:rPr>
              <a:t> </a:t>
            </a:r>
            <a:r>
              <a:rPr lang="hu-HU" sz="1400">
                <a:solidFill>
                  <a:schemeClr val="dk2"/>
                </a:solidFill>
              </a:rPr>
              <a:t>and read the definitions of gender equality and gender equity.</a:t>
            </a:r>
            <a:endParaRPr sz="14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305c050da0a_0_14"/>
          <p:cNvSpPr txBox="1"/>
          <p:nvPr>
            <p:ph type="title"/>
          </p:nvPr>
        </p:nvSpPr>
        <p:spPr>
          <a:xfrm>
            <a:off x="804980" y="1274175"/>
            <a:ext cx="5559300" cy="5196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Clr>
                <a:schemeClr val="dk1"/>
              </a:buClr>
              <a:buSzPct val="34375"/>
              <a:buFont typeface="Arial"/>
              <a:buNone/>
            </a:pPr>
            <a:r>
              <a:rPr lang="hu-HU"/>
              <a:t>3.1.2 Gender equality in entrepreneurship </a:t>
            </a:r>
            <a:endParaRPr/>
          </a:p>
          <a:p>
            <a:pPr indent="0" lvl="0" marL="0" rtl="0" algn="l">
              <a:spcBef>
                <a:spcPts val="0"/>
              </a:spcBef>
              <a:spcAft>
                <a:spcPts val="0"/>
              </a:spcAft>
              <a:buNone/>
            </a:pPr>
            <a:r>
              <a:t/>
            </a:r>
            <a:endParaRPr/>
          </a:p>
        </p:txBody>
      </p:sp>
      <p:sp>
        <p:nvSpPr>
          <p:cNvPr id="117" name="Google Shape;117;g305c050da0a_0_14"/>
          <p:cNvSpPr txBox="1"/>
          <p:nvPr>
            <p:ph idx="1" type="body"/>
          </p:nvPr>
        </p:nvSpPr>
        <p:spPr>
          <a:xfrm>
            <a:off x="1337256" y="2544000"/>
            <a:ext cx="4110900" cy="35121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hu-HU" sz="1700">
                <a:solidFill>
                  <a:schemeClr val="dk2"/>
                </a:solidFill>
              </a:rPr>
              <a:t>The Gender Gap</a:t>
            </a:r>
            <a:endParaRPr b="1" sz="1700">
              <a:solidFill>
                <a:schemeClr val="dk2"/>
              </a:solidFill>
            </a:endParaRPr>
          </a:p>
          <a:p>
            <a:pPr indent="0" lvl="0" marL="0" rtl="0" algn="l">
              <a:lnSpc>
                <a:spcPct val="115000"/>
              </a:lnSpc>
              <a:spcBef>
                <a:spcPts val="1200"/>
              </a:spcBef>
              <a:spcAft>
                <a:spcPts val="1200"/>
              </a:spcAft>
              <a:buNone/>
            </a:pPr>
            <a:r>
              <a:rPr lang="hu-HU" sz="1700">
                <a:solidFill>
                  <a:schemeClr val="dk2"/>
                </a:solidFill>
              </a:rPr>
              <a:t> The difference in any area between women and men (i.e.: power, rights, resources, participation, remuneration, benefits). Gender pay gap is the most well-known, worldwide measured gap, it describes the difference between the average earnings of men and women.</a:t>
            </a:r>
            <a:endParaRPr sz="3500">
              <a:solidFill>
                <a:schemeClr val="dk2"/>
              </a:solidFill>
            </a:endParaRPr>
          </a:p>
        </p:txBody>
      </p:sp>
      <p:pic>
        <p:nvPicPr>
          <p:cNvPr id="118" name="Google Shape;118;g305c050da0a_0_14"/>
          <p:cNvPicPr preferRelativeResize="0"/>
          <p:nvPr/>
        </p:nvPicPr>
        <p:blipFill>
          <a:blip r:embed="rId3">
            <a:alphaModFix/>
          </a:blip>
          <a:stretch>
            <a:fillRect/>
          </a:stretch>
        </p:blipFill>
        <p:spPr>
          <a:xfrm>
            <a:off x="5448150" y="510300"/>
            <a:ext cx="7660477" cy="5545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305c050da0a_0_20"/>
          <p:cNvSpPr txBox="1"/>
          <p:nvPr>
            <p:ph type="title"/>
          </p:nvPr>
        </p:nvSpPr>
        <p:spPr>
          <a:xfrm>
            <a:off x="804985" y="1274178"/>
            <a:ext cx="10134000" cy="5196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Clr>
                <a:schemeClr val="dk1"/>
              </a:buClr>
              <a:buSzPct val="34375"/>
              <a:buFont typeface="Arial"/>
              <a:buNone/>
            </a:pPr>
            <a:r>
              <a:rPr lang="hu-HU"/>
              <a:t>3.1.2 Gender equality in entrepreneurship </a:t>
            </a:r>
            <a:endParaRPr/>
          </a:p>
          <a:p>
            <a:pPr indent="0" lvl="0" marL="0" rtl="0" algn="l">
              <a:spcBef>
                <a:spcPts val="0"/>
              </a:spcBef>
              <a:spcAft>
                <a:spcPts val="0"/>
              </a:spcAft>
              <a:buNone/>
            </a:pPr>
            <a:r>
              <a:t/>
            </a:r>
            <a:endParaRPr/>
          </a:p>
        </p:txBody>
      </p:sp>
      <p:sp>
        <p:nvSpPr>
          <p:cNvPr id="125" name="Google Shape;125;g305c050da0a_0_20"/>
          <p:cNvSpPr txBox="1"/>
          <p:nvPr>
            <p:ph idx="1" type="body"/>
          </p:nvPr>
        </p:nvSpPr>
        <p:spPr>
          <a:xfrm>
            <a:off x="657475" y="1850450"/>
            <a:ext cx="10281600" cy="4923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hu-HU" sz="1300">
                <a:solidFill>
                  <a:schemeClr val="dk2"/>
                </a:solidFill>
              </a:rPr>
              <a:t>Exercise 1</a:t>
            </a:r>
            <a:br>
              <a:rPr lang="hu-HU" sz="1300">
                <a:solidFill>
                  <a:schemeClr val="dk2"/>
                </a:solidFill>
              </a:rPr>
            </a:br>
            <a:r>
              <a:rPr lang="hu-HU" sz="1300">
                <a:solidFill>
                  <a:schemeClr val="dk2"/>
                </a:solidFill>
              </a:rPr>
              <a:t>Check the latest </a:t>
            </a:r>
            <a:r>
              <a:rPr b="1" lang="hu-HU" sz="1300" u="sng">
                <a:solidFill>
                  <a:schemeClr val="dk2"/>
                </a:solidFill>
                <a:hlinkClick r:id="rId3">
                  <a:extLst>
                    <a:ext uri="{A12FA001-AC4F-418D-AE19-62706E023703}">
                      <ahyp:hlinkClr val="tx"/>
                    </a:ext>
                  </a:extLst>
                </a:hlinkClick>
              </a:rPr>
              <a:t>Global Gender Gap Report 2023.</a:t>
            </a:r>
            <a:br>
              <a:rPr lang="hu-HU" sz="1300" u="sng">
                <a:solidFill>
                  <a:schemeClr val="dk2"/>
                </a:solidFill>
                <a:hlinkClick r:id="rId4">
                  <a:extLst>
                    <a:ext uri="{A12FA001-AC4F-418D-AE19-62706E023703}">
                      <ahyp:hlinkClr val="tx"/>
                    </a:ext>
                  </a:extLst>
                </a:hlinkClick>
              </a:rPr>
            </a:br>
            <a:r>
              <a:rPr lang="hu-HU" sz="1300">
                <a:solidFill>
                  <a:schemeClr val="dk2"/>
                </a:solidFill>
              </a:rPr>
              <a:t>Reflect on how gender gaps in your country impact women entrepreneurs.</a:t>
            </a:r>
            <a:endParaRPr b="1" sz="1300">
              <a:solidFill>
                <a:schemeClr val="dk2"/>
              </a:solidFill>
            </a:endParaRPr>
          </a:p>
          <a:p>
            <a:pPr indent="0" lvl="0" marL="0" rtl="0" algn="l">
              <a:lnSpc>
                <a:spcPct val="115000"/>
              </a:lnSpc>
              <a:spcBef>
                <a:spcPts val="1200"/>
              </a:spcBef>
              <a:spcAft>
                <a:spcPts val="0"/>
              </a:spcAft>
              <a:buClr>
                <a:schemeClr val="dk1"/>
              </a:buClr>
              <a:buSzPts val="1100"/>
              <a:buFont typeface="Arial"/>
              <a:buNone/>
            </a:pPr>
            <a:r>
              <a:rPr b="1" lang="hu-HU" sz="1300">
                <a:solidFill>
                  <a:schemeClr val="dk2"/>
                </a:solidFill>
              </a:rPr>
              <a:t>Exercise 2</a:t>
            </a:r>
            <a:endParaRPr b="1" sz="13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hu-HU" sz="1300">
                <a:solidFill>
                  <a:schemeClr val="dk2"/>
                </a:solidFill>
              </a:rPr>
              <a:t>Examples for gender gap in entrepreneurship</a:t>
            </a:r>
            <a:endParaRPr sz="1300">
              <a:solidFill>
                <a:schemeClr val="dk2"/>
              </a:solidFill>
            </a:endParaRPr>
          </a:p>
          <a:p>
            <a:pPr indent="-311150" lvl="0" marL="457200" rtl="0" algn="just">
              <a:lnSpc>
                <a:spcPct val="115000"/>
              </a:lnSpc>
              <a:spcBef>
                <a:spcPts val="800"/>
              </a:spcBef>
              <a:spcAft>
                <a:spcPts val="0"/>
              </a:spcAft>
              <a:buClr>
                <a:schemeClr val="dk2"/>
              </a:buClr>
              <a:buSzPts val="1300"/>
              <a:buFont typeface="Montserrat"/>
              <a:buChar char="•"/>
            </a:pPr>
            <a:r>
              <a:rPr lang="hu-HU" sz="1300">
                <a:solidFill>
                  <a:schemeClr val="dk2"/>
                </a:solidFill>
              </a:rPr>
              <a:t>Women represent 1/3 of the entrepreneurs, they constitute 28-34% of all the entrepreneurs</a:t>
            </a:r>
            <a:endParaRPr sz="1300">
              <a:solidFill>
                <a:schemeClr val="dk2"/>
              </a:solidFill>
            </a:endParaRPr>
          </a:p>
          <a:p>
            <a:pPr indent="-311150" lvl="0" marL="457200" rtl="0" algn="just">
              <a:lnSpc>
                <a:spcPct val="115000"/>
              </a:lnSpc>
              <a:spcBef>
                <a:spcPts val="0"/>
              </a:spcBef>
              <a:spcAft>
                <a:spcPts val="0"/>
              </a:spcAft>
              <a:buClr>
                <a:schemeClr val="dk2"/>
              </a:buClr>
              <a:buSzPts val="1300"/>
              <a:buFont typeface="Montserrat"/>
              <a:buChar char="•"/>
            </a:pPr>
            <a:r>
              <a:rPr lang="hu-HU" sz="1300">
                <a:solidFill>
                  <a:schemeClr val="dk2"/>
                </a:solidFill>
              </a:rPr>
              <a:t>There is an increase since 2008 in regards of the number of women starting businesses</a:t>
            </a:r>
            <a:endParaRPr sz="1300">
              <a:solidFill>
                <a:schemeClr val="dk2"/>
              </a:solidFill>
            </a:endParaRPr>
          </a:p>
          <a:p>
            <a:pPr indent="-311150" lvl="0" marL="457200" rtl="0" algn="just">
              <a:lnSpc>
                <a:spcPct val="115000"/>
              </a:lnSpc>
              <a:spcBef>
                <a:spcPts val="0"/>
              </a:spcBef>
              <a:spcAft>
                <a:spcPts val="0"/>
              </a:spcAft>
              <a:buClr>
                <a:schemeClr val="dk2"/>
              </a:buClr>
              <a:buSzPts val="1300"/>
              <a:buFont typeface="Montserrat"/>
              <a:buChar char="•"/>
            </a:pPr>
            <a:r>
              <a:rPr lang="hu-HU" sz="1300">
                <a:solidFill>
                  <a:schemeClr val="dk2"/>
                </a:solidFill>
              </a:rPr>
              <a:t>Women tend to own small businesses (one-person enterprises in the EU (78%), be rather freelancers, or operate in smaller companies as entrepreneurs, but this is also changing: more women work at larger companies than before</a:t>
            </a:r>
            <a:endParaRPr sz="1300">
              <a:solidFill>
                <a:schemeClr val="dk2"/>
              </a:solidFill>
            </a:endParaRPr>
          </a:p>
          <a:p>
            <a:pPr indent="-311150" lvl="0" marL="457200" rtl="0" algn="just">
              <a:lnSpc>
                <a:spcPct val="115000"/>
              </a:lnSpc>
              <a:spcBef>
                <a:spcPts val="0"/>
              </a:spcBef>
              <a:spcAft>
                <a:spcPts val="0"/>
              </a:spcAft>
              <a:buClr>
                <a:schemeClr val="dk2"/>
              </a:buClr>
              <a:buSzPts val="1300"/>
              <a:buFont typeface="Montserrat"/>
              <a:buChar char="•"/>
            </a:pPr>
            <a:r>
              <a:rPr lang="hu-HU" sz="1300">
                <a:solidFill>
                  <a:schemeClr val="dk2"/>
                </a:solidFill>
              </a:rPr>
              <a:t>Women have less access to gaining capital and less access to have information </a:t>
            </a:r>
            <a:endParaRPr sz="1300">
              <a:solidFill>
                <a:schemeClr val="dk2"/>
              </a:solidFill>
            </a:endParaRPr>
          </a:p>
          <a:p>
            <a:pPr indent="-311150" lvl="0" marL="457200" rtl="0" algn="just">
              <a:lnSpc>
                <a:spcPct val="115000"/>
              </a:lnSpc>
              <a:spcBef>
                <a:spcPts val="0"/>
              </a:spcBef>
              <a:spcAft>
                <a:spcPts val="0"/>
              </a:spcAft>
              <a:buClr>
                <a:schemeClr val="dk2"/>
              </a:buClr>
              <a:buSzPts val="1300"/>
              <a:buFont typeface="Montserrat"/>
              <a:buChar char="•"/>
            </a:pPr>
            <a:r>
              <a:rPr lang="hu-HU" sz="1300">
                <a:solidFill>
                  <a:schemeClr val="dk2"/>
                </a:solidFill>
              </a:rPr>
              <a:t>Main areas to set up businesses are: health, social-work activities, services or education</a:t>
            </a:r>
            <a:endParaRPr sz="1300">
              <a:solidFill>
                <a:schemeClr val="dk2"/>
              </a:solidFill>
            </a:endParaRPr>
          </a:p>
          <a:p>
            <a:pPr indent="-311150" lvl="0" marL="457200" rtl="0" algn="l">
              <a:lnSpc>
                <a:spcPct val="115000"/>
              </a:lnSpc>
              <a:spcBef>
                <a:spcPts val="0"/>
              </a:spcBef>
              <a:spcAft>
                <a:spcPts val="0"/>
              </a:spcAft>
              <a:buClr>
                <a:schemeClr val="dk2"/>
              </a:buClr>
              <a:buSzPts val="1300"/>
              <a:buFont typeface="Montserrat"/>
              <a:buChar char="•"/>
            </a:pPr>
            <a:r>
              <a:rPr lang="hu-HU" sz="1300">
                <a:solidFill>
                  <a:schemeClr val="dk2"/>
                </a:solidFill>
              </a:rPr>
              <a:t>Women are underrepresented in creating innovative enterprises</a:t>
            </a:r>
            <a:endParaRPr sz="1300">
              <a:solidFill>
                <a:schemeClr val="dk2"/>
              </a:solidFill>
            </a:endParaRPr>
          </a:p>
          <a:p>
            <a:pPr indent="-311150" lvl="0" marL="457200" rtl="0" algn="l">
              <a:lnSpc>
                <a:spcPct val="115000"/>
              </a:lnSpc>
              <a:spcBef>
                <a:spcPts val="0"/>
              </a:spcBef>
              <a:spcAft>
                <a:spcPts val="0"/>
              </a:spcAft>
              <a:buClr>
                <a:schemeClr val="dk2"/>
              </a:buClr>
              <a:buSzPts val="1300"/>
              <a:buFont typeface="Montserrat"/>
              <a:buChar char="•"/>
            </a:pPr>
            <a:r>
              <a:rPr lang="hu-HU" sz="1300">
                <a:solidFill>
                  <a:schemeClr val="dk2"/>
                </a:solidFill>
              </a:rPr>
              <a:t>From the start-ups, about 15% of the founders are women</a:t>
            </a:r>
            <a:endParaRPr sz="1300">
              <a:solidFill>
                <a:schemeClr val="dk2"/>
              </a:solidFill>
            </a:endParaRPr>
          </a:p>
          <a:p>
            <a:pPr indent="-311150" lvl="0" marL="457200" rtl="0" algn="l">
              <a:lnSpc>
                <a:spcPct val="115000"/>
              </a:lnSpc>
              <a:spcBef>
                <a:spcPts val="0"/>
              </a:spcBef>
              <a:spcAft>
                <a:spcPts val="0"/>
              </a:spcAft>
              <a:buClr>
                <a:schemeClr val="dk2"/>
              </a:buClr>
              <a:buSzPts val="1300"/>
              <a:buFont typeface="Montserrat"/>
              <a:buChar char="•"/>
            </a:pPr>
            <a:r>
              <a:rPr lang="hu-HU" sz="1300">
                <a:solidFill>
                  <a:schemeClr val="dk2"/>
                </a:solidFill>
              </a:rPr>
              <a:t>In the ICT sector: women are progressing to participate in as entrepreneurs, but they are still very behind of men, women are usually employed as managers and professionals in ICT, but more and more women occupy technical positions</a:t>
            </a:r>
            <a:endParaRPr sz="1300">
              <a:solidFill>
                <a:schemeClr val="dk2"/>
              </a:solidFill>
            </a:endParaRPr>
          </a:p>
          <a:p>
            <a:pPr indent="-311150" lvl="0" marL="457200" rtl="0" algn="l">
              <a:lnSpc>
                <a:spcPct val="115000"/>
              </a:lnSpc>
              <a:spcBef>
                <a:spcPts val="0"/>
              </a:spcBef>
              <a:spcAft>
                <a:spcPts val="0"/>
              </a:spcAft>
              <a:buClr>
                <a:schemeClr val="dk2"/>
              </a:buClr>
              <a:buSzPts val="1300"/>
              <a:buFont typeface="Montserrat"/>
              <a:buChar char="•"/>
            </a:pPr>
            <a:r>
              <a:rPr lang="hu-HU" sz="1300">
                <a:solidFill>
                  <a:schemeClr val="dk2"/>
                </a:solidFill>
              </a:rPr>
              <a:t>There is still less investment in women entrepreneurships</a:t>
            </a:r>
            <a:endParaRPr sz="1300">
              <a:solidFill>
                <a:schemeClr val="dk2"/>
              </a:solidFill>
            </a:endParaRPr>
          </a:p>
          <a:p>
            <a:pPr indent="-311150" lvl="0" marL="457200" rtl="0" algn="l">
              <a:lnSpc>
                <a:spcPct val="115000"/>
              </a:lnSpc>
              <a:spcBef>
                <a:spcPts val="0"/>
              </a:spcBef>
              <a:spcAft>
                <a:spcPts val="0"/>
              </a:spcAft>
              <a:buClr>
                <a:schemeClr val="dk2"/>
              </a:buClr>
              <a:buSzPts val="1300"/>
              <a:buFont typeface="Montserrat"/>
              <a:buChar char="•"/>
            </a:pPr>
            <a:r>
              <a:rPr lang="hu-HU" sz="1300">
                <a:solidFill>
                  <a:schemeClr val="dk2"/>
                </a:solidFill>
              </a:rPr>
              <a:t>Women bear greater domestic and childcare responsibilities than men (all over the world)</a:t>
            </a:r>
            <a:endParaRPr sz="1300">
              <a:solidFill>
                <a:schemeClr val="dk2"/>
              </a:solidFill>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2"/>
              </a:solidFill>
              <a:latin typeface="Montserrat ExtraBold"/>
              <a:ea typeface="Montserrat ExtraBold"/>
              <a:cs typeface="Montserrat ExtraBold"/>
              <a:sym typeface="Montserrat ExtraBold"/>
            </a:endParaRPr>
          </a:p>
          <a:p>
            <a:pPr indent="0" lvl="0" marL="0" rtl="0" algn="l">
              <a:lnSpc>
                <a:spcPct val="115000"/>
              </a:lnSpc>
              <a:spcBef>
                <a:spcPts val="0"/>
              </a:spcBef>
              <a:spcAft>
                <a:spcPts val="0"/>
              </a:spcAft>
              <a:buClr>
                <a:schemeClr val="dk1"/>
              </a:buClr>
              <a:buSzPts val="1100"/>
              <a:buFont typeface="Arial"/>
              <a:buNone/>
            </a:pPr>
            <a:r>
              <a:rPr lang="hu-HU" sz="1300">
                <a:solidFill>
                  <a:schemeClr val="dk2"/>
                </a:solidFill>
                <a:latin typeface="Montserrat ExtraBold"/>
                <a:ea typeface="Montserrat ExtraBold"/>
                <a:cs typeface="Montserrat ExtraBold"/>
                <a:sym typeface="Montserrat ExtraBold"/>
              </a:rPr>
              <a:t>             Do any of these sound familiar to you? Do you feel affected by them?</a:t>
            </a:r>
            <a:endParaRPr b="1" sz="1300">
              <a:solidFill>
                <a:schemeClr val="dk2"/>
              </a:solidFill>
            </a:endParaRPr>
          </a:p>
        </p:txBody>
      </p:sp>
      <p:pic>
        <p:nvPicPr>
          <p:cNvPr id="126" name="Google Shape;126;g305c050da0a_0_20"/>
          <p:cNvPicPr preferRelativeResize="0"/>
          <p:nvPr/>
        </p:nvPicPr>
        <p:blipFill rotWithShape="1">
          <a:blip r:embed="rId5">
            <a:alphaModFix/>
          </a:blip>
          <a:srcRect b="7298" l="16058" r="15136" t="8419"/>
          <a:stretch/>
        </p:blipFill>
        <p:spPr>
          <a:xfrm>
            <a:off x="745704" y="6254442"/>
            <a:ext cx="505976" cy="5195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éma">
  <a:themeElements>
    <a:clrScheme name="RE-FEM">
      <a:dk1>
        <a:srgbClr val="000000"/>
      </a:dk1>
      <a:lt1>
        <a:srgbClr val="FFFFFF"/>
      </a:lt1>
      <a:dk2>
        <a:srgbClr val="44546A"/>
      </a:dk2>
      <a:lt2>
        <a:srgbClr val="E7E6E6"/>
      </a:lt2>
      <a:accent1>
        <a:srgbClr val="AABB1D"/>
      </a:accent1>
      <a:accent2>
        <a:srgbClr val="3C5D6A"/>
      </a:accent2>
      <a:accent3>
        <a:srgbClr val="E1EC8C"/>
      </a:accent3>
      <a:accent4>
        <a:srgbClr val="558395"/>
      </a:accent4>
      <a:accent5>
        <a:srgbClr val="F5F9DB"/>
      </a:accent5>
      <a:accent6>
        <a:srgbClr val="D5E2E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2022-11-29T09:41:39Z</dcterms:created>
  <dc:creator>Blanka Csite</dc:creator>
</cp:coreProperties>
</file>