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Lst>
  <p:sldSz cy="6858000" cx="12192000"/>
  <p:notesSz cx="12192000" cy="6858000"/>
  <p:embeddedFontLst>
    <p:embeddedFont>
      <p:font typeface="Tahoma"/>
      <p:regular r:id="rId105"/>
      <p:bold r:id="rId106"/>
    </p:embeddedFont>
    <p:embeddedFont>
      <p:font typeface="Helvetica Neue"/>
      <p:regular r:id="rId107"/>
      <p:bold r:id="rId108"/>
      <p:italic r:id="rId109"/>
      <p:boldItalic r:id="rId1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111" roundtripDataSignature="AMtx7mi4Vj+ECzjcFSD+MADCUG+4NROq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D377E6-20D6-4A40-8407-A7E1ABDA0104}">
  <a:tblStyle styleId="{94D377E6-20D6-4A40-8407-A7E1ABDA0104}"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HelveticaNeue-regular.fntdata"/><Relationship Id="rId106" Type="http://schemas.openxmlformats.org/officeDocument/2006/relationships/font" Target="fonts/Tahoma-bold.fntdata"/><Relationship Id="rId105" Type="http://schemas.openxmlformats.org/officeDocument/2006/relationships/font" Target="fonts/Tahoma-regular.fntdata"/><Relationship Id="rId104" Type="http://schemas.openxmlformats.org/officeDocument/2006/relationships/slide" Target="slides/slide98.xml"/><Relationship Id="rId109" Type="http://schemas.openxmlformats.org/officeDocument/2006/relationships/font" Target="fonts/HelveticaNeue-italic.fntdata"/><Relationship Id="rId108" Type="http://schemas.openxmlformats.org/officeDocument/2006/relationships/font" Target="fonts/HelveticaNeue-bold.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10" Type="http://schemas.openxmlformats.org/officeDocument/2006/relationships/font" Target="fonts/HelveticaNeue-bold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11" Type="http://customschemas.google.com/relationships/presentationmetadata" Target="meta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5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5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5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5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5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5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6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6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6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6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6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6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6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6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6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6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6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6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6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6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6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7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7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7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7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7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7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7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7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7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7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7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8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8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8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8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8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8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8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8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8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8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8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8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8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8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8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8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8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8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8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9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9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9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9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9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9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9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9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9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9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9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9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9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9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9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9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9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9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1" name="Shape 11"/>
        <p:cNvGrpSpPr/>
        <p:nvPr/>
      </p:nvGrpSpPr>
      <p:grpSpPr>
        <a:xfrm>
          <a:off x="0" y="0"/>
          <a:ext cx="0" cy="0"/>
          <a:chOff x="0" y="0"/>
          <a:chExt cx="0" cy="0"/>
        </a:xfrm>
      </p:grpSpPr>
      <p:pic>
        <p:nvPicPr>
          <p:cNvPr id="12" name="Google Shape;12;p100"/>
          <p:cNvPicPr preferRelativeResize="0"/>
          <p:nvPr/>
        </p:nvPicPr>
        <p:blipFill rotWithShape="1">
          <a:blip r:embed="rId2">
            <a:alphaModFix/>
          </a:blip>
          <a:srcRect b="0" l="0" r="0" t="0"/>
          <a:stretch/>
        </p:blipFill>
        <p:spPr>
          <a:xfrm>
            <a:off x="202406" y="0"/>
            <a:ext cx="11989593" cy="6857998"/>
          </a:xfrm>
          <a:prstGeom prst="rect">
            <a:avLst/>
          </a:prstGeom>
          <a:noFill/>
          <a:ln>
            <a:noFill/>
          </a:ln>
        </p:spPr>
      </p:pic>
      <p:sp>
        <p:nvSpPr>
          <p:cNvPr id="13" name="Google Shape;13;p100"/>
          <p:cNvSpPr txBox="1"/>
          <p:nvPr>
            <p:ph type="title"/>
          </p:nvPr>
        </p:nvSpPr>
        <p:spPr>
          <a:xfrm>
            <a:off x="479551" y="1233932"/>
            <a:ext cx="11232896" cy="953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rgbClr val="AABA1D"/>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00"/>
          <p:cNvSpPr txBox="1"/>
          <p:nvPr>
            <p:ph idx="1" type="body"/>
          </p:nvPr>
        </p:nvSpPr>
        <p:spPr>
          <a:xfrm>
            <a:off x="411073" y="1716404"/>
            <a:ext cx="10563860" cy="447675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 name="Google Shape;15;p10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0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8" name="Shape 18"/>
        <p:cNvGrpSpPr/>
        <p:nvPr/>
      </p:nvGrpSpPr>
      <p:grpSpPr>
        <a:xfrm>
          <a:off x="0" y="0"/>
          <a:ext cx="0" cy="0"/>
          <a:chOff x="0" y="0"/>
          <a:chExt cx="0" cy="0"/>
        </a:xfrm>
      </p:grpSpPr>
      <p:pic>
        <p:nvPicPr>
          <p:cNvPr id="19" name="Google Shape;19;p101"/>
          <p:cNvPicPr preferRelativeResize="0"/>
          <p:nvPr/>
        </p:nvPicPr>
        <p:blipFill rotWithShape="1">
          <a:blip r:embed="rId2">
            <a:alphaModFix/>
          </a:blip>
          <a:srcRect b="0" l="0" r="0" t="0"/>
          <a:stretch/>
        </p:blipFill>
        <p:spPr>
          <a:xfrm>
            <a:off x="0" y="0"/>
            <a:ext cx="1547812" cy="6857998"/>
          </a:xfrm>
          <a:prstGeom prst="rect">
            <a:avLst/>
          </a:prstGeom>
          <a:noFill/>
          <a:ln>
            <a:noFill/>
          </a:ln>
        </p:spPr>
      </p:pic>
      <p:sp>
        <p:nvSpPr>
          <p:cNvPr id="20" name="Google Shape;20;p10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3" name="Shape 23"/>
        <p:cNvGrpSpPr/>
        <p:nvPr/>
      </p:nvGrpSpPr>
      <p:grpSpPr>
        <a:xfrm>
          <a:off x="0" y="0"/>
          <a:ext cx="0" cy="0"/>
          <a:chOff x="0" y="0"/>
          <a:chExt cx="0" cy="0"/>
        </a:xfrm>
      </p:grpSpPr>
      <p:pic>
        <p:nvPicPr>
          <p:cNvPr id="24" name="Google Shape;24;p102"/>
          <p:cNvPicPr preferRelativeResize="0"/>
          <p:nvPr/>
        </p:nvPicPr>
        <p:blipFill rotWithShape="1">
          <a:blip r:embed="rId2">
            <a:alphaModFix/>
          </a:blip>
          <a:srcRect b="0" l="0" r="0" t="0"/>
          <a:stretch/>
        </p:blipFill>
        <p:spPr>
          <a:xfrm>
            <a:off x="226218" y="0"/>
            <a:ext cx="11965781" cy="6857998"/>
          </a:xfrm>
          <a:prstGeom prst="rect">
            <a:avLst/>
          </a:prstGeom>
          <a:noFill/>
          <a:ln>
            <a:noFill/>
          </a:ln>
        </p:spPr>
      </p:pic>
      <p:sp>
        <p:nvSpPr>
          <p:cNvPr id="25" name="Google Shape;25;p102"/>
          <p:cNvSpPr txBox="1"/>
          <p:nvPr>
            <p:ph type="title"/>
          </p:nvPr>
        </p:nvSpPr>
        <p:spPr>
          <a:xfrm>
            <a:off x="479551" y="1233932"/>
            <a:ext cx="11232896" cy="953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rgbClr val="AABA1D"/>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0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103"/>
          <p:cNvSpPr txBox="1"/>
          <p:nvPr>
            <p:ph type="ctrTitle"/>
          </p:nvPr>
        </p:nvSpPr>
        <p:spPr>
          <a:xfrm>
            <a:off x="1275968" y="2496769"/>
            <a:ext cx="9640062" cy="83629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8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3"/>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0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104"/>
          <p:cNvSpPr txBox="1"/>
          <p:nvPr>
            <p:ph type="title"/>
          </p:nvPr>
        </p:nvSpPr>
        <p:spPr>
          <a:xfrm>
            <a:off x="479551" y="1233932"/>
            <a:ext cx="11232896" cy="953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rgbClr val="AABA1D"/>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04"/>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104"/>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10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0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0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9"/>
          <p:cNvSpPr txBox="1"/>
          <p:nvPr>
            <p:ph type="title"/>
          </p:nvPr>
        </p:nvSpPr>
        <p:spPr>
          <a:xfrm>
            <a:off x="479551" y="1233932"/>
            <a:ext cx="11232896" cy="95313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900" u="none" cap="none" strike="noStrike">
                <a:solidFill>
                  <a:srgbClr val="AABA1D"/>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9"/>
          <p:cNvSpPr txBox="1"/>
          <p:nvPr>
            <p:ph idx="1" type="body"/>
          </p:nvPr>
        </p:nvSpPr>
        <p:spPr>
          <a:xfrm>
            <a:off x="411073" y="1716404"/>
            <a:ext cx="10563860" cy="447675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9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9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9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png"/><Relationship Id="rId4" Type="http://schemas.openxmlformats.org/officeDocument/2006/relationships/image" Target="../media/image7.jpg"/><Relationship Id="rId5" Type="http://schemas.openxmlformats.org/officeDocument/2006/relationships/image" Target="../media/image17.png"/><Relationship Id="rId6"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www.canva.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png"/><Relationship Id="rId4" Type="http://schemas.openxmlformats.org/officeDocument/2006/relationships/image" Target="../media/image7.jpg"/><Relationship Id="rId5" Type="http://schemas.openxmlformats.org/officeDocument/2006/relationships/image" Target="../media/image16.png"/><Relationship Id="rId6"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37.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jpg"/><Relationship Id="rId4" Type="http://schemas.openxmlformats.org/officeDocument/2006/relationships/image" Target="../media/image2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jpg"/><Relationship Id="rId4" Type="http://schemas.openxmlformats.org/officeDocument/2006/relationships/image" Target="../media/image2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4.jpg"/><Relationship Id="rId4" Type="http://schemas.openxmlformats.org/officeDocument/2006/relationships/image" Target="../media/image1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www.re-fem.eu/" TargetMode="External"/><Relationship Id="rId4" Type="http://schemas.openxmlformats.org/officeDocument/2006/relationships/hyperlink" Target="mailto:hetfa_re-fem@hetfa.hu" TargetMode="External"/><Relationship Id="rId5" Type="http://schemas.openxmlformats.org/officeDocument/2006/relationships/image" Target="../media/image30.png"/><Relationship Id="rId6" Type="http://schemas.openxmlformats.org/officeDocument/2006/relationships/image" Target="../media/image7.jpg"/><Relationship Id="rId7" Type="http://schemas.openxmlformats.org/officeDocument/2006/relationships/image" Target="../media/image2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35.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4.png"/><Relationship Id="rId4" Type="http://schemas.openxmlformats.org/officeDocument/2006/relationships/image" Target="../media/image1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4.png"/><Relationship Id="rId4" Type="http://schemas.openxmlformats.org/officeDocument/2006/relationships/image" Target="../media/image1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4.png"/><Relationship Id="rId4" Type="http://schemas.openxmlformats.org/officeDocument/2006/relationships/image" Target="../media/image3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2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7.jpg"/><Relationship Id="rId4" Type="http://schemas.openxmlformats.org/officeDocument/2006/relationships/image" Target="../media/image17.png"/><Relationship Id="rId5" Type="http://schemas.openxmlformats.org/officeDocument/2006/relationships/image" Target="../media/image3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hyperlink" Target="http://www.re-fem.eu/" TargetMode="External"/><Relationship Id="rId4" Type="http://schemas.openxmlformats.org/officeDocument/2006/relationships/hyperlink" Target="mailto:hetfa_re-fem@hetfa.hu" TargetMode="External"/><Relationship Id="rId5" Type="http://schemas.openxmlformats.org/officeDocument/2006/relationships/image" Target="../media/image30.png"/><Relationship Id="rId6" Type="http://schemas.openxmlformats.org/officeDocument/2006/relationships/image" Target="../media/image7.jpg"/><Relationship Id="rId7" Type="http://schemas.openxmlformats.org/officeDocument/2006/relationships/image" Target="../media/image2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35.png"/><Relationship Id="rId4" Type="http://schemas.openxmlformats.org/officeDocument/2006/relationships/image" Target="../media/image7.jpg"/><Relationship Id="rId5" Type="http://schemas.openxmlformats.org/officeDocument/2006/relationships/image" Target="../media/image16.png"/><Relationship Id="rId6" Type="http://schemas.openxmlformats.org/officeDocument/2006/relationships/image" Target="../media/image3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4.jpg"/><Relationship Id="rId4" Type="http://schemas.openxmlformats.org/officeDocument/2006/relationships/image" Target="../media/image3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4.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 Id="rId3" Type="http://schemas.openxmlformats.org/officeDocument/2006/relationships/image" Target="../media/image4.jpg"/><Relationship Id="rId4" Type="http://schemas.openxmlformats.org/officeDocument/2006/relationships/image" Target="../media/image32.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4.jpg"/><Relationship Id="rId4" Type="http://schemas.openxmlformats.org/officeDocument/2006/relationships/image" Target="../media/image36.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4.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4.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4.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4.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4.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4.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4.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4.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4.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4.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4.jpg"/><Relationship Id="rId4" Type="http://schemas.openxmlformats.org/officeDocument/2006/relationships/image" Target="../media/image38.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hyperlink" Target="http://www.re-fem.eu/" TargetMode="External"/><Relationship Id="rId4" Type="http://schemas.openxmlformats.org/officeDocument/2006/relationships/hyperlink" Target="mailto:hetfa_re-fem@hetfa.hu" TargetMode="External"/><Relationship Id="rId5" Type="http://schemas.openxmlformats.org/officeDocument/2006/relationships/image" Target="../media/image30.png"/><Relationship Id="rId6" Type="http://schemas.openxmlformats.org/officeDocument/2006/relationships/image" Target="../media/image7.jpg"/><Relationship Id="rId7"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pic>
        <p:nvPicPr>
          <p:cNvPr id="46" name="Google Shape;46;p1"/>
          <p:cNvPicPr preferRelativeResize="0"/>
          <p:nvPr/>
        </p:nvPicPr>
        <p:blipFill rotWithShape="1">
          <a:blip r:embed="rId3">
            <a:alphaModFix/>
          </a:blip>
          <a:srcRect b="0" l="0" r="0" t="0"/>
          <a:stretch/>
        </p:blipFill>
        <p:spPr>
          <a:xfrm>
            <a:off x="0" y="0"/>
            <a:ext cx="1547812" cy="6857998"/>
          </a:xfrm>
          <a:prstGeom prst="rect">
            <a:avLst/>
          </a:prstGeom>
          <a:noFill/>
          <a:ln>
            <a:noFill/>
          </a:ln>
        </p:spPr>
      </p:pic>
      <p:pic>
        <p:nvPicPr>
          <p:cNvPr id="47" name="Google Shape;47;p1"/>
          <p:cNvPicPr preferRelativeResize="0"/>
          <p:nvPr/>
        </p:nvPicPr>
        <p:blipFill rotWithShape="1">
          <a:blip r:embed="rId4">
            <a:alphaModFix/>
          </a:blip>
          <a:srcRect b="0" l="0" r="0" t="0"/>
          <a:stretch/>
        </p:blipFill>
        <p:spPr>
          <a:xfrm>
            <a:off x="1979295" y="6263678"/>
            <a:ext cx="1982317" cy="439889"/>
          </a:xfrm>
          <a:prstGeom prst="rect">
            <a:avLst/>
          </a:prstGeom>
          <a:noFill/>
          <a:ln>
            <a:noFill/>
          </a:ln>
        </p:spPr>
      </p:pic>
      <p:pic>
        <p:nvPicPr>
          <p:cNvPr id="48" name="Google Shape;48;p1"/>
          <p:cNvPicPr preferRelativeResize="0"/>
          <p:nvPr/>
        </p:nvPicPr>
        <p:blipFill rotWithShape="1">
          <a:blip r:embed="rId5">
            <a:alphaModFix/>
          </a:blip>
          <a:srcRect b="0" l="0" r="0" t="0"/>
          <a:stretch/>
        </p:blipFill>
        <p:spPr>
          <a:xfrm>
            <a:off x="9907959" y="3356418"/>
            <a:ext cx="2203831" cy="3406012"/>
          </a:xfrm>
          <a:prstGeom prst="rect">
            <a:avLst/>
          </a:prstGeom>
          <a:noFill/>
          <a:ln>
            <a:noFill/>
          </a:ln>
        </p:spPr>
      </p:pic>
      <p:sp>
        <p:nvSpPr>
          <p:cNvPr id="49" name="Google Shape;49;p1"/>
          <p:cNvSpPr txBox="1"/>
          <p:nvPr/>
        </p:nvSpPr>
        <p:spPr>
          <a:xfrm>
            <a:off x="4155440" y="6150355"/>
            <a:ext cx="5372735" cy="513715"/>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b="0" i="0" lang="en-US" sz="800" u="none" cap="none" strike="noStrike">
                <a:solidFill>
                  <a:srgbClr val="404040"/>
                </a:solidFill>
                <a:latin typeface="Helvetica Neue"/>
                <a:ea typeface="Helvetica Neue"/>
                <a:cs typeface="Helvetica Neue"/>
                <a:sym typeface="Helvetica Neue"/>
              </a:rPr>
              <a:t>The RE-FEM - Upskilling pathways for REsiliency in the post-Covid era for FEMale Entrepreneurs project (2022-1-  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800" u="none" cap="none" strike="noStrike">
              <a:latin typeface="Helvetica Neue"/>
              <a:ea typeface="Helvetica Neue"/>
              <a:cs typeface="Helvetica Neue"/>
              <a:sym typeface="Helvetica Neue"/>
            </a:endParaRPr>
          </a:p>
        </p:txBody>
      </p:sp>
      <p:pic>
        <p:nvPicPr>
          <p:cNvPr id="50" name="Google Shape;50;p1"/>
          <p:cNvPicPr preferRelativeResize="0"/>
          <p:nvPr/>
        </p:nvPicPr>
        <p:blipFill rotWithShape="1">
          <a:blip r:embed="rId6">
            <a:alphaModFix/>
          </a:blip>
          <a:srcRect b="0" l="0" r="0" t="0"/>
          <a:stretch/>
        </p:blipFill>
        <p:spPr>
          <a:xfrm>
            <a:off x="1850263" y="360045"/>
            <a:ext cx="1951863" cy="1574038"/>
          </a:xfrm>
          <a:prstGeom prst="rect">
            <a:avLst/>
          </a:prstGeom>
          <a:noFill/>
          <a:ln>
            <a:noFill/>
          </a:ln>
        </p:spPr>
      </p:pic>
      <p:sp>
        <p:nvSpPr>
          <p:cNvPr id="51" name="Google Shape;51;p1"/>
          <p:cNvSpPr txBox="1"/>
          <p:nvPr>
            <p:ph type="title"/>
          </p:nvPr>
        </p:nvSpPr>
        <p:spPr>
          <a:xfrm>
            <a:off x="2912110" y="2789935"/>
            <a:ext cx="7343100" cy="38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solidFill>
                  <a:srgbClr val="3B5D6A"/>
                </a:solidFill>
                <a:latin typeface="Tahoma"/>
                <a:ea typeface="Tahoma"/>
                <a:cs typeface="Tahoma"/>
                <a:sym typeface="Tahoma"/>
              </a:rPr>
              <a:t>Digital Transformation and Digital Readiness</a:t>
            </a:r>
            <a:endParaRPr sz="2400">
              <a:latin typeface="Tahoma"/>
              <a:ea typeface="Tahoma"/>
              <a:cs typeface="Tahoma"/>
              <a:sym typeface="Tahoma"/>
            </a:endParaRPr>
          </a:p>
        </p:txBody>
      </p:sp>
      <p:sp>
        <p:nvSpPr>
          <p:cNvPr id="52" name="Google Shape;52;p1"/>
          <p:cNvSpPr txBox="1"/>
          <p:nvPr/>
        </p:nvSpPr>
        <p:spPr>
          <a:xfrm>
            <a:off x="2058416" y="3903979"/>
            <a:ext cx="5939155" cy="605155"/>
          </a:xfrm>
          <a:prstGeom prst="rect">
            <a:avLst/>
          </a:prstGeom>
          <a:noFill/>
          <a:ln>
            <a:noFill/>
          </a:ln>
        </p:spPr>
        <p:txBody>
          <a:bodyPr anchorCtr="0" anchor="t" bIns="0" lIns="0" spcFirstLastPara="1" rIns="0" wrap="square" tIns="47625">
            <a:spAutoFit/>
          </a:bodyPr>
          <a:lstStyle/>
          <a:p>
            <a:pPr indent="0" lvl="0" marL="12700" marR="5080" rtl="0" algn="l">
              <a:lnSpc>
                <a:spcPct val="108000"/>
              </a:lnSpc>
              <a:spcBef>
                <a:spcPts val="0"/>
              </a:spcBef>
              <a:spcAft>
                <a:spcPts val="0"/>
              </a:spcAft>
              <a:buNone/>
            </a:pPr>
            <a:r>
              <a:rPr b="0" i="0" lang="en-US" sz="2000" u="none" cap="none" strike="noStrike">
                <a:solidFill>
                  <a:srgbClr val="AABA1D"/>
                </a:solidFill>
                <a:latin typeface="Verdana"/>
                <a:ea typeface="Verdana"/>
                <a:cs typeface="Verdana"/>
                <a:sym typeface="Verdana"/>
              </a:rPr>
              <a:t>Author: Regional Agency for Entrepreneurship  and Innovations - Varna</a:t>
            </a:r>
            <a:endParaRPr b="0" i="0" sz="2000" u="none" cap="none" strike="noStrike">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30" name="Google Shape;130;p10"/>
          <p:cNvSpPr txBox="1"/>
          <p:nvPr/>
        </p:nvSpPr>
        <p:spPr>
          <a:xfrm>
            <a:off x="934008" y="2158060"/>
            <a:ext cx="9819640" cy="37172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AABA1D"/>
                </a:solidFill>
                <a:latin typeface="Verdana"/>
                <a:ea typeface="Verdana"/>
                <a:cs typeface="Verdana"/>
                <a:sym typeface="Verdana"/>
              </a:rPr>
              <a:t>Video Marketing</a:t>
            </a:r>
            <a:endParaRPr sz="2400">
              <a:latin typeface="Verdana"/>
              <a:ea typeface="Verdana"/>
              <a:cs typeface="Verdana"/>
              <a:sym typeface="Verdana"/>
            </a:endParaRPr>
          </a:p>
          <a:p>
            <a:pPr indent="-407670" lvl="0" marL="419734" marR="5080" rtl="0" algn="l">
              <a:lnSpc>
                <a:spcPct val="108124"/>
              </a:lnSpc>
              <a:spcBef>
                <a:spcPts val="106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Video is a unique platform to instantly convey information where the only limitations  are your time and imagination. Video can be used to nudge customers towards specific  marketing activities- demos, subscriptions, trial periods etc. You can use:</a:t>
            </a:r>
            <a:endParaRPr sz="1600">
              <a:latin typeface="Tahoma"/>
              <a:ea typeface="Tahoma"/>
              <a:cs typeface="Tahoma"/>
              <a:sym typeface="Tahoma"/>
            </a:endParaRPr>
          </a:p>
          <a:p>
            <a:pPr indent="0" lvl="0" marL="0" marR="0" rtl="0" algn="l">
              <a:lnSpc>
                <a:spcPct val="100000"/>
              </a:lnSpc>
              <a:spcBef>
                <a:spcPts val="40"/>
              </a:spcBef>
              <a:spcAft>
                <a:spcPts val="0"/>
              </a:spcAft>
              <a:buNone/>
            </a:pPr>
            <a:r>
              <a:t/>
            </a:r>
            <a:endParaRPr sz="2150">
              <a:latin typeface="Tahoma"/>
              <a:ea typeface="Tahoma"/>
              <a:cs typeface="Tahoma"/>
              <a:sym typeface="Tahoma"/>
            </a:endParaRPr>
          </a:p>
          <a:p>
            <a:pPr indent="0" lvl="0" marL="12700" marR="0" rtl="0" algn="l">
              <a:lnSpc>
                <a:spcPct val="102812"/>
              </a:lnSpc>
              <a:spcBef>
                <a:spcPts val="0"/>
              </a:spcBef>
              <a:spcAft>
                <a:spcPts val="0"/>
              </a:spcAft>
              <a:buNone/>
            </a:pPr>
            <a:r>
              <a:rPr b="1" lang="en-US" sz="1600">
                <a:solidFill>
                  <a:srgbClr val="AABA1D"/>
                </a:solidFill>
                <a:latin typeface="Verdana"/>
                <a:ea typeface="Verdana"/>
                <a:cs typeface="Verdana"/>
                <a:sym typeface="Verdana"/>
              </a:rPr>
              <a:t>Video marketing</a:t>
            </a:r>
            <a:endParaRPr sz="1600">
              <a:latin typeface="Verdana"/>
              <a:ea typeface="Verdana"/>
              <a:cs typeface="Verdana"/>
              <a:sym typeface="Verdana"/>
            </a:endParaRPr>
          </a:p>
          <a:p>
            <a:pPr indent="0" lvl="0" marL="495934" marR="0" rtl="0" algn="l">
              <a:lnSpc>
                <a:spcPct val="92500"/>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The advertising - video provides information about a product or service;</a:t>
            </a:r>
            <a:endParaRPr sz="1400">
              <a:latin typeface="Verdana"/>
              <a:ea typeface="Verdana"/>
              <a:cs typeface="Verdana"/>
              <a:sym typeface="Verdana"/>
            </a:endParaRPr>
          </a:p>
          <a:p>
            <a:pPr indent="0" lvl="0" marL="495934" marR="0" rtl="0" algn="l">
              <a:lnSpc>
                <a:spcPct val="103958"/>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Part of a direct marketing campaign - newsletter, promotion, etc;</a:t>
            </a:r>
            <a:endParaRPr sz="1400">
              <a:latin typeface="Verdana"/>
              <a:ea typeface="Verdana"/>
              <a:cs typeface="Verdana"/>
              <a:sym typeface="Verdana"/>
            </a:endParaRPr>
          </a:p>
          <a:p>
            <a:pPr indent="0" lvl="0" marL="12700" marR="0" rtl="0" algn="l">
              <a:lnSpc>
                <a:spcPct val="102437"/>
              </a:lnSpc>
              <a:spcBef>
                <a:spcPts val="600"/>
              </a:spcBef>
              <a:spcAft>
                <a:spcPts val="0"/>
              </a:spcAft>
              <a:buNone/>
            </a:pPr>
            <a:r>
              <a:rPr b="1" lang="en-US" sz="1600">
                <a:solidFill>
                  <a:srgbClr val="AABA1D"/>
                </a:solidFill>
                <a:latin typeface="Verdana"/>
                <a:ea typeface="Verdana"/>
                <a:cs typeface="Verdana"/>
                <a:sym typeface="Verdana"/>
              </a:rPr>
              <a:t>Marketing by video</a:t>
            </a:r>
            <a:endParaRPr sz="1600">
              <a:latin typeface="Verdana"/>
              <a:ea typeface="Verdana"/>
              <a:cs typeface="Verdana"/>
              <a:sym typeface="Verdana"/>
            </a:endParaRPr>
          </a:p>
          <a:p>
            <a:pPr indent="0" lvl="0" marL="495934" marR="0" rtl="0" algn="l">
              <a:lnSpc>
                <a:spcPct val="92291"/>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Aimed at brand or product recognition;</a:t>
            </a:r>
            <a:endParaRPr sz="1400">
              <a:latin typeface="Verdana"/>
              <a:ea typeface="Verdana"/>
              <a:cs typeface="Verdana"/>
              <a:sym typeface="Verdana"/>
            </a:endParaRPr>
          </a:p>
          <a:p>
            <a:pPr indent="0" lvl="0" marL="495934" marR="0" rtl="0" algn="l">
              <a:lnSpc>
                <a:spcPct val="103958"/>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Aims to evoke an emotional response;</a:t>
            </a:r>
            <a:endParaRPr sz="1400">
              <a:latin typeface="Verdana"/>
              <a:ea typeface="Verdana"/>
              <a:cs typeface="Verdana"/>
              <a:sym typeface="Verdana"/>
            </a:endParaRPr>
          </a:p>
          <a:p>
            <a:pPr indent="0" lvl="0" marL="12700" marR="0" rtl="0" algn="l">
              <a:lnSpc>
                <a:spcPct val="100000"/>
              </a:lnSpc>
              <a:spcBef>
                <a:spcPts val="2060"/>
              </a:spcBef>
              <a:spcAft>
                <a:spcPts val="0"/>
              </a:spcAft>
              <a:buNone/>
            </a:pPr>
            <a:r>
              <a:rPr b="1" lang="en-US" sz="1600">
                <a:solidFill>
                  <a:srgbClr val="3B5D6A"/>
                </a:solidFill>
                <a:latin typeface="Tahoma"/>
                <a:ea typeface="Tahoma"/>
                <a:cs typeface="Tahoma"/>
                <a:sym typeface="Tahoma"/>
              </a:rPr>
              <a:t>Remember, video should be Short, Memorable, Easy to digest and Measurable</a:t>
            </a:r>
            <a:r>
              <a:rPr lang="en-US" sz="1600">
                <a:solidFill>
                  <a:srgbClr val="3B5D6A"/>
                </a:solidFill>
                <a:latin typeface="Verdana"/>
                <a:ea typeface="Verdana"/>
                <a:cs typeface="Verdana"/>
                <a:sym typeface="Verdana"/>
              </a:rPr>
              <a:t>!</a:t>
            </a:r>
            <a:endParaRPr sz="1600">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1"/>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36" name="Google Shape;136;p11"/>
          <p:cNvSpPr txBox="1"/>
          <p:nvPr/>
        </p:nvSpPr>
        <p:spPr>
          <a:xfrm>
            <a:off x="934008" y="2158060"/>
            <a:ext cx="9386570" cy="313372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AABA1D"/>
                </a:solidFill>
                <a:latin typeface="Verdana"/>
                <a:ea typeface="Verdana"/>
                <a:cs typeface="Verdana"/>
                <a:sym typeface="Verdana"/>
              </a:rPr>
              <a:t>Content Marketing</a:t>
            </a:r>
            <a:endParaRPr sz="2400">
              <a:latin typeface="Verdana"/>
              <a:ea typeface="Verdana"/>
              <a:cs typeface="Verdana"/>
              <a:sym typeface="Verdana"/>
            </a:endParaRPr>
          </a:p>
          <a:p>
            <a:pPr indent="0" lvl="0" marL="0" marR="0" rtl="0" algn="l">
              <a:lnSpc>
                <a:spcPct val="100000"/>
              </a:lnSpc>
              <a:spcBef>
                <a:spcPts val="45"/>
              </a:spcBef>
              <a:spcAft>
                <a:spcPts val="0"/>
              </a:spcAft>
              <a:buNone/>
            </a:pPr>
            <a:r>
              <a:t/>
            </a:r>
            <a:endParaRPr sz="2900">
              <a:latin typeface="Verdana"/>
              <a:ea typeface="Verdana"/>
              <a:cs typeface="Verdana"/>
              <a:sym typeface="Verdana"/>
            </a:endParaRPr>
          </a:p>
          <a:p>
            <a:pPr indent="-407670" lvl="0" marL="419734" marR="0" rtl="0" algn="l">
              <a:lnSpc>
                <a:spcPct val="100000"/>
              </a:lnSpc>
              <a:spcBef>
                <a:spcPts val="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Content creation is the backbone of any digital marketing strategy.</a:t>
            </a:r>
            <a:endParaRPr sz="1600">
              <a:latin typeface="Tahoma"/>
              <a:ea typeface="Tahoma"/>
              <a:cs typeface="Tahoma"/>
              <a:sym typeface="Tahoma"/>
            </a:endParaRPr>
          </a:p>
          <a:p>
            <a:pPr indent="0" lvl="0" marL="0" marR="0" rtl="0" algn="l">
              <a:lnSpc>
                <a:spcPct val="100000"/>
              </a:lnSpc>
              <a:spcBef>
                <a:spcPts val="15"/>
              </a:spcBef>
              <a:spcAft>
                <a:spcPts val="0"/>
              </a:spcAft>
              <a:buClr>
                <a:srgbClr val="3B5D6A"/>
              </a:buClr>
              <a:buSzPts val="3100"/>
              <a:buFont typeface="Helvetica Neue"/>
              <a:buNone/>
            </a:pPr>
            <a:r>
              <a:t/>
            </a:r>
            <a:endParaRPr sz="3100">
              <a:latin typeface="Tahoma"/>
              <a:ea typeface="Tahoma"/>
              <a:cs typeface="Tahoma"/>
              <a:sym typeface="Tahoma"/>
            </a:endParaRPr>
          </a:p>
          <a:p>
            <a:pPr indent="-407670" lvl="0" marL="419734" marR="542290" rtl="0" algn="l">
              <a:lnSpc>
                <a:spcPct val="108124"/>
              </a:lnSpc>
              <a:spcBef>
                <a:spcPts val="0"/>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Content marketing strategy aims to inform, entertain, inspire or persuade your  customers.</a:t>
            </a:r>
            <a:endParaRPr sz="1600">
              <a:latin typeface="Tahoma"/>
              <a:ea typeface="Tahoma"/>
              <a:cs typeface="Tahoma"/>
              <a:sym typeface="Tahoma"/>
            </a:endParaRPr>
          </a:p>
          <a:p>
            <a:pPr indent="0" lvl="0" marL="0" marR="0" rtl="0" algn="l">
              <a:lnSpc>
                <a:spcPct val="100000"/>
              </a:lnSpc>
              <a:spcBef>
                <a:spcPts val="0"/>
              </a:spcBef>
              <a:spcAft>
                <a:spcPts val="0"/>
              </a:spcAft>
              <a:buClr>
                <a:srgbClr val="3B5D6A"/>
              </a:buClr>
              <a:buSzPts val="1900"/>
              <a:buFont typeface="Helvetica Neue"/>
              <a:buNone/>
            </a:pPr>
            <a:r>
              <a:t/>
            </a:r>
            <a:endParaRPr sz="1900">
              <a:latin typeface="Tahoma"/>
              <a:ea typeface="Tahoma"/>
              <a:cs typeface="Tahoma"/>
              <a:sym typeface="Tahoma"/>
            </a:endParaRPr>
          </a:p>
          <a:p>
            <a:pPr indent="-407670" lvl="0" marL="419734" marR="5080" rtl="0" algn="l">
              <a:lnSpc>
                <a:spcPct val="108124"/>
              </a:lnSpc>
              <a:spcBef>
                <a:spcPts val="142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Content marketing is the development and distribution of relevant, useful content -  blogs, newsletters, social media posts, emails, videos and the like - to current and  potential consumers.</a:t>
            </a:r>
            <a:endParaRPr sz="1600">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2"/>
          <p:cNvSpPr txBox="1"/>
          <p:nvPr>
            <p:ph type="title"/>
          </p:nvPr>
        </p:nvSpPr>
        <p:spPr>
          <a:xfrm>
            <a:off x="883725" y="1244925"/>
            <a:ext cx="10488900" cy="4599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42" name="Google Shape;142;p12"/>
          <p:cNvSpPr txBox="1"/>
          <p:nvPr/>
        </p:nvSpPr>
        <p:spPr>
          <a:xfrm>
            <a:off x="934000" y="1927550"/>
            <a:ext cx="10255800" cy="47556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SEO </a:t>
            </a:r>
            <a:r>
              <a:rPr b="1" lang="en-US" sz="2400">
                <a:solidFill>
                  <a:srgbClr val="AABA1D"/>
                </a:solidFill>
                <a:latin typeface="Verdana"/>
                <a:ea typeface="Verdana"/>
                <a:cs typeface="Verdana"/>
                <a:sym typeface="Verdana"/>
              </a:rPr>
              <a:t>- Search engine optimization</a:t>
            </a:r>
            <a:endParaRPr sz="2400">
              <a:latin typeface="Verdana"/>
              <a:ea typeface="Verdana"/>
              <a:cs typeface="Verdana"/>
              <a:sym typeface="Verdana"/>
            </a:endParaRPr>
          </a:p>
          <a:p>
            <a:pPr indent="-407669" lvl="0" marL="419733" marR="5080" rtl="0" algn="just">
              <a:lnSpc>
                <a:spcPct val="108125"/>
              </a:lnSpc>
              <a:spcBef>
                <a:spcPts val="1080"/>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Are all the On page and Off page actions that we perform on the pages of a given site in  order to rank it in leading positions in the organic (non-paid) results in the SERP (Search  Engine Results Page).</a:t>
            </a:r>
            <a:endParaRPr sz="1900">
              <a:latin typeface="Tahoma"/>
              <a:ea typeface="Tahoma"/>
              <a:cs typeface="Tahoma"/>
              <a:sym typeface="Tahoma"/>
            </a:endParaRPr>
          </a:p>
          <a:p>
            <a:pPr indent="0" lvl="0" marL="12700" marR="0" rtl="0" algn="l">
              <a:lnSpc>
                <a:spcPct val="100000"/>
              </a:lnSpc>
              <a:spcBef>
                <a:spcPts val="1210"/>
              </a:spcBef>
              <a:spcAft>
                <a:spcPts val="0"/>
              </a:spcAft>
              <a:buNone/>
            </a:pPr>
            <a:r>
              <a:rPr b="1" lang="en-US" sz="1600">
                <a:solidFill>
                  <a:srgbClr val="AABA1D"/>
                </a:solidFill>
                <a:latin typeface="Verdana"/>
                <a:ea typeface="Verdana"/>
                <a:cs typeface="Verdana"/>
                <a:sym typeface="Verdana"/>
              </a:rPr>
              <a:t>SEO </a:t>
            </a:r>
            <a:r>
              <a:rPr b="1" lang="en-US" sz="1600">
                <a:solidFill>
                  <a:srgbClr val="AABA1D"/>
                </a:solidFill>
                <a:latin typeface="Tahoma"/>
                <a:ea typeface="Tahoma"/>
                <a:cs typeface="Tahoma"/>
                <a:sym typeface="Tahoma"/>
              </a:rPr>
              <a:t>– </a:t>
            </a:r>
            <a:r>
              <a:rPr b="1" lang="en-US" sz="1600">
                <a:solidFill>
                  <a:srgbClr val="AABA1D"/>
                </a:solidFill>
                <a:latin typeface="Verdana"/>
                <a:ea typeface="Verdana"/>
                <a:cs typeface="Verdana"/>
                <a:sym typeface="Verdana"/>
              </a:rPr>
              <a:t>Advantages</a:t>
            </a:r>
            <a:endParaRPr sz="1600">
              <a:latin typeface="Verdana"/>
              <a:ea typeface="Verdana"/>
              <a:cs typeface="Verdana"/>
              <a:sym typeface="Verdana"/>
            </a:endParaRPr>
          </a:p>
          <a:p>
            <a:pPr indent="-407670" lvl="0" marL="419734" marR="0" rtl="0" algn="l">
              <a:lnSpc>
                <a:spcPct val="100000"/>
              </a:lnSpc>
              <a:spcBef>
                <a:spcPts val="81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A reliable and cost-effective way to drive organic traffic to a business site.</a:t>
            </a:r>
            <a:endParaRPr sz="1600">
              <a:latin typeface="Tahoma"/>
              <a:ea typeface="Tahoma"/>
              <a:cs typeface="Tahoma"/>
              <a:sym typeface="Tahoma"/>
            </a:endParaRPr>
          </a:p>
          <a:p>
            <a:pPr indent="-407670" lvl="0" marL="419734" marR="0" rtl="0" algn="l">
              <a:lnSpc>
                <a:spcPct val="100000"/>
              </a:lnSpc>
              <a:spcBef>
                <a:spcPts val="80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SEO shoots your content up the search engine index .</a:t>
            </a:r>
            <a:endParaRPr sz="1600">
              <a:latin typeface="Tahoma"/>
              <a:ea typeface="Tahoma"/>
              <a:cs typeface="Tahoma"/>
              <a:sym typeface="Tahoma"/>
            </a:endParaRPr>
          </a:p>
          <a:p>
            <a:pPr indent="-407670" lvl="0" marL="419734" marR="155575" rtl="0" algn="l">
              <a:lnSpc>
                <a:spcPct val="108124"/>
              </a:lnSpc>
              <a:spcBef>
                <a:spcPts val="1019"/>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SEO increases trust in the brand - good optimization and effective brand management  are synergistically related.</a:t>
            </a:r>
            <a:endParaRPr sz="1600">
              <a:latin typeface="Tahoma"/>
              <a:ea typeface="Tahoma"/>
              <a:cs typeface="Tahoma"/>
              <a:sym typeface="Tahoma"/>
            </a:endParaRPr>
          </a:p>
          <a:p>
            <a:pPr indent="-407670" lvl="0" marL="419734" marR="9525" rtl="0" algn="l">
              <a:lnSpc>
                <a:spcPct val="108124"/>
              </a:lnSpc>
              <a:spcBef>
                <a:spcPts val="100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SEO traffic is often the main traffic for a website - organic traffic is much more loyal and  long-term.</a:t>
            </a:r>
            <a:endParaRPr sz="1600">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48" name="Google Shape;148;p13"/>
          <p:cNvSpPr txBox="1"/>
          <p:nvPr/>
        </p:nvSpPr>
        <p:spPr>
          <a:xfrm>
            <a:off x="934008" y="2165680"/>
            <a:ext cx="4857750" cy="288226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2000">
                <a:solidFill>
                  <a:srgbClr val="AABA1D"/>
                </a:solidFill>
                <a:latin typeface="Verdana"/>
                <a:ea typeface="Verdana"/>
                <a:cs typeface="Verdana"/>
                <a:sym typeface="Verdana"/>
              </a:rPr>
              <a:t>SEO activities</a:t>
            </a:r>
            <a:endParaRPr sz="2000">
              <a:latin typeface="Verdana"/>
              <a:ea typeface="Verdana"/>
              <a:cs typeface="Verdana"/>
              <a:sym typeface="Verdana"/>
            </a:endParaRPr>
          </a:p>
          <a:p>
            <a:pPr indent="0" lvl="0" marL="0" marR="0" rtl="0" algn="l">
              <a:lnSpc>
                <a:spcPct val="100000"/>
              </a:lnSpc>
              <a:spcBef>
                <a:spcPts val="40"/>
              </a:spcBef>
              <a:spcAft>
                <a:spcPts val="0"/>
              </a:spcAft>
              <a:buNone/>
            </a:pPr>
            <a:r>
              <a:t/>
            </a:r>
            <a:endParaRPr sz="3050">
              <a:latin typeface="Verdana"/>
              <a:ea typeface="Verdana"/>
              <a:cs typeface="Verdana"/>
              <a:sym typeface="Verdana"/>
            </a:endParaRPr>
          </a:p>
          <a:p>
            <a:pPr indent="-407670" lvl="0" marL="419734" marR="5080" rtl="0" algn="l">
              <a:lnSpc>
                <a:spcPct val="90100"/>
              </a:lnSpc>
              <a:spcBef>
                <a:spcPts val="0"/>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Technical SEO - Adjusting and improving  the loading speed of the site and that of  response from the server.</a:t>
            </a:r>
            <a:endParaRPr sz="1600">
              <a:latin typeface="Tahoma"/>
              <a:ea typeface="Tahoma"/>
              <a:cs typeface="Tahoma"/>
              <a:sym typeface="Tahoma"/>
            </a:endParaRPr>
          </a:p>
          <a:p>
            <a:pPr indent="-407670" lvl="0" marL="419734" marR="0" rtl="0" algn="l">
              <a:lnSpc>
                <a:spcPct val="100000"/>
              </a:lnSpc>
              <a:spcBef>
                <a:spcPts val="80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Keywords - research and analysis .</a:t>
            </a:r>
            <a:endParaRPr sz="1600">
              <a:latin typeface="Tahoma"/>
              <a:ea typeface="Tahoma"/>
              <a:cs typeface="Tahoma"/>
              <a:sym typeface="Tahoma"/>
            </a:endParaRPr>
          </a:p>
          <a:p>
            <a:pPr indent="-407670" lvl="0" marL="419734" marR="0" rtl="0" algn="l">
              <a:lnSpc>
                <a:spcPct val="100000"/>
              </a:lnSpc>
              <a:spcBef>
                <a:spcPts val="81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Content Optimization</a:t>
            </a:r>
            <a:endParaRPr sz="1600">
              <a:latin typeface="Tahoma"/>
              <a:ea typeface="Tahoma"/>
              <a:cs typeface="Tahoma"/>
              <a:sym typeface="Tahoma"/>
            </a:endParaRPr>
          </a:p>
          <a:p>
            <a:pPr indent="-407670" lvl="0" marL="419734" marR="0" rtl="0" algn="l">
              <a:lnSpc>
                <a:spcPct val="100000"/>
              </a:lnSpc>
              <a:spcBef>
                <a:spcPts val="80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Link building - Internal and external</a:t>
            </a:r>
            <a:endParaRPr sz="1600">
              <a:latin typeface="Tahoma"/>
              <a:ea typeface="Tahoma"/>
              <a:cs typeface="Tahoma"/>
              <a:sym typeface="Tahoma"/>
            </a:endParaRPr>
          </a:p>
          <a:p>
            <a:pPr indent="-407670" lvl="0" marL="419734" marR="0" rtl="0" algn="l">
              <a:lnSpc>
                <a:spcPct val="100000"/>
              </a:lnSpc>
              <a:spcBef>
                <a:spcPts val="80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Research - of online competitors</a:t>
            </a:r>
            <a:endParaRPr sz="1600">
              <a:latin typeface="Tahoma"/>
              <a:ea typeface="Tahoma"/>
              <a:cs typeface="Tahoma"/>
              <a:sym typeface="Tahoma"/>
            </a:endParaRPr>
          </a:p>
        </p:txBody>
      </p:sp>
      <p:pic>
        <p:nvPicPr>
          <p:cNvPr id="149" name="Google Shape;149;p13"/>
          <p:cNvPicPr preferRelativeResize="0"/>
          <p:nvPr/>
        </p:nvPicPr>
        <p:blipFill rotWithShape="1">
          <a:blip r:embed="rId3">
            <a:alphaModFix/>
          </a:blip>
          <a:srcRect b="0" l="0" r="0" t="0"/>
          <a:stretch/>
        </p:blipFill>
        <p:spPr>
          <a:xfrm>
            <a:off x="6489572" y="2530094"/>
            <a:ext cx="4687442" cy="29296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4"/>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55" name="Google Shape;155;p14"/>
          <p:cNvSpPr txBox="1"/>
          <p:nvPr/>
        </p:nvSpPr>
        <p:spPr>
          <a:xfrm>
            <a:off x="934008" y="2150440"/>
            <a:ext cx="9911715" cy="288607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Online Advertising Models</a:t>
            </a:r>
            <a:endParaRPr sz="2800">
              <a:latin typeface="Verdana"/>
              <a:ea typeface="Verdana"/>
              <a:cs typeface="Verdana"/>
              <a:sym typeface="Verdana"/>
            </a:endParaRPr>
          </a:p>
          <a:p>
            <a:pPr indent="-407670" lvl="0" marL="419734" marR="0" rtl="0" algn="l">
              <a:lnSpc>
                <a:spcPct val="100000"/>
              </a:lnSpc>
              <a:spcBef>
                <a:spcPts val="80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CPC - (Cost-per-click) - pay for each click on the ad.</a:t>
            </a:r>
            <a:endParaRPr sz="2000">
              <a:latin typeface="Tahoma"/>
              <a:ea typeface="Tahoma"/>
              <a:cs typeface="Tahoma"/>
              <a:sym typeface="Tahoma"/>
            </a:endParaRPr>
          </a:p>
          <a:p>
            <a:pPr indent="-407670" lvl="0" marL="419734" marR="5080" rtl="0" algn="l">
              <a:lnSpc>
                <a:spcPct val="108000"/>
              </a:lnSpc>
              <a:spcBef>
                <a:spcPts val="103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CPM – (Cost per mile )- Cost per 1000 / thousand / impressions - getting  the ad in the user's eyes.</a:t>
            </a:r>
            <a:endParaRPr sz="2000">
              <a:latin typeface="Tahoma"/>
              <a:ea typeface="Tahoma"/>
              <a:cs typeface="Tahoma"/>
              <a:sym typeface="Tahoma"/>
            </a:endParaRPr>
          </a:p>
          <a:p>
            <a:pPr indent="-407670" lvl="0" marL="419734" marR="1017269" rtl="0" algn="l">
              <a:lnSpc>
                <a:spcPct val="108000"/>
              </a:lnSpc>
              <a:spcBef>
                <a:spcPts val="100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CPA – (Cost per action) - payment for a specific purchase action  (subscription, completed registration form).</a:t>
            </a:r>
            <a:endParaRPr sz="2000">
              <a:latin typeface="Tahoma"/>
              <a:ea typeface="Tahoma"/>
              <a:cs typeface="Tahoma"/>
              <a:sym typeface="Tahoma"/>
            </a:endParaRPr>
          </a:p>
          <a:p>
            <a:pPr indent="-407670" lvl="0" marL="419734" marR="916939" rtl="0" algn="l">
              <a:lnSpc>
                <a:spcPct val="108000"/>
              </a:lnSpc>
              <a:spcBef>
                <a:spcPts val="101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Quality Score in Google AdWords - With this you can check how  effective your ad is.</a:t>
            </a:r>
            <a:endParaRPr sz="2000">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5"/>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61" name="Google Shape;161;p15"/>
          <p:cNvSpPr txBox="1"/>
          <p:nvPr/>
        </p:nvSpPr>
        <p:spPr>
          <a:xfrm>
            <a:off x="934008" y="2150440"/>
            <a:ext cx="9926955" cy="2505710"/>
          </a:xfrm>
          <a:prstGeom prst="rect">
            <a:avLst/>
          </a:prstGeom>
          <a:noFill/>
          <a:ln>
            <a:noFill/>
          </a:ln>
        </p:spPr>
        <p:txBody>
          <a:bodyPr anchorCtr="0" anchor="t" bIns="0" lIns="0" spcFirstLastPara="1" rIns="0" wrap="square" tIns="12050">
            <a:spAutoFit/>
          </a:bodyPr>
          <a:lstStyle/>
          <a:p>
            <a:pPr indent="0" lvl="0" marL="12700" marR="0" rtl="0" algn="l">
              <a:lnSpc>
                <a:spcPct val="114428"/>
              </a:lnSpc>
              <a:spcBef>
                <a:spcPts val="0"/>
              </a:spcBef>
              <a:spcAft>
                <a:spcPts val="0"/>
              </a:spcAft>
              <a:buNone/>
            </a:pPr>
            <a:r>
              <a:rPr b="1" lang="en-US" sz="2800">
                <a:solidFill>
                  <a:srgbClr val="AABA1D"/>
                </a:solidFill>
                <a:latin typeface="Verdana"/>
                <a:ea typeface="Verdana"/>
                <a:cs typeface="Verdana"/>
                <a:sym typeface="Verdana"/>
              </a:rPr>
              <a:t>Affiliate marketing</a:t>
            </a:r>
            <a:endParaRPr sz="2800">
              <a:latin typeface="Verdana"/>
              <a:ea typeface="Verdana"/>
              <a:cs typeface="Verdana"/>
              <a:sym typeface="Verdana"/>
            </a:endParaRPr>
          </a:p>
          <a:p>
            <a:pPr indent="-381000" lvl="0" marL="876935" marR="5080" rtl="0" algn="l">
              <a:lnSpc>
                <a:spcPct val="83100"/>
              </a:lnSpc>
              <a:spcBef>
                <a:spcPts val="335"/>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Helvetica Neue"/>
                <a:ea typeface="Helvetica Neue"/>
                <a:cs typeface="Helvetica Neue"/>
                <a:sym typeface="Helvetica Neue"/>
              </a:rPr>
              <a:t>A marketing model in which third-party publishers promote a merchant’s goods or services and  receive a percentage of the sales or web traffic made as a result.</a:t>
            </a:r>
            <a:endParaRPr sz="1600">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1800">
              <a:latin typeface="Helvetica Neue"/>
              <a:ea typeface="Helvetica Neue"/>
              <a:cs typeface="Helvetica Neue"/>
              <a:sym typeface="Helvetica Neue"/>
            </a:endParaRPr>
          </a:p>
          <a:p>
            <a:pPr indent="0" lvl="0" marL="0" marR="0" rtl="0" algn="l">
              <a:lnSpc>
                <a:spcPct val="100000"/>
              </a:lnSpc>
              <a:spcBef>
                <a:spcPts val="35"/>
              </a:spcBef>
              <a:spcAft>
                <a:spcPts val="0"/>
              </a:spcAft>
              <a:buNone/>
            </a:pPr>
            <a:r>
              <a:t/>
            </a:r>
            <a:endParaRPr sz="1500">
              <a:latin typeface="Helvetica Neue"/>
              <a:ea typeface="Helvetica Neue"/>
              <a:cs typeface="Helvetica Neue"/>
              <a:sym typeface="Helvetica Neue"/>
            </a:endParaRPr>
          </a:p>
          <a:p>
            <a:pPr indent="0" lvl="0" marL="12700" marR="0" rtl="0" algn="l">
              <a:lnSpc>
                <a:spcPct val="114428"/>
              </a:lnSpc>
              <a:spcBef>
                <a:spcPts val="0"/>
              </a:spcBef>
              <a:spcAft>
                <a:spcPts val="0"/>
              </a:spcAft>
              <a:buNone/>
            </a:pPr>
            <a:r>
              <a:rPr b="1" lang="en-US" sz="2800">
                <a:solidFill>
                  <a:srgbClr val="AABA1D"/>
                </a:solidFill>
                <a:latin typeface="Verdana"/>
                <a:ea typeface="Verdana"/>
                <a:cs typeface="Verdana"/>
                <a:sym typeface="Verdana"/>
              </a:rPr>
              <a:t>Influencer marketing</a:t>
            </a:r>
            <a:endParaRPr sz="2800">
              <a:latin typeface="Verdana"/>
              <a:ea typeface="Verdana"/>
              <a:cs typeface="Verdana"/>
              <a:sym typeface="Verdana"/>
            </a:endParaRPr>
          </a:p>
          <a:p>
            <a:pPr indent="0" lvl="0" marL="495934" marR="0" rtl="0" algn="l">
              <a:lnSpc>
                <a:spcPct val="102083"/>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Helvetica Neue"/>
                <a:ea typeface="Helvetica Neue"/>
                <a:cs typeface="Helvetica Neue"/>
                <a:sym typeface="Helvetica Neue"/>
              </a:rPr>
              <a:t>Variant of affiliate marketing</a:t>
            </a:r>
            <a:endParaRPr sz="1600">
              <a:latin typeface="Helvetica Neue"/>
              <a:ea typeface="Helvetica Neue"/>
              <a:cs typeface="Helvetica Neue"/>
              <a:sym typeface="Helvetica Neue"/>
            </a:endParaRPr>
          </a:p>
          <a:p>
            <a:pPr indent="0" lvl="0" marL="495934" marR="0" rtl="0" algn="l">
              <a:lnSpc>
                <a:spcPct val="108541"/>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Helvetica Neue"/>
                <a:ea typeface="Helvetica Neue"/>
                <a:cs typeface="Helvetica Neue"/>
                <a:sym typeface="Helvetica Neue"/>
              </a:rPr>
              <a:t>Boosts social media content</a:t>
            </a:r>
            <a:endParaRPr sz="1600">
              <a:latin typeface="Helvetica Neue"/>
              <a:ea typeface="Helvetica Neue"/>
              <a:cs typeface="Helvetica Neue"/>
              <a:sym typeface="Helvetica Neue"/>
            </a:endParaRPr>
          </a:p>
        </p:txBody>
      </p:sp>
      <p:sp>
        <p:nvSpPr>
          <p:cNvPr id="162" name="Google Shape;162;p15"/>
          <p:cNvSpPr txBox="1"/>
          <p:nvPr/>
        </p:nvSpPr>
        <p:spPr>
          <a:xfrm>
            <a:off x="934008" y="5089652"/>
            <a:ext cx="8338820" cy="45212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Social Media Marketing - in a separate topic</a:t>
            </a:r>
            <a:endParaRPr sz="2800">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6"/>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68" name="Google Shape;168;p16"/>
          <p:cNvSpPr txBox="1"/>
          <p:nvPr/>
        </p:nvSpPr>
        <p:spPr>
          <a:xfrm>
            <a:off x="934008" y="2150440"/>
            <a:ext cx="8864600" cy="30226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Mobile marketing</a:t>
            </a:r>
            <a:endParaRPr sz="2800">
              <a:latin typeface="Verdana"/>
              <a:ea typeface="Verdana"/>
              <a:cs typeface="Verdana"/>
              <a:sym typeface="Verdana"/>
            </a:endParaRPr>
          </a:p>
          <a:p>
            <a:pPr indent="-407670" lvl="0" marL="419734" marR="0" rtl="0" algn="l">
              <a:lnSpc>
                <a:spcPct val="100000"/>
              </a:lnSpc>
              <a:spcBef>
                <a:spcPts val="86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Mobile marketing</a:t>
            </a:r>
            <a:endParaRPr sz="1600">
              <a:latin typeface="Tahoma"/>
              <a:ea typeface="Tahoma"/>
              <a:cs typeface="Tahoma"/>
              <a:sym typeface="Tahoma"/>
            </a:endParaRPr>
          </a:p>
          <a:p>
            <a:pPr indent="-407670" lvl="0" marL="419734" marR="0" rtl="0" algn="l">
              <a:lnSpc>
                <a:spcPct val="100000"/>
              </a:lnSpc>
              <a:spcBef>
                <a:spcPts val="80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Mobile apps</a:t>
            </a:r>
            <a:endParaRPr sz="1600">
              <a:latin typeface="Tahoma"/>
              <a:ea typeface="Tahoma"/>
              <a:cs typeface="Tahoma"/>
              <a:sym typeface="Tahoma"/>
            </a:endParaRPr>
          </a:p>
          <a:p>
            <a:pPr indent="-407670" lvl="0" marL="419734" marR="0" rtl="0" algn="l">
              <a:lnSpc>
                <a:spcPct val="100000"/>
              </a:lnSpc>
              <a:spcBef>
                <a:spcPts val="805"/>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Mobile-optimized websites</a:t>
            </a:r>
            <a:endParaRPr sz="1600">
              <a:latin typeface="Tahoma"/>
              <a:ea typeface="Tahoma"/>
              <a:cs typeface="Tahoma"/>
              <a:sym typeface="Tahoma"/>
            </a:endParaRPr>
          </a:p>
          <a:p>
            <a:pPr indent="0" lvl="0" marL="0" marR="0" rtl="0" algn="l">
              <a:lnSpc>
                <a:spcPct val="100000"/>
              </a:lnSpc>
              <a:spcBef>
                <a:spcPts val="40"/>
              </a:spcBef>
              <a:spcAft>
                <a:spcPts val="0"/>
              </a:spcAft>
              <a:buNone/>
            </a:pPr>
            <a:r>
              <a:t/>
            </a:r>
            <a:endParaRPr sz="2900">
              <a:latin typeface="Tahoma"/>
              <a:ea typeface="Tahoma"/>
              <a:cs typeface="Tahoma"/>
              <a:sym typeface="Tahoma"/>
            </a:endParaRPr>
          </a:p>
          <a:p>
            <a:pPr indent="0" lvl="0" marL="12700" marR="0" rtl="0" algn="l">
              <a:lnSpc>
                <a:spcPct val="102437"/>
              </a:lnSpc>
              <a:spcBef>
                <a:spcPts val="0"/>
              </a:spcBef>
              <a:spcAft>
                <a:spcPts val="0"/>
              </a:spcAft>
              <a:buNone/>
            </a:pPr>
            <a:r>
              <a:rPr b="1" lang="en-US" sz="1600">
                <a:solidFill>
                  <a:srgbClr val="AABA1D"/>
                </a:solidFill>
                <a:latin typeface="Verdana"/>
                <a:ea typeface="Verdana"/>
                <a:cs typeface="Verdana"/>
                <a:sym typeface="Verdana"/>
              </a:rPr>
              <a:t>Advantages</a:t>
            </a:r>
            <a:endParaRPr sz="1600">
              <a:latin typeface="Verdana"/>
              <a:ea typeface="Verdana"/>
              <a:cs typeface="Verdana"/>
              <a:sym typeface="Verdana"/>
            </a:endParaRPr>
          </a:p>
          <a:p>
            <a:pPr indent="0" lvl="0" marL="495934" marR="0" rtl="0" algn="l">
              <a:lnSpc>
                <a:spcPct val="92291"/>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It makes it easier for users to find the information they need about you and your business;</a:t>
            </a:r>
            <a:endParaRPr sz="1400">
              <a:latin typeface="Verdana"/>
              <a:ea typeface="Verdana"/>
              <a:cs typeface="Verdana"/>
              <a:sym typeface="Verdana"/>
            </a:endParaRPr>
          </a:p>
          <a:p>
            <a:pPr indent="0" lvl="0" marL="495934" marR="0" rtl="0" algn="l">
              <a:lnSpc>
                <a:spcPct val="88125"/>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An instant and highly personal form of communication with consumers;</a:t>
            </a:r>
            <a:endParaRPr sz="1400">
              <a:latin typeface="Verdana"/>
              <a:ea typeface="Verdana"/>
              <a:cs typeface="Verdana"/>
              <a:sym typeface="Verdana"/>
            </a:endParaRPr>
          </a:p>
          <a:p>
            <a:pPr indent="0" lvl="0" marL="495934" marR="0" rtl="0" algn="l">
              <a:lnSpc>
                <a:spcPct val="103958"/>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Mobile devices can display - banners, mobile video ads, text and multimedia messages.</a:t>
            </a:r>
            <a:endParaRPr sz="1400">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7"/>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74" name="Google Shape;174;p17"/>
          <p:cNvSpPr txBox="1"/>
          <p:nvPr/>
        </p:nvSpPr>
        <p:spPr>
          <a:xfrm>
            <a:off x="934008" y="2150440"/>
            <a:ext cx="9176385" cy="255016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Online PR</a:t>
            </a:r>
            <a:endParaRPr sz="2800">
              <a:latin typeface="Verdana"/>
              <a:ea typeface="Verdana"/>
              <a:cs typeface="Verdana"/>
              <a:sym typeface="Verdana"/>
            </a:endParaRPr>
          </a:p>
          <a:p>
            <a:pPr indent="-407670" lvl="0" marL="419734" marR="5080" rtl="0" algn="l">
              <a:lnSpc>
                <a:spcPct val="108124"/>
              </a:lnSpc>
              <a:spcBef>
                <a:spcPts val="1080"/>
              </a:spcBef>
              <a:spcAft>
                <a:spcPts val="0"/>
              </a:spcAft>
              <a:buClr>
                <a:srgbClr val="3B5D6A"/>
              </a:buClr>
              <a:buSzPts val="2800"/>
              <a:buFont typeface="Helvetica Neue"/>
              <a:buChar char="•"/>
            </a:pPr>
            <a:r>
              <a:rPr b="1" lang="en-US" sz="1600">
                <a:solidFill>
                  <a:srgbClr val="3B5D6A"/>
                </a:solidFill>
                <a:latin typeface="Tahoma"/>
                <a:ea typeface="Tahoma"/>
                <a:cs typeface="Tahoma"/>
                <a:sym typeface="Tahoma"/>
              </a:rPr>
              <a:t>It brings together all the tools that help you promote your brand and engage your  customers online.</a:t>
            </a:r>
            <a:endParaRPr sz="1600">
              <a:latin typeface="Tahoma"/>
              <a:ea typeface="Tahoma"/>
              <a:cs typeface="Tahoma"/>
              <a:sym typeface="Tahoma"/>
            </a:endParaRPr>
          </a:p>
          <a:p>
            <a:pPr indent="0" lvl="0" marL="0" marR="0" rtl="0" algn="l">
              <a:lnSpc>
                <a:spcPct val="100000"/>
              </a:lnSpc>
              <a:spcBef>
                <a:spcPts val="0"/>
              </a:spcBef>
              <a:spcAft>
                <a:spcPts val="0"/>
              </a:spcAft>
              <a:buNone/>
            </a:pPr>
            <a:r>
              <a:t/>
            </a:r>
            <a:endParaRPr sz="1900">
              <a:latin typeface="Tahoma"/>
              <a:ea typeface="Tahoma"/>
              <a:cs typeface="Tahoma"/>
              <a:sym typeface="Tahoma"/>
            </a:endParaRPr>
          </a:p>
          <a:p>
            <a:pPr indent="0" lvl="0" marL="12700" marR="0" rtl="0" algn="l">
              <a:lnSpc>
                <a:spcPct val="102812"/>
              </a:lnSpc>
              <a:spcBef>
                <a:spcPts val="1210"/>
              </a:spcBef>
              <a:spcAft>
                <a:spcPts val="0"/>
              </a:spcAft>
              <a:buNone/>
            </a:pPr>
            <a:r>
              <a:rPr b="1" lang="en-US" sz="1600">
                <a:solidFill>
                  <a:srgbClr val="AABA1D"/>
                </a:solidFill>
                <a:latin typeface="Verdana"/>
                <a:ea typeface="Verdana"/>
                <a:cs typeface="Verdana"/>
                <a:sym typeface="Verdana"/>
              </a:rPr>
              <a:t>Advantages</a:t>
            </a:r>
            <a:endParaRPr sz="1600">
              <a:latin typeface="Verdana"/>
              <a:ea typeface="Verdana"/>
              <a:cs typeface="Verdana"/>
              <a:sym typeface="Verdana"/>
            </a:endParaRPr>
          </a:p>
          <a:p>
            <a:pPr indent="0" lvl="0" marL="495934" marR="0" rtl="0" algn="l">
              <a:lnSpc>
                <a:spcPct val="92500"/>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It helps build a good online store image;</a:t>
            </a:r>
            <a:endParaRPr sz="1400">
              <a:latin typeface="Verdana"/>
              <a:ea typeface="Verdana"/>
              <a:cs typeface="Verdana"/>
              <a:sym typeface="Verdana"/>
            </a:endParaRPr>
          </a:p>
          <a:p>
            <a:pPr indent="0" lvl="0" marL="495934" marR="0" rtl="0" algn="l">
              <a:lnSpc>
                <a:spcPct val="87916"/>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To present your products to the wider public;</a:t>
            </a:r>
            <a:endParaRPr sz="1400">
              <a:latin typeface="Verdana"/>
              <a:ea typeface="Verdana"/>
              <a:cs typeface="Verdana"/>
              <a:sym typeface="Verdana"/>
            </a:endParaRPr>
          </a:p>
          <a:p>
            <a:pPr indent="0" lvl="0" marL="495934" marR="0" rtl="0" algn="l">
              <a:lnSpc>
                <a:spcPct val="103958"/>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Is closely related to advertising and advertising strategies.</a:t>
            </a:r>
            <a:endParaRPr sz="140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80" name="Google Shape;180;p18"/>
          <p:cNvSpPr txBox="1"/>
          <p:nvPr/>
        </p:nvSpPr>
        <p:spPr>
          <a:xfrm>
            <a:off x="934008" y="2150440"/>
            <a:ext cx="6640830" cy="8788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Conversational AI</a:t>
            </a:r>
            <a:endParaRPr sz="2800">
              <a:latin typeface="Verdana"/>
              <a:ea typeface="Verdana"/>
              <a:cs typeface="Verdana"/>
              <a:sym typeface="Verdana"/>
            </a:endParaRPr>
          </a:p>
          <a:p>
            <a:pPr indent="-407670" lvl="0" marL="419734" marR="0" rtl="0" algn="l">
              <a:lnSpc>
                <a:spcPct val="100000"/>
              </a:lnSpc>
              <a:spcBef>
                <a:spcPts val="80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Is becoming vital to modern digital marketing</a:t>
            </a:r>
            <a:r>
              <a:rPr b="1" lang="en-US" sz="1600">
                <a:solidFill>
                  <a:srgbClr val="3B5D6A"/>
                </a:solidFill>
                <a:latin typeface="Tahoma"/>
                <a:ea typeface="Tahoma"/>
                <a:cs typeface="Tahoma"/>
                <a:sym typeface="Tahoma"/>
              </a:rPr>
              <a:t>.</a:t>
            </a:r>
            <a:endParaRPr sz="1600">
              <a:latin typeface="Tahoma"/>
              <a:ea typeface="Tahoma"/>
              <a:cs typeface="Tahoma"/>
              <a:sym typeface="Tahoma"/>
            </a:endParaRPr>
          </a:p>
        </p:txBody>
      </p:sp>
      <p:sp>
        <p:nvSpPr>
          <p:cNvPr id="181" name="Google Shape;181;p18"/>
          <p:cNvSpPr txBox="1"/>
          <p:nvPr/>
        </p:nvSpPr>
        <p:spPr>
          <a:xfrm>
            <a:off x="934008" y="3827526"/>
            <a:ext cx="2651125" cy="1240790"/>
          </a:xfrm>
          <a:prstGeom prst="rect">
            <a:avLst/>
          </a:prstGeom>
          <a:noFill/>
          <a:ln>
            <a:noFill/>
          </a:ln>
        </p:spPr>
        <p:txBody>
          <a:bodyPr anchorCtr="0" anchor="t" bIns="0" lIns="0" spcFirstLastPara="1" rIns="0" wrap="square" tIns="12700">
            <a:spAutoFit/>
          </a:bodyPr>
          <a:lstStyle/>
          <a:p>
            <a:pPr indent="0" lvl="0" marL="12700" marR="0" rtl="0" algn="l">
              <a:lnSpc>
                <a:spcPct val="110500"/>
              </a:lnSpc>
              <a:spcBef>
                <a:spcPts val="0"/>
              </a:spcBef>
              <a:spcAft>
                <a:spcPts val="0"/>
              </a:spcAft>
              <a:buNone/>
            </a:pPr>
            <a:r>
              <a:rPr b="1" lang="en-US" sz="2000">
                <a:solidFill>
                  <a:srgbClr val="AABA1D"/>
                </a:solidFill>
                <a:latin typeface="Verdana"/>
                <a:ea typeface="Verdana"/>
                <a:cs typeface="Verdana"/>
                <a:sym typeface="Verdana"/>
              </a:rPr>
              <a:t>With the uptake of</a:t>
            </a:r>
            <a:endParaRPr sz="2000">
              <a:latin typeface="Verdana"/>
              <a:ea typeface="Verdana"/>
              <a:cs typeface="Verdana"/>
              <a:sym typeface="Verdana"/>
            </a:endParaRPr>
          </a:p>
          <a:p>
            <a:pPr indent="0" lvl="0" marL="495934" marR="0" rtl="0" algn="l">
              <a:lnSpc>
                <a:spcPct val="100625"/>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Voice search;</a:t>
            </a:r>
            <a:endParaRPr sz="1600">
              <a:latin typeface="Verdana"/>
              <a:ea typeface="Verdana"/>
              <a:cs typeface="Verdana"/>
              <a:sym typeface="Verdana"/>
            </a:endParaRPr>
          </a:p>
          <a:p>
            <a:pPr indent="0" lvl="0" marL="495934" marR="0" rtl="0" algn="l">
              <a:lnSpc>
                <a:spcPct val="97083"/>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Chatbots ;</a:t>
            </a:r>
            <a:endParaRPr sz="1600">
              <a:latin typeface="Verdana"/>
              <a:ea typeface="Verdana"/>
              <a:cs typeface="Verdana"/>
              <a:sym typeface="Verdana"/>
            </a:endParaRPr>
          </a:p>
          <a:p>
            <a:pPr indent="0" lvl="0" marL="495934" marR="0" rtl="0" algn="l">
              <a:lnSpc>
                <a:spcPct val="108541"/>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Digital assistants.</a:t>
            </a:r>
            <a:endParaRPr sz="1600">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9"/>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87" name="Google Shape;187;p19"/>
          <p:cNvSpPr txBox="1"/>
          <p:nvPr/>
        </p:nvSpPr>
        <p:spPr>
          <a:xfrm>
            <a:off x="934008" y="2150440"/>
            <a:ext cx="9708515" cy="352107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Web analytics</a:t>
            </a:r>
            <a:endParaRPr sz="2800">
              <a:latin typeface="Verdana"/>
              <a:ea typeface="Verdana"/>
              <a:cs typeface="Verdana"/>
              <a:sym typeface="Verdana"/>
            </a:endParaRPr>
          </a:p>
          <a:p>
            <a:pPr indent="-407670" lvl="0" marL="419734" marR="5080" rtl="0" algn="l">
              <a:lnSpc>
                <a:spcPct val="108000"/>
              </a:lnSpc>
              <a:spcBef>
                <a:spcPts val="1075"/>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Web analytics is the measurement, collection, analysis, and reporting  of web data to understand and optimize web usage.</a:t>
            </a:r>
            <a:endParaRPr sz="2000">
              <a:latin typeface="Tahoma"/>
              <a:ea typeface="Tahoma"/>
              <a:cs typeface="Tahoma"/>
              <a:sym typeface="Tahoma"/>
            </a:endParaRPr>
          </a:p>
          <a:p>
            <a:pPr indent="-407670" lvl="0" marL="419734" marR="0" rtl="0" algn="l">
              <a:lnSpc>
                <a:spcPct val="114000"/>
              </a:lnSpc>
              <a:spcBef>
                <a:spcPts val="725"/>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Its ultimate goal is to help you understand your audience so that you</a:t>
            </a:r>
            <a:endParaRPr sz="2000">
              <a:latin typeface="Tahoma"/>
              <a:ea typeface="Tahoma"/>
              <a:cs typeface="Tahoma"/>
              <a:sym typeface="Tahoma"/>
            </a:endParaRPr>
          </a:p>
          <a:p>
            <a:pPr indent="0" lvl="0" marL="419734" marR="0" rtl="0" algn="l">
              <a:lnSpc>
                <a:spcPct val="114000"/>
              </a:lnSpc>
              <a:spcBef>
                <a:spcPts val="0"/>
              </a:spcBef>
              <a:spcAft>
                <a:spcPts val="0"/>
              </a:spcAft>
              <a:buNone/>
            </a:pPr>
            <a:r>
              <a:rPr b="1" lang="en-US" sz="2000">
                <a:solidFill>
                  <a:srgbClr val="3B5D6A"/>
                </a:solidFill>
                <a:latin typeface="Tahoma"/>
                <a:ea typeface="Tahoma"/>
                <a:cs typeface="Tahoma"/>
                <a:sym typeface="Tahoma"/>
              </a:rPr>
              <a:t>can optimize your site's performance and improve their experience.</a:t>
            </a:r>
            <a:endParaRPr sz="2000">
              <a:latin typeface="Tahoma"/>
              <a:ea typeface="Tahoma"/>
              <a:cs typeface="Tahoma"/>
              <a:sym typeface="Tahoma"/>
            </a:endParaRPr>
          </a:p>
          <a:p>
            <a:pPr indent="0" lvl="0" marL="0" marR="0" rtl="0" algn="l">
              <a:lnSpc>
                <a:spcPct val="100000"/>
              </a:lnSpc>
              <a:spcBef>
                <a:spcPts val="5"/>
              </a:spcBef>
              <a:spcAft>
                <a:spcPts val="0"/>
              </a:spcAft>
              <a:buNone/>
            </a:pPr>
            <a:r>
              <a:t/>
            </a:r>
            <a:endParaRPr sz="3250">
              <a:latin typeface="Tahoma"/>
              <a:ea typeface="Tahoma"/>
              <a:cs typeface="Tahoma"/>
              <a:sym typeface="Tahoma"/>
            </a:endParaRPr>
          </a:p>
          <a:p>
            <a:pPr indent="0" lvl="0" marL="12700" marR="0" rtl="0" algn="l">
              <a:lnSpc>
                <a:spcPct val="110500"/>
              </a:lnSpc>
              <a:spcBef>
                <a:spcPts val="0"/>
              </a:spcBef>
              <a:spcAft>
                <a:spcPts val="0"/>
              </a:spcAft>
              <a:buNone/>
            </a:pPr>
            <a:r>
              <a:rPr b="1" lang="en-US" sz="2000">
                <a:solidFill>
                  <a:srgbClr val="AABA1D"/>
                </a:solidFill>
                <a:latin typeface="Verdana"/>
                <a:ea typeface="Verdana"/>
                <a:cs typeface="Verdana"/>
                <a:sym typeface="Verdana"/>
              </a:rPr>
              <a:t>Tool for:</a:t>
            </a:r>
            <a:endParaRPr sz="2000">
              <a:latin typeface="Verdana"/>
              <a:ea typeface="Verdana"/>
              <a:cs typeface="Verdana"/>
              <a:sym typeface="Verdana"/>
            </a:endParaRPr>
          </a:p>
          <a:p>
            <a:pPr indent="0" lvl="0" marL="495934" marR="0" rtl="0" algn="l">
              <a:lnSpc>
                <a:spcPct val="100625"/>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Business and market research;</a:t>
            </a:r>
            <a:endParaRPr sz="1600">
              <a:latin typeface="Verdana"/>
              <a:ea typeface="Verdana"/>
              <a:cs typeface="Verdana"/>
              <a:sym typeface="Verdana"/>
            </a:endParaRPr>
          </a:p>
          <a:p>
            <a:pPr indent="0" lvl="0" marL="495934" marR="0" rtl="0" algn="l">
              <a:lnSpc>
                <a:spcPct val="97083"/>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Return on investment (ROI);</a:t>
            </a:r>
            <a:endParaRPr sz="1600">
              <a:latin typeface="Verdana"/>
              <a:ea typeface="Verdana"/>
              <a:cs typeface="Verdana"/>
              <a:sym typeface="Verdana"/>
            </a:endParaRPr>
          </a:p>
          <a:p>
            <a:pPr indent="0" lvl="0" marL="495934" marR="0" rtl="0" algn="l">
              <a:lnSpc>
                <a:spcPct val="108541"/>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Assess and improve website effectiveness.</a:t>
            </a:r>
            <a:endParaRPr sz="160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ph type="title"/>
          </p:nvPr>
        </p:nvSpPr>
        <p:spPr>
          <a:xfrm>
            <a:off x="883716" y="1244930"/>
            <a:ext cx="21177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latin typeface="Tahoma"/>
                <a:ea typeface="Tahoma"/>
                <a:cs typeface="Tahoma"/>
                <a:sym typeface="Tahoma"/>
              </a:rPr>
              <a:t>Objectives</a:t>
            </a:r>
            <a:endParaRPr/>
          </a:p>
        </p:txBody>
      </p:sp>
      <p:sp>
        <p:nvSpPr>
          <p:cNvPr id="58" name="Google Shape;58;p2"/>
          <p:cNvSpPr txBox="1"/>
          <p:nvPr/>
        </p:nvSpPr>
        <p:spPr>
          <a:xfrm>
            <a:off x="934008" y="2150440"/>
            <a:ext cx="9504045" cy="1604645"/>
          </a:xfrm>
          <a:prstGeom prst="rect">
            <a:avLst/>
          </a:prstGeom>
          <a:noFill/>
          <a:ln>
            <a:noFill/>
          </a:ln>
        </p:spPr>
        <p:txBody>
          <a:bodyPr anchorCtr="0" anchor="t" bIns="0" lIns="0" spcFirstLastPara="1" rIns="0" wrap="square" tIns="55225">
            <a:spAutoFit/>
          </a:bodyPr>
          <a:lstStyle/>
          <a:p>
            <a:pPr indent="-407670" lvl="0" marL="419734" marR="5080" rtl="0" algn="l">
              <a:lnSpc>
                <a:spcPct val="90000"/>
              </a:lnSpc>
              <a:spcBef>
                <a:spcPts val="0"/>
              </a:spcBef>
              <a:spcAft>
                <a:spcPts val="0"/>
              </a:spcAft>
              <a:buClr>
                <a:srgbClr val="3B5D6A"/>
              </a:buClr>
              <a:buSzPts val="2800"/>
              <a:buFont typeface="Helvetica Neue"/>
              <a:buChar char="•"/>
            </a:pPr>
            <a:r>
              <a:rPr b="0" i="0" lang="en-US" sz="2800" u="none" cap="none" strike="noStrike">
                <a:solidFill>
                  <a:srgbClr val="3B5D6A"/>
                </a:solidFill>
                <a:latin typeface="Verdana"/>
                <a:ea typeface="Verdana"/>
                <a:cs typeface="Verdana"/>
                <a:sym typeface="Verdana"/>
              </a:rPr>
              <a:t>To improve the basic skills of WEs for digital  transformation of their businesses and to prepare  them for digitalisation of the companies. To ensure  active online presence</a:t>
            </a:r>
            <a:endParaRPr b="0" i="0" sz="2800" u="none" cap="none" strike="noStrike">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txBox="1"/>
          <p:nvPr>
            <p:ph type="title"/>
          </p:nvPr>
        </p:nvSpPr>
        <p:spPr>
          <a:xfrm>
            <a:off x="883716" y="1244930"/>
            <a:ext cx="582231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Online Ad Types and Formats</a:t>
            </a:r>
            <a:endParaRPr/>
          </a:p>
        </p:txBody>
      </p:sp>
      <p:sp>
        <p:nvSpPr>
          <p:cNvPr id="193" name="Google Shape;193;p20"/>
          <p:cNvSpPr txBox="1"/>
          <p:nvPr/>
        </p:nvSpPr>
        <p:spPr>
          <a:xfrm>
            <a:off x="934008" y="2150440"/>
            <a:ext cx="9317990" cy="8788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Text content (blog posts)</a:t>
            </a:r>
            <a:endParaRPr sz="2800">
              <a:latin typeface="Verdana"/>
              <a:ea typeface="Verdana"/>
              <a:cs typeface="Verdana"/>
              <a:sym typeface="Verdana"/>
            </a:endParaRPr>
          </a:p>
          <a:p>
            <a:pPr indent="-407670" lvl="0" marL="419734" marR="0" rtl="0" algn="l">
              <a:lnSpc>
                <a:spcPct val="100000"/>
              </a:lnSpc>
              <a:spcBef>
                <a:spcPts val="80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Easy and accessible to produce, also applicable for mobile devices.</a:t>
            </a:r>
            <a:endParaRPr sz="2000">
              <a:latin typeface="Tahoma"/>
              <a:ea typeface="Tahoma"/>
              <a:cs typeface="Tahoma"/>
              <a:sym typeface="Tahoma"/>
            </a:endParaRPr>
          </a:p>
        </p:txBody>
      </p:sp>
      <p:sp>
        <p:nvSpPr>
          <p:cNvPr id="194" name="Google Shape;194;p20"/>
          <p:cNvSpPr txBox="1"/>
          <p:nvPr/>
        </p:nvSpPr>
        <p:spPr>
          <a:xfrm>
            <a:off x="934008" y="3882390"/>
            <a:ext cx="9926320" cy="1144270"/>
          </a:xfrm>
          <a:prstGeom prst="rect">
            <a:avLst/>
          </a:prstGeom>
          <a:noFill/>
          <a:ln>
            <a:noFill/>
          </a:ln>
        </p:spPr>
        <p:txBody>
          <a:bodyPr anchorCtr="0" anchor="t" bIns="0" lIns="0" spcFirstLastPara="1" rIns="0" wrap="square" tIns="12700">
            <a:spAutoFit/>
          </a:bodyPr>
          <a:lstStyle/>
          <a:p>
            <a:pPr indent="0" lvl="0" marL="12700" marR="0" rtl="0" algn="l">
              <a:lnSpc>
                <a:spcPct val="110500"/>
              </a:lnSpc>
              <a:spcBef>
                <a:spcPts val="0"/>
              </a:spcBef>
              <a:spcAft>
                <a:spcPts val="0"/>
              </a:spcAft>
              <a:buNone/>
            </a:pPr>
            <a:r>
              <a:rPr b="1" lang="en-US" sz="2000">
                <a:solidFill>
                  <a:srgbClr val="AABA1D"/>
                </a:solidFill>
                <a:latin typeface="Verdana"/>
                <a:ea typeface="Verdana"/>
                <a:cs typeface="Verdana"/>
                <a:sym typeface="Verdana"/>
              </a:rPr>
              <a:t>When creating textual content:</a:t>
            </a:r>
            <a:endParaRPr sz="2000">
              <a:latin typeface="Verdana"/>
              <a:ea typeface="Verdana"/>
              <a:cs typeface="Verdana"/>
              <a:sym typeface="Verdana"/>
            </a:endParaRPr>
          </a:p>
          <a:p>
            <a:pPr indent="0" lvl="0" marL="495934" marR="0" rtl="0" algn="l">
              <a:lnSpc>
                <a:spcPct val="100625"/>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Тhe choice of title and the link (URL) to the page to which the ad points is important;</a:t>
            </a:r>
            <a:endParaRPr sz="1600">
              <a:latin typeface="Verdana"/>
              <a:ea typeface="Verdana"/>
              <a:cs typeface="Verdana"/>
              <a:sym typeface="Verdana"/>
            </a:endParaRPr>
          </a:p>
          <a:p>
            <a:pPr indent="0" lvl="0" marL="495934" marR="0" rtl="0" algn="l">
              <a:lnSpc>
                <a:spcPct val="101250"/>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Good to contain keywords from the search. Which are found on your website and match</a:t>
            </a:r>
            <a:endParaRPr sz="1600">
              <a:latin typeface="Verdana"/>
              <a:ea typeface="Verdana"/>
              <a:cs typeface="Verdana"/>
              <a:sym typeface="Verdana"/>
            </a:endParaRPr>
          </a:p>
          <a:p>
            <a:pPr indent="0" lvl="0" marL="876935" marR="0" rtl="0" algn="l">
              <a:lnSpc>
                <a:spcPct val="109062"/>
              </a:lnSpc>
              <a:spcBef>
                <a:spcPts val="0"/>
              </a:spcBef>
              <a:spcAft>
                <a:spcPts val="0"/>
              </a:spcAft>
              <a:buNone/>
            </a:pPr>
            <a:r>
              <a:rPr lang="en-US" sz="1600">
                <a:solidFill>
                  <a:srgbClr val="3B5D6A"/>
                </a:solidFill>
                <a:latin typeface="Verdana"/>
                <a:ea typeface="Verdana"/>
                <a:cs typeface="Verdana"/>
                <a:sym typeface="Verdana"/>
              </a:rPr>
              <a:t>the product you are advertising ;</a:t>
            </a:r>
            <a:endParaRPr sz="1600">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1"/>
          <p:cNvSpPr txBox="1"/>
          <p:nvPr>
            <p:ph type="title"/>
          </p:nvPr>
        </p:nvSpPr>
        <p:spPr>
          <a:xfrm>
            <a:off x="883716" y="1244930"/>
            <a:ext cx="582231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Online Ad Types and Formats</a:t>
            </a:r>
            <a:endParaRPr/>
          </a:p>
        </p:txBody>
      </p:sp>
      <p:sp>
        <p:nvSpPr>
          <p:cNvPr id="200" name="Google Shape;200;p21"/>
          <p:cNvSpPr txBox="1"/>
          <p:nvPr/>
        </p:nvSpPr>
        <p:spPr>
          <a:xfrm>
            <a:off x="934008" y="2150440"/>
            <a:ext cx="9926955" cy="304355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Banner advertising</a:t>
            </a:r>
            <a:endParaRPr sz="2800">
              <a:latin typeface="Verdana"/>
              <a:ea typeface="Verdana"/>
              <a:cs typeface="Verdana"/>
              <a:sym typeface="Verdana"/>
            </a:endParaRPr>
          </a:p>
          <a:p>
            <a:pPr indent="-407670" lvl="0" marL="419734" marR="0" rtl="0" algn="l">
              <a:lnSpc>
                <a:spcPct val="100000"/>
              </a:lnSpc>
              <a:spcBef>
                <a:spcPts val="80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A form of communication that combines text, image and animation.</a:t>
            </a:r>
            <a:endParaRPr sz="2000">
              <a:latin typeface="Tahoma"/>
              <a:ea typeface="Tahoma"/>
              <a:cs typeface="Tahoma"/>
              <a:sym typeface="Tahoma"/>
            </a:endParaRPr>
          </a:p>
          <a:p>
            <a:pPr indent="-407670" lvl="0" marL="419734" marR="0" rtl="0" algn="l">
              <a:lnSpc>
                <a:spcPct val="114000"/>
              </a:lnSpc>
              <a:spcBef>
                <a:spcPts val="76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Banners are displayed in the context of another website and attract</a:t>
            </a:r>
            <a:endParaRPr sz="2000">
              <a:latin typeface="Tahoma"/>
              <a:ea typeface="Tahoma"/>
              <a:cs typeface="Tahoma"/>
              <a:sym typeface="Tahoma"/>
            </a:endParaRPr>
          </a:p>
          <a:p>
            <a:pPr indent="0" lvl="0" marL="419734" marR="0" rtl="0" algn="l">
              <a:lnSpc>
                <a:spcPct val="114000"/>
              </a:lnSpc>
              <a:spcBef>
                <a:spcPts val="0"/>
              </a:spcBef>
              <a:spcAft>
                <a:spcPts val="0"/>
              </a:spcAft>
              <a:buNone/>
            </a:pPr>
            <a:r>
              <a:rPr b="1" lang="en-US" sz="2000">
                <a:solidFill>
                  <a:srgbClr val="3B5D6A"/>
                </a:solidFill>
                <a:latin typeface="Tahoma"/>
                <a:ea typeface="Tahoma"/>
                <a:cs typeface="Tahoma"/>
                <a:sym typeface="Tahoma"/>
              </a:rPr>
              <a:t>users to services or products.</a:t>
            </a:r>
            <a:endParaRPr sz="2000">
              <a:latin typeface="Tahoma"/>
              <a:ea typeface="Tahoma"/>
              <a:cs typeface="Tahoma"/>
              <a:sym typeface="Tahoma"/>
            </a:endParaRPr>
          </a:p>
          <a:p>
            <a:pPr indent="0" lvl="0" marL="0" marR="0" rtl="0" algn="l">
              <a:lnSpc>
                <a:spcPct val="100000"/>
              </a:lnSpc>
              <a:spcBef>
                <a:spcPts val="0"/>
              </a:spcBef>
              <a:spcAft>
                <a:spcPts val="0"/>
              </a:spcAft>
              <a:buNone/>
            </a:pPr>
            <a:r>
              <a:t/>
            </a:r>
            <a:endParaRPr sz="2300">
              <a:latin typeface="Tahoma"/>
              <a:ea typeface="Tahoma"/>
              <a:cs typeface="Tahoma"/>
              <a:sym typeface="Tahoma"/>
            </a:endParaRPr>
          </a:p>
          <a:p>
            <a:pPr indent="0" lvl="0" marL="495934" marR="0" rtl="0" algn="l">
              <a:lnSpc>
                <a:spcPct val="108541"/>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Contribute to the development of the band and recognition by users;</a:t>
            </a:r>
            <a:endParaRPr sz="1600">
              <a:latin typeface="Verdana"/>
              <a:ea typeface="Verdana"/>
              <a:cs typeface="Verdana"/>
              <a:sym typeface="Verdana"/>
            </a:endParaRPr>
          </a:p>
          <a:p>
            <a:pPr indent="0" lvl="0" marL="495934" marR="0" rtl="0" algn="l">
              <a:lnSpc>
                <a:spcPct val="97083"/>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Requires a designer to achieve more stylistic and attractive solutions;</a:t>
            </a:r>
            <a:endParaRPr sz="1600">
              <a:latin typeface="Verdana"/>
              <a:ea typeface="Verdana"/>
              <a:cs typeface="Verdana"/>
              <a:sym typeface="Verdana"/>
            </a:endParaRPr>
          </a:p>
          <a:p>
            <a:pPr indent="-381000" lvl="0" marL="876935" marR="5080" rtl="0" algn="l">
              <a:lnSpc>
                <a:spcPct val="83100"/>
              </a:lnSpc>
              <a:spcBef>
                <a:spcPts val="215"/>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There is a wide variety of requirements and standards, which can lead to more complex  implementations in different networks or sites.</a:t>
            </a:r>
            <a:endParaRPr sz="1600">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2"/>
          <p:cNvSpPr txBox="1"/>
          <p:nvPr>
            <p:ph type="title"/>
          </p:nvPr>
        </p:nvSpPr>
        <p:spPr>
          <a:xfrm>
            <a:off x="883716" y="1244930"/>
            <a:ext cx="582231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Online Ad Types and Formats</a:t>
            </a:r>
            <a:endParaRPr/>
          </a:p>
        </p:txBody>
      </p:sp>
      <p:sp>
        <p:nvSpPr>
          <p:cNvPr id="206" name="Google Shape;206;p22"/>
          <p:cNvSpPr txBox="1"/>
          <p:nvPr/>
        </p:nvSpPr>
        <p:spPr>
          <a:xfrm>
            <a:off x="934008" y="2150440"/>
            <a:ext cx="9925685" cy="331787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Native Ads</a:t>
            </a:r>
            <a:endParaRPr sz="2800">
              <a:latin typeface="Verdana"/>
              <a:ea typeface="Verdana"/>
              <a:cs typeface="Verdana"/>
              <a:sym typeface="Verdana"/>
            </a:endParaRPr>
          </a:p>
          <a:p>
            <a:pPr indent="-407670" lvl="0" marL="419734" marR="746125" rtl="0" algn="l">
              <a:lnSpc>
                <a:spcPct val="108000"/>
              </a:lnSpc>
              <a:spcBef>
                <a:spcPts val="1075"/>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Their idea is to build everything so that the user experience is not  disrupted by irritating display ads.</a:t>
            </a:r>
            <a:endParaRPr sz="2000">
              <a:latin typeface="Tahoma"/>
              <a:ea typeface="Tahoma"/>
              <a:cs typeface="Tahoma"/>
              <a:sym typeface="Tahoma"/>
            </a:endParaRPr>
          </a:p>
          <a:p>
            <a:pPr indent="-407670" lvl="0" marL="419734" marR="0" rtl="0" algn="l">
              <a:lnSpc>
                <a:spcPct val="114000"/>
              </a:lnSpc>
              <a:spcBef>
                <a:spcPts val="725"/>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The more completely they blend into the surrounding background, the</a:t>
            </a:r>
            <a:endParaRPr sz="2000">
              <a:latin typeface="Tahoma"/>
              <a:ea typeface="Tahoma"/>
              <a:cs typeface="Tahoma"/>
              <a:sym typeface="Tahoma"/>
            </a:endParaRPr>
          </a:p>
          <a:p>
            <a:pPr indent="0" lvl="0" marL="419734" marR="0" rtl="0" algn="l">
              <a:lnSpc>
                <a:spcPct val="114000"/>
              </a:lnSpc>
              <a:spcBef>
                <a:spcPts val="0"/>
              </a:spcBef>
              <a:spcAft>
                <a:spcPts val="0"/>
              </a:spcAft>
              <a:buNone/>
            </a:pPr>
            <a:r>
              <a:rPr b="1" lang="en-US" sz="2000">
                <a:solidFill>
                  <a:srgbClr val="3B5D6A"/>
                </a:solidFill>
                <a:latin typeface="Tahoma"/>
                <a:ea typeface="Tahoma"/>
                <a:cs typeface="Tahoma"/>
                <a:sym typeface="Tahoma"/>
              </a:rPr>
              <a:t>more trust they will inspire in users</a:t>
            </a:r>
            <a:endParaRPr sz="2000">
              <a:latin typeface="Tahoma"/>
              <a:ea typeface="Tahoma"/>
              <a:cs typeface="Tahoma"/>
              <a:sym typeface="Tahoma"/>
            </a:endParaRPr>
          </a:p>
          <a:p>
            <a:pPr indent="0" lvl="0" marL="0" marR="0" rtl="0" algn="l">
              <a:lnSpc>
                <a:spcPct val="100000"/>
              </a:lnSpc>
              <a:spcBef>
                <a:spcPts val="5"/>
              </a:spcBef>
              <a:spcAft>
                <a:spcPts val="0"/>
              </a:spcAft>
              <a:buNone/>
            </a:pPr>
            <a:r>
              <a:t/>
            </a:r>
            <a:endParaRPr sz="2300">
              <a:latin typeface="Tahoma"/>
              <a:ea typeface="Tahoma"/>
              <a:cs typeface="Tahoma"/>
              <a:sym typeface="Tahoma"/>
            </a:endParaRPr>
          </a:p>
          <a:p>
            <a:pPr indent="0" lvl="0" marL="495934" marR="0" rtl="0" algn="l">
              <a:lnSpc>
                <a:spcPct val="108541"/>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They are effective in terms of return.</a:t>
            </a:r>
            <a:endParaRPr sz="1600">
              <a:latin typeface="Verdana"/>
              <a:ea typeface="Verdana"/>
              <a:cs typeface="Verdana"/>
              <a:sym typeface="Verdana"/>
            </a:endParaRPr>
          </a:p>
          <a:p>
            <a:pPr indent="0" lvl="0" marL="495934" marR="0" rtl="0" algn="l">
              <a:lnSpc>
                <a:spcPct val="97083"/>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They provide good opportunities for targeting users.</a:t>
            </a:r>
            <a:endParaRPr sz="1600">
              <a:latin typeface="Verdana"/>
              <a:ea typeface="Verdana"/>
              <a:cs typeface="Verdana"/>
              <a:sym typeface="Verdana"/>
            </a:endParaRPr>
          </a:p>
          <a:p>
            <a:pPr indent="-381000" lvl="0" marL="876935" marR="5080" rtl="0" algn="l">
              <a:lnSpc>
                <a:spcPct val="83100"/>
              </a:lnSpc>
              <a:spcBef>
                <a:spcPts val="21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Native Ads are not a standardized format, i.e. you can each create your own size and  style.</a:t>
            </a:r>
            <a:endParaRPr sz="1600">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3"/>
          <p:cNvSpPr txBox="1"/>
          <p:nvPr>
            <p:ph type="title"/>
          </p:nvPr>
        </p:nvSpPr>
        <p:spPr>
          <a:xfrm>
            <a:off x="883716" y="1244930"/>
            <a:ext cx="582231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Online Ad Types and Formats</a:t>
            </a:r>
            <a:endParaRPr/>
          </a:p>
        </p:txBody>
      </p:sp>
      <p:sp>
        <p:nvSpPr>
          <p:cNvPr id="212" name="Google Shape;212;p23"/>
          <p:cNvSpPr txBox="1"/>
          <p:nvPr/>
        </p:nvSpPr>
        <p:spPr>
          <a:xfrm>
            <a:off x="934008" y="2150440"/>
            <a:ext cx="9926320" cy="342455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AABA1D"/>
                </a:solidFill>
                <a:latin typeface="Verdana"/>
                <a:ea typeface="Verdana"/>
                <a:cs typeface="Verdana"/>
                <a:sym typeface="Verdana"/>
              </a:rPr>
              <a:t>Video Ads</a:t>
            </a:r>
            <a:endParaRPr sz="2800">
              <a:latin typeface="Verdana"/>
              <a:ea typeface="Verdana"/>
              <a:cs typeface="Verdana"/>
              <a:sym typeface="Verdana"/>
            </a:endParaRPr>
          </a:p>
          <a:p>
            <a:pPr indent="-407670" lvl="0" marL="419734" marR="0" rtl="0" algn="l">
              <a:lnSpc>
                <a:spcPct val="100000"/>
              </a:lnSpc>
              <a:spcBef>
                <a:spcPts val="80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They are becoming increasingly effective for business purposes.</a:t>
            </a:r>
            <a:endParaRPr sz="2000">
              <a:latin typeface="Tahoma"/>
              <a:ea typeface="Tahoma"/>
              <a:cs typeface="Tahoma"/>
              <a:sym typeface="Tahoma"/>
            </a:endParaRPr>
          </a:p>
          <a:p>
            <a:pPr indent="-407670" lvl="0" marL="419734" marR="0" rtl="0" algn="l">
              <a:lnSpc>
                <a:spcPct val="114000"/>
              </a:lnSpc>
              <a:spcBef>
                <a:spcPts val="76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If you choose to promote through video, you need to consider the</a:t>
            </a:r>
            <a:endParaRPr sz="2000">
              <a:latin typeface="Tahoma"/>
              <a:ea typeface="Tahoma"/>
              <a:cs typeface="Tahoma"/>
              <a:sym typeface="Tahoma"/>
            </a:endParaRPr>
          </a:p>
          <a:p>
            <a:pPr indent="0" lvl="0" marL="419734" marR="0" rtl="0" algn="l">
              <a:lnSpc>
                <a:spcPct val="114000"/>
              </a:lnSpc>
              <a:spcBef>
                <a:spcPts val="0"/>
              </a:spcBef>
              <a:spcAft>
                <a:spcPts val="0"/>
              </a:spcAft>
              <a:buNone/>
            </a:pPr>
            <a:r>
              <a:rPr b="1" lang="en-US" sz="2000">
                <a:solidFill>
                  <a:srgbClr val="3B5D6A"/>
                </a:solidFill>
                <a:latin typeface="Tahoma"/>
                <a:ea typeface="Tahoma"/>
                <a:cs typeface="Tahoma"/>
                <a:sym typeface="Tahoma"/>
              </a:rPr>
              <a:t>duration of the ad .</a:t>
            </a:r>
            <a:endParaRPr sz="2000">
              <a:latin typeface="Tahoma"/>
              <a:ea typeface="Tahoma"/>
              <a:cs typeface="Tahoma"/>
              <a:sym typeface="Tahoma"/>
            </a:endParaRPr>
          </a:p>
          <a:p>
            <a:pPr indent="0" lvl="0" marL="419734" marR="834389" rtl="0" algn="l">
              <a:lnSpc>
                <a:spcPct val="108000"/>
              </a:lnSpc>
              <a:spcBef>
                <a:spcPts val="1025"/>
              </a:spcBef>
              <a:spcAft>
                <a:spcPts val="0"/>
              </a:spcAft>
              <a:buNone/>
            </a:pPr>
            <a:r>
              <a:rPr b="1" lang="en-US" sz="2000">
                <a:solidFill>
                  <a:srgbClr val="3B5D6A"/>
                </a:solidFill>
                <a:latin typeface="Tahoma"/>
                <a:ea typeface="Tahoma"/>
                <a:cs typeface="Tahoma"/>
                <a:sym typeface="Tahoma"/>
              </a:rPr>
              <a:t>92% of consumers choose to finish a 15-second video without the  interruption option.</a:t>
            </a:r>
            <a:endParaRPr sz="2000">
              <a:latin typeface="Tahoma"/>
              <a:ea typeface="Tahoma"/>
              <a:cs typeface="Tahoma"/>
              <a:sym typeface="Tahoma"/>
            </a:endParaRPr>
          </a:p>
          <a:p>
            <a:pPr indent="0" lvl="0" marL="0" marR="0" rtl="0" algn="l">
              <a:lnSpc>
                <a:spcPct val="100000"/>
              </a:lnSpc>
              <a:spcBef>
                <a:spcPts val="45"/>
              </a:spcBef>
              <a:spcAft>
                <a:spcPts val="0"/>
              </a:spcAft>
              <a:buNone/>
            </a:pPr>
            <a:r>
              <a:t/>
            </a:r>
            <a:endParaRPr sz="2250">
              <a:latin typeface="Tahoma"/>
              <a:ea typeface="Tahoma"/>
              <a:cs typeface="Tahoma"/>
              <a:sym typeface="Tahoma"/>
            </a:endParaRPr>
          </a:p>
          <a:p>
            <a:pPr indent="0" lvl="0" marL="495934" marR="0" rtl="0" algn="l">
              <a:lnSpc>
                <a:spcPct val="108541"/>
              </a:lnSpc>
              <a:spcBef>
                <a:spcPts val="0"/>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An easy and affordable way to reach your users</a:t>
            </a:r>
            <a:endParaRPr sz="1600">
              <a:latin typeface="Verdana"/>
              <a:ea typeface="Verdana"/>
              <a:cs typeface="Verdana"/>
              <a:sym typeface="Verdana"/>
            </a:endParaRPr>
          </a:p>
          <a:p>
            <a:pPr indent="-381000" lvl="0" marL="876935" marR="5080" rtl="0" algn="l">
              <a:lnSpc>
                <a:spcPct val="83100"/>
              </a:lnSpc>
              <a:spcBef>
                <a:spcPts val="215"/>
              </a:spcBef>
              <a:spcAft>
                <a:spcPts val="0"/>
              </a:spcAft>
              <a:buNone/>
            </a:pPr>
            <a:r>
              <a:rPr lang="en-US" sz="2400">
                <a:solidFill>
                  <a:srgbClr val="3B5D6A"/>
                </a:solidFill>
                <a:latin typeface="MS Gothic"/>
                <a:ea typeface="MS Gothic"/>
                <a:cs typeface="MS Gothic"/>
                <a:sym typeface="MS Gothic"/>
              </a:rPr>
              <a:t>✔ </a:t>
            </a:r>
            <a:r>
              <a:rPr lang="en-US" sz="1600">
                <a:solidFill>
                  <a:srgbClr val="3B5D6A"/>
                </a:solidFill>
                <a:latin typeface="Verdana"/>
                <a:ea typeface="Verdana"/>
                <a:cs typeface="Verdana"/>
                <a:sym typeface="Verdana"/>
              </a:rPr>
              <a:t>Wide distribution via YouTube or TikTok, which automatically convert your file into a  mobile-optimized video.</a:t>
            </a:r>
            <a:endParaRPr sz="1600">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4"/>
          <p:cNvSpPr txBox="1"/>
          <p:nvPr>
            <p:ph type="title"/>
          </p:nvPr>
        </p:nvSpPr>
        <p:spPr>
          <a:xfrm>
            <a:off x="883716" y="1244930"/>
            <a:ext cx="8547100"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WHY IS DIGITAL MARKETING SUCCESSFUL?</a:t>
            </a:r>
            <a:endParaRPr/>
          </a:p>
        </p:txBody>
      </p:sp>
      <p:sp>
        <p:nvSpPr>
          <p:cNvPr id="218" name="Google Shape;218;p24"/>
          <p:cNvSpPr txBox="1"/>
          <p:nvPr/>
        </p:nvSpPr>
        <p:spPr>
          <a:xfrm>
            <a:off x="934008" y="2165680"/>
            <a:ext cx="9864725" cy="3857625"/>
          </a:xfrm>
          <a:prstGeom prst="rect">
            <a:avLst/>
          </a:prstGeom>
          <a:noFill/>
          <a:ln>
            <a:noFill/>
          </a:ln>
        </p:spPr>
        <p:txBody>
          <a:bodyPr anchorCtr="0" anchor="t" bIns="0" lIns="0" spcFirstLastPara="1" rIns="0" wrap="square" tIns="13325">
            <a:spAutoFit/>
          </a:bodyPr>
          <a:lstStyle/>
          <a:p>
            <a:pPr indent="-407670" lvl="0" marL="419734" marR="0" rtl="0" algn="l">
              <a:lnSpc>
                <a:spcPct val="114000"/>
              </a:lnSpc>
              <a:spcBef>
                <a:spcPts val="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24/7 availability of your business. Present in the digital space, you are</a:t>
            </a:r>
            <a:endParaRPr sz="2000">
              <a:latin typeface="Tahoma"/>
              <a:ea typeface="Tahoma"/>
              <a:cs typeface="Tahoma"/>
              <a:sym typeface="Tahoma"/>
            </a:endParaRPr>
          </a:p>
          <a:p>
            <a:pPr indent="0" lvl="0" marL="419734" marR="0" rtl="0" algn="l">
              <a:lnSpc>
                <a:spcPct val="114000"/>
              </a:lnSpc>
              <a:spcBef>
                <a:spcPts val="0"/>
              </a:spcBef>
              <a:spcAft>
                <a:spcPts val="0"/>
              </a:spcAft>
              <a:buNone/>
            </a:pPr>
            <a:r>
              <a:rPr b="1" lang="en-US" sz="2000">
                <a:solidFill>
                  <a:srgbClr val="3B5D6A"/>
                </a:solidFill>
                <a:latin typeface="Tahoma"/>
                <a:ea typeface="Tahoma"/>
                <a:cs typeface="Tahoma"/>
                <a:sym typeface="Tahoma"/>
              </a:rPr>
              <a:t>where your customers are - online.</a:t>
            </a:r>
            <a:endParaRPr sz="2000">
              <a:latin typeface="Tahoma"/>
              <a:ea typeface="Tahoma"/>
              <a:cs typeface="Tahoma"/>
              <a:sym typeface="Tahoma"/>
            </a:endParaRPr>
          </a:p>
          <a:p>
            <a:pPr indent="-407670" lvl="0" marL="419734" marR="0" rtl="0" algn="l">
              <a:lnSpc>
                <a:spcPct val="100000"/>
              </a:lnSpc>
              <a:spcBef>
                <a:spcPts val="77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Get results fast.</a:t>
            </a:r>
            <a:endParaRPr sz="2000">
              <a:latin typeface="Tahoma"/>
              <a:ea typeface="Tahoma"/>
              <a:cs typeface="Tahoma"/>
              <a:sym typeface="Tahoma"/>
            </a:endParaRPr>
          </a:p>
          <a:p>
            <a:pPr indent="-407670" lvl="0" marL="419734" marR="1226820" rtl="0" algn="l">
              <a:lnSpc>
                <a:spcPct val="108000"/>
              </a:lnSpc>
              <a:spcBef>
                <a:spcPts val="103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Audience segmentation by location, demographics, interests,  education.</a:t>
            </a:r>
            <a:endParaRPr sz="2000">
              <a:latin typeface="Tahoma"/>
              <a:ea typeface="Tahoma"/>
              <a:cs typeface="Tahoma"/>
              <a:sym typeface="Tahoma"/>
            </a:endParaRPr>
          </a:p>
          <a:p>
            <a:pPr indent="-407670" lvl="0" marL="419734" marR="5080" rtl="0" algn="l">
              <a:lnSpc>
                <a:spcPct val="108000"/>
              </a:lnSpc>
              <a:spcBef>
                <a:spcPts val="994"/>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The creation of personalized messages depending on the profile of the  target user.</a:t>
            </a:r>
            <a:endParaRPr sz="2000">
              <a:latin typeface="Tahoma"/>
              <a:ea typeface="Tahoma"/>
              <a:cs typeface="Tahoma"/>
              <a:sym typeface="Tahoma"/>
            </a:endParaRPr>
          </a:p>
          <a:p>
            <a:pPr indent="-407670" lvl="0" marL="419734" marR="0" rtl="0" algn="l">
              <a:lnSpc>
                <a:spcPct val="100000"/>
              </a:lnSpc>
              <a:spcBef>
                <a:spcPts val="74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You can change anything on the fly.</a:t>
            </a:r>
            <a:endParaRPr sz="2000">
              <a:latin typeface="Tahoma"/>
              <a:ea typeface="Tahoma"/>
              <a:cs typeface="Tahoma"/>
              <a:sym typeface="Tahoma"/>
            </a:endParaRPr>
          </a:p>
          <a:p>
            <a:pPr indent="-407670" lvl="0" marL="419734" marR="812800" rtl="0" algn="l">
              <a:lnSpc>
                <a:spcPct val="108000"/>
              </a:lnSpc>
              <a:spcBef>
                <a:spcPts val="1025"/>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Each marketing tool allows you to measure data and advertising  effectiveness.</a:t>
            </a:r>
            <a:endParaRPr sz="2000">
              <a:latin typeface="Tahoma"/>
              <a:ea typeface="Tahoma"/>
              <a:cs typeface="Tahoma"/>
              <a:sym typeface="Tahoma"/>
            </a:endParaRPr>
          </a:p>
          <a:p>
            <a:pPr indent="-407670" lvl="0" marL="419734" marR="0" rtl="0" algn="l">
              <a:lnSpc>
                <a:spcPct val="100000"/>
              </a:lnSpc>
              <a:spcBef>
                <a:spcPts val="725"/>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No budget constraints.</a:t>
            </a:r>
            <a:endParaRPr sz="2000">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5"/>
          <p:cNvSpPr txBox="1"/>
          <p:nvPr>
            <p:ph type="title"/>
          </p:nvPr>
        </p:nvSpPr>
        <p:spPr>
          <a:xfrm>
            <a:off x="883716" y="1244930"/>
            <a:ext cx="6642100"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BUILD A BRAND ABOVE ALL ELSE</a:t>
            </a:r>
            <a:endParaRPr/>
          </a:p>
        </p:txBody>
      </p:sp>
      <p:sp>
        <p:nvSpPr>
          <p:cNvPr id="224" name="Google Shape;224;p25"/>
          <p:cNvSpPr txBox="1"/>
          <p:nvPr/>
        </p:nvSpPr>
        <p:spPr>
          <a:xfrm>
            <a:off x="934008" y="2614040"/>
            <a:ext cx="9831070" cy="254889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AABA1D"/>
                </a:solidFill>
                <a:latin typeface="Verdana"/>
                <a:ea typeface="Verdana"/>
                <a:cs typeface="Verdana"/>
                <a:sym typeface="Verdana"/>
              </a:rPr>
              <a:t>Build a brand</a:t>
            </a:r>
            <a:endParaRPr sz="2400">
              <a:latin typeface="Verdana"/>
              <a:ea typeface="Verdana"/>
              <a:cs typeface="Verdana"/>
              <a:sym typeface="Verdana"/>
            </a:endParaRPr>
          </a:p>
          <a:p>
            <a:pPr indent="-407670" lvl="0" marL="419734" marR="0" rtl="0" algn="l">
              <a:lnSpc>
                <a:spcPct val="100000"/>
              </a:lnSpc>
              <a:spcBef>
                <a:spcPts val="785"/>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Brand identity</a:t>
            </a:r>
            <a:endParaRPr sz="2000">
              <a:latin typeface="Tahoma"/>
              <a:ea typeface="Tahoma"/>
              <a:cs typeface="Tahoma"/>
              <a:sym typeface="Tahoma"/>
            </a:endParaRPr>
          </a:p>
          <a:p>
            <a:pPr indent="-407670" lvl="0" marL="419734" marR="0" rtl="0" algn="l">
              <a:lnSpc>
                <a:spcPct val="100000"/>
              </a:lnSpc>
              <a:spcBef>
                <a:spcPts val="755"/>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Distinguish yourself</a:t>
            </a:r>
            <a:endParaRPr sz="2000">
              <a:latin typeface="Tahoma"/>
              <a:ea typeface="Tahoma"/>
              <a:cs typeface="Tahoma"/>
              <a:sym typeface="Tahoma"/>
            </a:endParaRPr>
          </a:p>
          <a:p>
            <a:pPr indent="-407670" lvl="0" marL="419734" marR="0" rtl="0" algn="l">
              <a:lnSpc>
                <a:spcPct val="100000"/>
              </a:lnSpc>
              <a:spcBef>
                <a:spcPts val="77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Be consistent</a:t>
            </a:r>
            <a:endParaRPr sz="2000">
              <a:latin typeface="Tahoma"/>
              <a:ea typeface="Tahoma"/>
              <a:cs typeface="Tahoma"/>
              <a:sym typeface="Tahoma"/>
            </a:endParaRPr>
          </a:p>
          <a:p>
            <a:pPr indent="-407670" lvl="0" marL="419734" marR="5080" rtl="0" algn="l">
              <a:lnSpc>
                <a:spcPct val="108000"/>
              </a:lnSpc>
              <a:spcBef>
                <a:spcPts val="103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Use common branding elements to be easily recognizable and to have  continuity between different channels, taking into account their  specifics.</a:t>
            </a:r>
            <a:endParaRPr sz="2000">
              <a:latin typeface="Tahoma"/>
              <a:ea typeface="Tahoma"/>
              <a:cs typeface="Tahoma"/>
              <a:sym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txBox="1"/>
          <p:nvPr>
            <p:ph type="title"/>
          </p:nvPr>
        </p:nvSpPr>
        <p:spPr>
          <a:xfrm>
            <a:off x="883716" y="1244930"/>
            <a:ext cx="545528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CONTENT CREATION RULES</a:t>
            </a:r>
            <a:endParaRPr/>
          </a:p>
        </p:txBody>
      </p:sp>
      <p:sp>
        <p:nvSpPr>
          <p:cNvPr id="230" name="Google Shape;230;p26"/>
          <p:cNvSpPr txBox="1"/>
          <p:nvPr/>
        </p:nvSpPr>
        <p:spPr>
          <a:xfrm>
            <a:off x="934008" y="2158060"/>
            <a:ext cx="9763760" cy="27762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AABA1D"/>
                </a:solidFill>
                <a:latin typeface="Verdana"/>
                <a:ea typeface="Verdana"/>
                <a:cs typeface="Verdana"/>
                <a:sym typeface="Verdana"/>
              </a:rPr>
              <a:t>Content creation</a:t>
            </a:r>
            <a:endParaRPr sz="2400">
              <a:latin typeface="Verdana"/>
              <a:ea typeface="Verdana"/>
              <a:cs typeface="Verdana"/>
              <a:sym typeface="Verdana"/>
            </a:endParaRPr>
          </a:p>
          <a:p>
            <a:pPr indent="0" lvl="0" marL="0" marR="0" rtl="0" algn="l">
              <a:lnSpc>
                <a:spcPct val="100000"/>
              </a:lnSpc>
              <a:spcBef>
                <a:spcPts val="50"/>
              </a:spcBef>
              <a:spcAft>
                <a:spcPts val="0"/>
              </a:spcAft>
              <a:buNone/>
            </a:pPr>
            <a:r>
              <a:t/>
            </a:r>
            <a:endParaRPr sz="3200">
              <a:latin typeface="Verdana"/>
              <a:ea typeface="Verdana"/>
              <a:cs typeface="Verdana"/>
              <a:sym typeface="Verdana"/>
            </a:endParaRPr>
          </a:p>
          <a:p>
            <a:pPr indent="-407670" lvl="0" marL="419734" marR="0" rtl="0" algn="l">
              <a:lnSpc>
                <a:spcPct val="100000"/>
              </a:lnSpc>
              <a:spcBef>
                <a:spcPts val="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Text content- Basic Principles</a:t>
            </a:r>
            <a:endParaRPr sz="2000">
              <a:latin typeface="Tahoma"/>
              <a:ea typeface="Tahoma"/>
              <a:cs typeface="Tahoma"/>
              <a:sym typeface="Tahoma"/>
            </a:endParaRPr>
          </a:p>
          <a:p>
            <a:pPr indent="-407670" lvl="0" marL="419734" marR="0" rtl="0" algn="l">
              <a:lnSpc>
                <a:spcPct val="100000"/>
              </a:lnSpc>
              <a:spcBef>
                <a:spcPts val="76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Images – Basic Principles</a:t>
            </a:r>
            <a:endParaRPr sz="2000">
              <a:latin typeface="Tahoma"/>
              <a:ea typeface="Tahoma"/>
              <a:cs typeface="Tahoma"/>
              <a:sym typeface="Tahoma"/>
            </a:endParaRPr>
          </a:p>
          <a:p>
            <a:pPr indent="-407670" lvl="0" marL="419734" marR="0" rtl="0" algn="l">
              <a:lnSpc>
                <a:spcPct val="100000"/>
              </a:lnSpc>
              <a:spcBef>
                <a:spcPts val="770"/>
              </a:spcBef>
              <a:spcAft>
                <a:spcPts val="0"/>
              </a:spcAft>
              <a:buClr>
                <a:srgbClr val="3B5D6A"/>
              </a:buClr>
              <a:buSzPts val="2800"/>
              <a:buFont typeface="Helvetica Neue"/>
              <a:buChar char="•"/>
            </a:pPr>
            <a:r>
              <a:rPr b="1" lang="en-US" sz="2000">
                <a:solidFill>
                  <a:srgbClr val="3B5D6A"/>
                </a:solidFill>
                <a:latin typeface="Tahoma"/>
                <a:ea typeface="Tahoma"/>
                <a:cs typeface="Tahoma"/>
                <a:sym typeface="Tahoma"/>
              </a:rPr>
              <a:t>Videos – Basic Principles</a:t>
            </a:r>
            <a:endParaRPr sz="2000">
              <a:latin typeface="Tahoma"/>
              <a:ea typeface="Tahoma"/>
              <a:cs typeface="Tahoma"/>
              <a:sym typeface="Tahoma"/>
            </a:endParaRPr>
          </a:p>
          <a:p>
            <a:pPr indent="0" lvl="0" marL="0" marR="0" rtl="0" algn="l">
              <a:lnSpc>
                <a:spcPct val="100000"/>
              </a:lnSpc>
              <a:spcBef>
                <a:spcPts val="20"/>
              </a:spcBef>
              <a:spcAft>
                <a:spcPts val="0"/>
              </a:spcAft>
              <a:buNone/>
            </a:pPr>
            <a:r>
              <a:t/>
            </a:r>
            <a:endParaRPr sz="3250">
              <a:latin typeface="Tahoma"/>
              <a:ea typeface="Tahoma"/>
              <a:cs typeface="Tahoma"/>
              <a:sym typeface="Tahoma"/>
            </a:endParaRPr>
          </a:p>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Bonus - try </a:t>
            </a:r>
            <a:r>
              <a:rPr lang="en-US" sz="1800" u="sng">
                <a:solidFill>
                  <a:srgbClr val="3B5D6A"/>
                </a:solidFill>
                <a:latin typeface="Verdana"/>
                <a:ea typeface="Verdana"/>
                <a:cs typeface="Verdana"/>
                <a:sym typeface="Verdana"/>
                <a:hlinkClick r:id="rId3">
                  <a:extLst>
                    <a:ext uri="{A12FA001-AC4F-418D-AE19-62706E023703}">
                      <ahyp:hlinkClr val="tx"/>
                    </a:ext>
                  </a:extLst>
                </a:hlinkClick>
              </a:rPr>
              <a:t>www.canva.com </a:t>
            </a:r>
            <a:r>
              <a:rPr lang="en-US" sz="1800">
                <a:solidFill>
                  <a:srgbClr val="3B5D6A"/>
                </a:solidFill>
                <a:latin typeface="Verdana"/>
                <a:ea typeface="Verdana"/>
                <a:cs typeface="Verdana"/>
                <a:sym typeface="Verdana"/>
              </a:rPr>
              <a:t>to create posts quickly and easily with graphic elements.</a:t>
            </a:r>
            <a:endParaRPr sz="1800">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883716" y="1244930"/>
            <a:ext cx="68167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ONLINE ADVERTISING - Main steps</a:t>
            </a:r>
            <a:endParaRPr/>
          </a:p>
        </p:txBody>
      </p:sp>
      <p:sp>
        <p:nvSpPr>
          <p:cNvPr id="236" name="Google Shape;236;p27"/>
          <p:cNvSpPr txBox="1"/>
          <p:nvPr/>
        </p:nvSpPr>
        <p:spPr>
          <a:xfrm>
            <a:off x="934008" y="2158060"/>
            <a:ext cx="9571990" cy="356933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AABA1D"/>
                </a:solidFill>
                <a:latin typeface="Verdana"/>
                <a:ea typeface="Verdana"/>
                <a:cs typeface="Verdana"/>
                <a:sym typeface="Verdana"/>
              </a:rPr>
              <a:t>Online Advertising </a:t>
            </a:r>
            <a:r>
              <a:rPr b="1" lang="en-US" sz="2400">
                <a:solidFill>
                  <a:srgbClr val="AABA1D"/>
                </a:solidFill>
                <a:latin typeface="Tahoma"/>
                <a:ea typeface="Tahoma"/>
                <a:cs typeface="Tahoma"/>
                <a:sym typeface="Tahoma"/>
              </a:rPr>
              <a:t>– </a:t>
            </a:r>
            <a:r>
              <a:rPr b="1" lang="en-US" sz="2400">
                <a:solidFill>
                  <a:srgbClr val="AABA1D"/>
                </a:solidFill>
                <a:latin typeface="Verdana"/>
                <a:ea typeface="Verdana"/>
                <a:cs typeface="Verdana"/>
                <a:sym typeface="Verdana"/>
              </a:rPr>
              <a:t>Main steps</a:t>
            </a:r>
            <a:endParaRPr sz="2400">
              <a:latin typeface="Verdana"/>
              <a:ea typeface="Verdana"/>
              <a:cs typeface="Verdana"/>
              <a:sym typeface="Verdana"/>
            </a:endParaRPr>
          </a:p>
          <a:p>
            <a:pPr indent="0" lvl="0" marL="0" marR="0" rtl="0" algn="l">
              <a:lnSpc>
                <a:spcPct val="100000"/>
              </a:lnSpc>
              <a:spcBef>
                <a:spcPts val="55"/>
              </a:spcBef>
              <a:spcAft>
                <a:spcPts val="0"/>
              </a:spcAft>
              <a:buNone/>
            </a:pPr>
            <a:r>
              <a:t/>
            </a:r>
            <a:endParaRPr sz="3250">
              <a:latin typeface="Verdana"/>
              <a:ea typeface="Verdana"/>
              <a:cs typeface="Verdana"/>
              <a:sym typeface="Verdana"/>
            </a:endParaRPr>
          </a:p>
          <a:p>
            <a:pPr indent="-407670" lvl="0" marL="419734" marR="0" rtl="0" algn="l">
              <a:lnSpc>
                <a:spcPct val="100000"/>
              </a:lnSpc>
              <a:spcBef>
                <a:spcPts val="0"/>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Choice of campaign goal</a:t>
            </a:r>
            <a:endParaRPr sz="1600">
              <a:latin typeface="Verdana"/>
              <a:ea typeface="Verdana"/>
              <a:cs typeface="Verdana"/>
              <a:sym typeface="Verdana"/>
            </a:endParaRPr>
          </a:p>
          <a:p>
            <a:pPr indent="-407670" lvl="0" marL="419734" marR="0" rtl="0" algn="l">
              <a:lnSpc>
                <a:spcPct val="100000"/>
              </a:lnSpc>
              <a:spcBef>
                <a:spcPts val="805"/>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Choice of billing type and budget</a:t>
            </a:r>
            <a:endParaRPr sz="1600">
              <a:latin typeface="Verdana"/>
              <a:ea typeface="Verdana"/>
              <a:cs typeface="Verdana"/>
              <a:sym typeface="Verdana"/>
            </a:endParaRPr>
          </a:p>
          <a:p>
            <a:pPr indent="-407670" lvl="0" marL="419734" marR="0" rtl="0" algn="l">
              <a:lnSpc>
                <a:spcPct val="100000"/>
              </a:lnSpc>
              <a:spcBef>
                <a:spcPts val="820"/>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Selection of duration</a:t>
            </a:r>
            <a:endParaRPr sz="1600">
              <a:latin typeface="Verdana"/>
              <a:ea typeface="Verdana"/>
              <a:cs typeface="Verdana"/>
              <a:sym typeface="Verdana"/>
            </a:endParaRPr>
          </a:p>
          <a:p>
            <a:pPr indent="-407670" lvl="0" marL="419734" marR="0" rtl="0" algn="l">
              <a:lnSpc>
                <a:spcPct val="100000"/>
              </a:lnSpc>
              <a:spcBef>
                <a:spcPts val="800"/>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Selection of target audience - demographics, lookalike, retargeting</a:t>
            </a:r>
            <a:endParaRPr sz="1600">
              <a:latin typeface="Verdana"/>
              <a:ea typeface="Verdana"/>
              <a:cs typeface="Verdana"/>
              <a:sym typeface="Verdana"/>
            </a:endParaRPr>
          </a:p>
          <a:p>
            <a:pPr indent="-407670" lvl="0" marL="419734" marR="0" rtl="0" algn="l">
              <a:lnSpc>
                <a:spcPct val="100000"/>
              </a:lnSpc>
              <a:spcBef>
                <a:spcPts val="805"/>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Choice of where the ad will be displayed</a:t>
            </a:r>
            <a:endParaRPr sz="1600">
              <a:latin typeface="Verdana"/>
              <a:ea typeface="Verdana"/>
              <a:cs typeface="Verdana"/>
              <a:sym typeface="Verdana"/>
            </a:endParaRPr>
          </a:p>
          <a:p>
            <a:pPr indent="-407670" lvl="0" marL="419734" marR="0" rtl="0" algn="l">
              <a:lnSpc>
                <a:spcPct val="100000"/>
              </a:lnSpc>
              <a:spcBef>
                <a:spcPts val="819"/>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Creation of the ad</a:t>
            </a:r>
            <a:endParaRPr sz="1600">
              <a:latin typeface="Verdana"/>
              <a:ea typeface="Verdana"/>
              <a:cs typeface="Verdana"/>
              <a:sym typeface="Verdana"/>
            </a:endParaRPr>
          </a:p>
          <a:p>
            <a:pPr indent="0" lvl="0" marL="1791335" marR="5080" rtl="0" algn="l">
              <a:lnSpc>
                <a:spcPct val="141900"/>
              </a:lnSpc>
              <a:spcBef>
                <a:spcPts val="0"/>
              </a:spcBef>
              <a:spcAft>
                <a:spcPts val="0"/>
              </a:spcAft>
              <a:buNone/>
            </a:pPr>
            <a:r>
              <a:rPr b="1" lang="en-US" sz="1600">
                <a:solidFill>
                  <a:srgbClr val="3B5D6A"/>
                </a:solidFill>
                <a:latin typeface="Tahoma"/>
                <a:ea typeface="Tahoma"/>
                <a:cs typeface="Tahoma"/>
                <a:sym typeface="Tahoma"/>
              </a:rPr>
              <a:t>Research the competition – how they write their ads/what they look like;  Research keywords - GoogleAds KeyWord Planner.</a:t>
            </a:r>
            <a:endParaRPr sz="1600">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8"/>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242" name="Google Shape;242;p28"/>
          <p:cNvSpPr txBox="1"/>
          <p:nvPr/>
        </p:nvSpPr>
        <p:spPr>
          <a:xfrm>
            <a:off x="860247" y="1833753"/>
            <a:ext cx="10594340" cy="414147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1. Please state what do you think is most important before advertising in the digital</a:t>
            </a:r>
            <a:endParaRPr sz="1800">
              <a:latin typeface="Tahoma"/>
              <a:ea typeface="Tahoma"/>
              <a:cs typeface="Tahoma"/>
              <a:sym typeface="Tahoma"/>
            </a:endParaRPr>
          </a:p>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space?</a:t>
            </a:r>
            <a:endParaRPr sz="1800">
              <a:latin typeface="Tahoma"/>
              <a:ea typeface="Tahoma"/>
              <a:cs typeface="Tahoma"/>
              <a:sym typeface="Tahoma"/>
            </a:endParaRPr>
          </a:p>
          <a:p>
            <a:pPr indent="0" lvl="0" marL="0" marR="0" rtl="0" algn="l">
              <a:lnSpc>
                <a:spcPct val="100000"/>
              </a:lnSpc>
              <a:spcBef>
                <a:spcPts val="50"/>
              </a:spcBef>
              <a:spcAft>
                <a:spcPts val="0"/>
              </a:spcAft>
              <a:buNone/>
            </a:pPr>
            <a:r>
              <a:t/>
            </a:r>
            <a:endParaRPr sz="1750">
              <a:latin typeface="Tahoma"/>
              <a:ea typeface="Tahoma"/>
              <a:cs typeface="Tahoma"/>
              <a:sym typeface="Tahoma"/>
            </a:endParaRPr>
          </a:p>
          <a:p>
            <a:pPr indent="-332105" lvl="0" marL="34417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Determining the target group for your product/service</a:t>
            </a:r>
            <a:endParaRPr sz="1800">
              <a:latin typeface="Verdana"/>
              <a:ea typeface="Verdana"/>
              <a:cs typeface="Verdana"/>
              <a:sym typeface="Verdana"/>
            </a:endParaRPr>
          </a:p>
          <a:p>
            <a:pPr indent="-341630" lvl="0" marL="35369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Created advertising banner</a:t>
            </a:r>
            <a:endParaRPr sz="1800">
              <a:latin typeface="Verdana"/>
              <a:ea typeface="Verdana"/>
              <a:cs typeface="Verdana"/>
              <a:sym typeface="Verdana"/>
            </a:endParaRPr>
          </a:p>
          <a:p>
            <a:pPr indent="-334010" lvl="0" marL="34607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Forming a budget</a:t>
            </a:r>
            <a:endParaRPr sz="1800">
              <a:latin typeface="Verdana"/>
              <a:ea typeface="Verdana"/>
              <a:cs typeface="Verdana"/>
              <a:sym typeface="Verdana"/>
            </a:endParaRPr>
          </a:p>
          <a:p>
            <a:pPr indent="-357505" lvl="0" marL="36957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Built advertising strategy</a:t>
            </a:r>
            <a:endParaRPr sz="1800">
              <a:latin typeface="Verdana"/>
              <a:ea typeface="Verdana"/>
              <a:cs typeface="Verdana"/>
              <a:sym typeface="Verdana"/>
            </a:endParaRPr>
          </a:p>
          <a:p>
            <a:pPr indent="0" lvl="0" marL="0" marR="0" rtl="0" algn="l">
              <a:lnSpc>
                <a:spcPct val="100000"/>
              </a:lnSpc>
              <a:spcBef>
                <a:spcPts val="35"/>
              </a:spcBef>
              <a:spcAft>
                <a:spcPts val="0"/>
              </a:spcAft>
              <a:buNone/>
            </a:pPr>
            <a:r>
              <a:t/>
            </a:r>
            <a:endParaRPr sz="1750">
              <a:latin typeface="Verdana"/>
              <a:ea typeface="Verdana"/>
              <a:cs typeface="Verdana"/>
              <a:sym typeface="Verdana"/>
            </a:endParaRPr>
          </a:p>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2. Please indicate the wrong statement.</a:t>
            </a:r>
            <a:endParaRPr sz="1800">
              <a:latin typeface="Tahoma"/>
              <a:ea typeface="Tahoma"/>
              <a:cs typeface="Tahoma"/>
              <a:sym typeface="Tahoma"/>
            </a:endParaRPr>
          </a:p>
          <a:p>
            <a:pPr indent="0" lvl="0" marL="0" marR="0" rtl="0" algn="l">
              <a:lnSpc>
                <a:spcPct val="100000"/>
              </a:lnSpc>
              <a:spcBef>
                <a:spcPts val="50"/>
              </a:spcBef>
              <a:spcAft>
                <a:spcPts val="0"/>
              </a:spcAft>
              <a:buNone/>
            </a:pPr>
            <a:r>
              <a:t/>
            </a:r>
            <a:endParaRPr sz="1750">
              <a:latin typeface="Tahoma"/>
              <a:ea typeface="Tahoma"/>
              <a:cs typeface="Tahoma"/>
              <a:sym typeface="Tahoma"/>
            </a:endParaRPr>
          </a:p>
          <a:p>
            <a:pPr indent="-332105" lvl="0" marL="34417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The domain is the name of your site and is the first thing visitors see and remember.</a:t>
            </a:r>
            <a:endParaRPr sz="1800">
              <a:latin typeface="Verdana"/>
              <a:ea typeface="Verdana"/>
              <a:cs typeface="Verdana"/>
              <a:sym typeface="Verdana"/>
            </a:endParaRPr>
          </a:p>
          <a:p>
            <a:pPr indent="-114300" lvl="0" marL="12700" marR="508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The choice of a domain name is closely related to the concept and future user orientation  of your site.</a:t>
            </a:r>
            <a:endParaRPr sz="1800">
              <a:latin typeface="Verdana"/>
              <a:ea typeface="Verdana"/>
              <a:cs typeface="Verdana"/>
              <a:sym typeface="Verdana"/>
            </a:endParaRPr>
          </a:p>
          <a:p>
            <a:pPr indent="-334010" lvl="0" marL="34607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The domain should be as short as possible to be easier to remember and write.</a:t>
            </a:r>
            <a:endParaRPr sz="1800">
              <a:latin typeface="Verdana"/>
              <a:ea typeface="Verdana"/>
              <a:cs typeface="Verdana"/>
              <a:sym typeface="Verdana"/>
            </a:endParaRPr>
          </a:p>
          <a:p>
            <a:pPr indent="-357505" lvl="0" marL="36957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Changing the domain to a later one will not affect users and your popularity.</a:t>
            </a:r>
            <a:endParaRPr sz="1800">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9"/>
          <p:cNvSpPr txBox="1"/>
          <p:nvPr>
            <p:ph type="title"/>
          </p:nvPr>
        </p:nvSpPr>
        <p:spPr>
          <a:xfrm>
            <a:off x="910539"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248" name="Google Shape;248;p29"/>
          <p:cNvSpPr txBox="1"/>
          <p:nvPr/>
        </p:nvSpPr>
        <p:spPr>
          <a:xfrm>
            <a:off x="1055319" y="1993772"/>
            <a:ext cx="8726170" cy="359219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800">
                <a:solidFill>
                  <a:srgbClr val="3B5D6A"/>
                </a:solidFill>
                <a:latin typeface="Tahoma"/>
                <a:ea typeface="Tahoma"/>
                <a:cs typeface="Tahoma"/>
                <a:sym typeface="Tahoma"/>
              </a:rPr>
              <a:t>3. In your opinion, what is the most suitable web software solution if you  want to cover all digital channels?</a:t>
            </a:r>
            <a:endParaRPr sz="1800">
              <a:latin typeface="Tahoma"/>
              <a:ea typeface="Tahoma"/>
              <a:cs typeface="Tahoma"/>
              <a:sym typeface="Tahoma"/>
            </a:endParaRPr>
          </a:p>
          <a:p>
            <a:pPr indent="0" lvl="0" marL="0" marR="0" rtl="0" algn="l">
              <a:lnSpc>
                <a:spcPct val="100000"/>
              </a:lnSpc>
              <a:spcBef>
                <a:spcPts val="45"/>
              </a:spcBef>
              <a:spcAft>
                <a:spcPts val="0"/>
              </a:spcAft>
              <a:buNone/>
            </a:pPr>
            <a:r>
              <a:t/>
            </a:r>
            <a:endParaRPr sz="1750">
              <a:latin typeface="Tahoma"/>
              <a:ea typeface="Tahoma"/>
              <a:cs typeface="Tahoma"/>
              <a:sym typeface="Tahoma"/>
            </a:endParaRPr>
          </a:p>
          <a:p>
            <a:pPr indent="-332740" lvl="0" marL="34480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Simple website</a:t>
            </a:r>
            <a:endParaRPr sz="1800">
              <a:latin typeface="Verdana"/>
              <a:ea typeface="Verdana"/>
              <a:cs typeface="Verdana"/>
              <a:sym typeface="Verdana"/>
            </a:endParaRPr>
          </a:p>
          <a:p>
            <a:pPr indent="-342265" lvl="0" marL="354330" marR="0" rtl="0" algn="l">
              <a:lnSpc>
                <a:spcPct val="100000"/>
              </a:lnSpc>
              <a:spcBef>
                <a:spcPts val="5"/>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Mobile design</a:t>
            </a:r>
            <a:endParaRPr sz="1800">
              <a:latin typeface="Verdana"/>
              <a:ea typeface="Verdana"/>
              <a:cs typeface="Verdana"/>
              <a:sym typeface="Verdana"/>
            </a:endParaRPr>
          </a:p>
          <a:p>
            <a:pPr indent="-334644" lvl="0" marL="34671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Responsive design</a:t>
            </a:r>
            <a:endParaRPr sz="1800">
              <a:latin typeface="Verdana"/>
              <a:ea typeface="Verdana"/>
              <a:cs typeface="Verdana"/>
              <a:sym typeface="Verdana"/>
            </a:endParaRPr>
          </a:p>
          <a:p>
            <a:pPr indent="0" lvl="0" marL="0" marR="0" rtl="0" algn="l">
              <a:lnSpc>
                <a:spcPct val="100000"/>
              </a:lnSpc>
              <a:spcBef>
                <a:spcPts val="30"/>
              </a:spcBef>
              <a:spcAft>
                <a:spcPts val="0"/>
              </a:spcAft>
              <a:buNone/>
            </a:pPr>
            <a:r>
              <a:t/>
            </a:r>
            <a:endParaRPr sz="1750">
              <a:latin typeface="Verdana"/>
              <a:ea typeface="Verdana"/>
              <a:cs typeface="Verdana"/>
              <a:sym typeface="Verdana"/>
            </a:endParaRPr>
          </a:p>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4. Which type of marketing provides - short, memorable, digestible and</a:t>
            </a:r>
            <a:endParaRPr sz="1800">
              <a:latin typeface="Tahoma"/>
              <a:ea typeface="Tahoma"/>
              <a:cs typeface="Tahoma"/>
              <a:sym typeface="Tahoma"/>
            </a:endParaRPr>
          </a:p>
          <a:p>
            <a:pPr indent="0" lvl="0" marL="12700" marR="0" rtl="0" algn="l">
              <a:lnSpc>
                <a:spcPct val="100000"/>
              </a:lnSpc>
              <a:spcBef>
                <a:spcPts val="5"/>
              </a:spcBef>
              <a:spcAft>
                <a:spcPts val="0"/>
              </a:spcAft>
              <a:buNone/>
            </a:pPr>
            <a:r>
              <a:rPr b="1" lang="en-US" sz="1800">
                <a:solidFill>
                  <a:srgbClr val="3B5D6A"/>
                </a:solidFill>
                <a:latin typeface="Tahoma"/>
                <a:ea typeface="Tahoma"/>
                <a:cs typeface="Tahoma"/>
                <a:sym typeface="Tahoma"/>
              </a:rPr>
              <a:t>measurable content?</a:t>
            </a:r>
            <a:endParaRPr sz="1800">
              <a:latin typeface="Tahoma"/>
              <a:ea typeface="Tahoma"/>
              <a:cs typeface="Tahoma"/>
              <a:sym typeface="Tahoma"/>
            </a:endParaRPr>
          </a:p>
          <a:p>
            <a:pPr indent="0" lvl="0" marL="0" marR="0" rtl="0" algn="l">
              <a:lnSpc>
                <a:spcPct val="100000"/>
              </a:lnSpc>
              <a:spcBef>
                <a:spcPts val="45"/>
              </a:spcBef>
              <a:spcAft>
                <a:spcPts val="0"/>
              </a:spcAft>
              <a:buNone/>
            </a:pPr>
            <a:r>
              <a:t/>
            </a:r>
            <a:endParaRPr sz="1750">
              <a:latin typeface="Tahoma"/>
              <a:ea typeface="Tahoma"/>
              <a:cs typeface="Tahoma"/>
              <a:sym typeface="Tahoma"/>
            </a:endParaRPr>
          </a:p>
          <a:p>
            <a:pPr indent="-332740" lvl="0" marL="34480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Email Marketing</a:t>
            </a:r>
            <a:endParaRPr sz="1800">
              <a:latin typeface="Verdana"/>
              <a:ea typeface="Verdana"/>
              <a:cs typeface="Verdana"/>
              <a:sym typeface="Verdana"/>
            </a:endParaRPr>
          </a:p>
          <a:p>
            <a:pPr indent="-342265" lvl="0" marL="35433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Video Marketing</a:t>
            </a:r>
            <a:endParaRPr sz="1800">
              <a:latin typeface="Verdana"/>
              <a:ea typeface="Verdana"/>
              <a:cs typeface="Verdana"/>
              <a:sym typeface="Verdana"/>
            </a:endParaRPr>
          </a:p>
          <a:p>
            <a:pPr indent="-334644" lvl="0" marL="34671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Content Marketing</a:t>
            </a:r>
            <a:endParaRPr sz="1800">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type="title"/>
          </p:nvPr>
        </p:nvSpPr>
        <p:spPr>
          <a:xfrm>
            <a:off x="883716" y="1244930"/>
            <a:ext cx="3900804"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latin typeface="Tahoma"/>
                <a:ea typeface="Tahoma"/>
                <a:cs typeface="Tahoma"/>
                <a:sym typeface="Tahoma"/>
              </a:rPr>
              <a:t>Learning Outcomes</a:t>
            </a:r>
            <a:endParaRPr/>
          </a:p>
        </p:txBody>
      </p:sp>
      <p:sp>
        <p:nvSpPr>
          <p:cNvPr id="64" name="Google Shape;64;p3"/>
          <p:cNvSpPr txBox="1"/>
          <p:nvPr/>
        </p:nvSpPr>
        <p:spPr>
          <a:xfrm>
            <a:off x="934008" y="2065998"/>
            <a:ext cx="9841230" cy="2838450"/>
          </a:xfrm>
          <a:prstGeom prst="rect">
            <a:avLst/>
          </a:prstGeom>
          <a:noFill/>
          <a:ln>
            <a:noFill/>
          </a:ln>
        </p:spPr>
        <p:txBody>
          <a:bodyPr anchorCtr="0" anchor="t" bIns="0" lIns="0" spcFirstLastPara="1" rIns="0" wrap="square" tIns="96500">
            <a:spAutoFit/>
          </a:bodyPr>
          <a:lstStyle/>
          <a:p>
            <a:pPr indent="-407670" lvl="0" marL="419734" marR="0" rtl="0" algn="l">
              <a:lnSpc>
                <a:spcPct val="100000"/>
              </a:lnSpc>
              <a:spcBef>
                <a:spcPts val="0"/>
              </a:spcBef>
              <a:spcAft>
                <a:spcPts val="0"/>
              </a:spcAft>
              <a:buClr>
                <a:srgbClr val="3B5D6A"/>
              </a:buClr>
              <a:buSzPts val="2800"/>
              <a:buFont typeface="Helvetica Neue"/>
              <a:buChar char="•"/>
            </a:pPr>
            <a:r>
              <a:rPr b="0" i="0" lang="en-US" sz="2800" u="none" cap="none" strike="noStrike">
                <a:solidFill>
                  <a:srgbClr val="3B5D6A"/>
                </a:solidFill>
                <a:latin typeface="Verdana"/>
                <a:ea typeface="Verdana"/>
                <a:cs typeface="Verdana"/>
                <a:sym typeface="Verdana"/>
              </a:rPr>
              <a:t>To learn about solutions for digital marketing.</a:t>
            </a:r>
            <a:endParaRPr b="0" i="0" sz="2800" u="none" cap="none" strike="noStrike">
              <a:latin typeface="Verdana"/>
              <a:ea typeface="Verdana"/>
              <a:cs typeface="Verdana"/>
              <a:sym typeface="Verdana"/>
            </a:endParaRPr>
          </a:p>
          <a:p>
            <a:pPr indent="-407670" lvl="0" marL="419734" marR="0" rtl="0" algn="l">
              <a:lnSpc>
                <a:spcPct val="100000"/>
              </a:lnSpc>
              <a:spcBef>
                <a:spcPts val="660"/>
              </a:spcBef>
              <a:spcAft>
                <a:spcPts val="0"/>
              </a:spcAft>
              <a:buClr>
                <a:srgbClr val="3B5D6A"/>
              </a:buClr>
              <a:buSzPts val="2800"/>
              <a:buFont typeface="Helvetica Neue"/>
              <a:buChar char="•"/>
            </a:pPr>
            <a:r>
              <a:rPr b="0" i="0" lang="en-US" sz="2800" u="none" cap="none" strike="noStrike">
                <a:solidFill>
                  <a:srgbClr val="3B5D6A"/>
                </a:solidFill>
                <a:latin typeface="Verdana"/>
                <a:ea typeface="Verdana"/>
                <a:cs typeface="Verdana"/>
                <a:sym typeface="Verdana"/>
              </a:rPr>
              <a:t>To understand the need of social media</a:t>
            </a:r>
            <a:endParaRPr b="0" i="0" sz="2800" u="none" cap="none" strike="noStrike">
              <a:latin typeface="Verdana"/>
              <a:ea typeface="Verdana"/>
              <a:cs typeface="Verdana"/>
              <a:sym typeface="Verdana"/>
            </a:endParaRPr>
          </a:p>
          <a:p>
            <a:pPr indent="-407670" lvl="0" marL="419734" marR="5080" rtl="0" algn="l">
              <a:lnSpc>
                <a:spcPct val="107857"/>
              </a:lnSpc>
              <a:spcBef>
                <a:spcPts val="1050"/>
              </a:spcBef>
              <a:spcAft>
                <a:spcPts val="0"/>
              </a:spcAft>
              <a:buClr>
                <a:srgbClr val="3B5D6A"/>
              </a:buClr>
              <a:buSzPts val="2800"/>
              <a:buFont typeface="Helvetica Neue"/>
              <a:buChar char="•"/>
            </a:pPr>
            <a:r>
              <a:rPr b="0" i="0" lang="en-US" sz="2800" u="none" cap="none" strike="noStrike">
                <a:solidFill>
                  <a:srgbClr val="3B5D6A"/>
                </a:solidFill>
                <a:latin typeface="Verdana"/>
                <a:ea typeface="Verdana"/>
                <a:cs typeface="Verdana"/>
                <a:sym typeface="Verdana"/>
              </a:rPr>
              <a:t>To be prepared for digital transformation and how AI  could be applied.</a:t>
            </a:r>
            <a:endParaRPr b="0" i="0" sz="2800" u="none" cap="none" strike="noStrike">
              <a:latin typeface="Verdana"/>
              <a:ea typeface="Verdana"/>
              <a:cs typeface="Verdana"/>
              <a:sym typeface="Verdana"/>
            </a:endParaRPr>
          </a:p>
          <a:p>
            <a:pPr indent="-407670" lvl="0" marL="419734" marR="654050" rtl="0" algn="l">
              <a:lnSpc>
                <a:spcPct val="108214"/>
              </a:lnSpc>
              <a:spcBef>
                <a:spcPts val="1005"/>
              </a:spcBef>
              <a:spcAft>
                <a:spcPts val="0"/>
              </a:spcAft>
              <a:buClr>
                <a:srgbClr val="3B5D6A"/>
              </a:buClr>
              <a:buSzPts val="2800"/>
              <a:buFont typeface="Helvetica Neue"/>
              <a:buChar char="•"/>
            </a:pPr>
            <a:r>
              <a:rPr b="0" i="0" lang="en-US" sz="2800" u="none" cap="none" strike="noStrike">
                <a:solidFill>
                  <a:srgbClr val="3B5D6A"/>
                </a:solidFill>
                <a:latin typeface="Verdana"/>
                <a:ea typeface="Verdana"/>
                <a:cs typeface="Verdana"/>
                <a:sym typeface="Verdana"/>
              </a:rPr>
              <a:t>To understand about different methods for cyber  security</a:t>
            </a:r>
            <a:endParaRPr b="0" i="0" sz="2800" u="none" cap="none" strike="noStrike">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254" name="Google Shape;254;p30"/>
          <p:cNvSpPr txBox="1"/>
          <p:nvPr/>
        </p:nvSpPr>
        <p:spPr>
          <a:xfrm>
            <a:off x="851103" y="2132457"/>
            <a:ext cx="8780145" cy="1946275"/>
          </a:xfrm>
          <a:prstGeom prst="rect">
            <a:avLst/>
          </a:prstGeom>
          <a:noFill/>
          <a:ln>
            <a:noFill/>
          </a:ln>
        </p:spPr>
        <p:txBody>
          <a:bodyPr anchorCtr="0" anchor="t" bIns="0" lIns="0" spcFirstLastPara="1" rIns="0" wrap="square" tIns="12700">
            <a:spAutoFit/>
          </a:bodyPr>
          <a:lstStyle/>
          <a:p>
            <a:pPr indent="-259079" lvl="0" marL="271145" marR="5080" rtl="0" algn="l">
              <a:lnSpc>
                <a:spcPct val="100000"/>
              </a:lnSpc>
              <a:spcBef>
                <a:spcPts val="0"/>
              </a:spcBef>
              <a:spcAft>
                <a:spcPts val="0"/>
              </a:spcAft>
              <a:buNone/>
            </a:pPr>
            <a:r>
              <a:rPr b="1" lang="en-US" sz="1800">
                <a:solidFill>
                  <a:srgbClr val="3B5D6A"/>
                </a:solidFill>
                <a:latin typeface="Tahoma"/>
                <a:ea typeface="Tahoma"/>
                <a:cs typeface="Tahoma"/>
                <a:sym typeface="Tahoma"/>
              </a:rPr>
              <a:t>5. Select the correct statements about Search engine optimization (SEO).  The answer may be more than one.</a:t>
            </a:r>
            <a:endParaRPr sz="1800">
              <a:latin typeface="Tahoma"/>
              <a:ea typeface="Tahoma"/>
              <a:cs typeface="Tahoma"/>
              <a:sym typeface="Tahoma"/>
            </a:endParaRPr>
          </a:p>
          <a:p>
            <a:pPr indent="0" lvl="0" marL="0" marR="0" rtl="0" algn="l">
              <a:lnSpc>
                <a:spcPct val="100000"/>
              </a:lnSpc>
              <a:spcBef>
                <a:spcPts val="0"/>
              </a:spcBef>
              <a:spcAft>
                <a:spcPts val="0"/>
              </a:spcAft>
              <a:buNone/>
            </a:pPr>
            <a:r>
              <a:t/>
            </a:r>
            <a:endParaRPr sz="2200">
              <a:latin typeface="Tahoma"/>
              <a:ea typeface="Tahoma"/>
              <a:cs typeface="Tahoma"/>
              <a:sym typeface="Tahoma"/>
            </a:endParaRPr>
          </a:p>
          <a:p>
            <a:pPr indent="-332740" lvl="0" marL="344805" marR="0" rtl="0" algn="l">
              <a:lnSpc>
                <a:spcPct val="100000"/>
              </a:lnSpc>
              <a:spcBef>
                <a:spcPts val="1664"/>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Search engine optimization consists of both on-site and off-site activities.</a:t>
            </a:r>
            <a:endParaRPr sz="1800">
              <a:latin typeface="Verdana"/>
              <a:ea typeface="Verdana"/>
              <a:cs typeface="Verdana"/>
              <a:sym typeface="Verdana"/>
            </a:endParaRPr>
          </a:p>
          <a:p>
            <a:pPr indent="-342265" lvl="0" marL="354330" marR="0" rtl="0" algn="l">
              <a:lnSpc>
                <a:spcPct val="100000"/>
              </a:lnSpc>
              <a:spcBef>
                <a:spcPts val="5"/>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SEO optimization is no longer text-limited.</a:t>
            </a:r>
            <a:endParaRPr sz="1800">
              <a:latin typeface="Verdana"/>
              <a:ea typeface="Verdana"/>
              <a:cs typeface="Verdana"/>
              <a:sym typeface="Verdana"/>
            </a:endParaRPr>
          </a:p>
          <a:p>
            <a:pPr indent="-334644" lvl="0" marL="34671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Over 200 (two hundred) factors affect your SEO.</a:t>
            </a:r>
            <a:endParaRPr sz="1800">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8" name="Shape 258"/>
        <p:cNvGrpSpPr/>
        <p:nvPr/>
      </p:nvGrpSpPr>
      <p:grpSpPr>
        <a:xfrm>
          <a:off x="0" y="0"/>
          <a:ext cx="0" cy="0"/>
          <a:chOff x="0" y="0"/>
          <a:chExt cx="0" cy="0"/>
        </a:xfrm>
      </p:grpSpPr>
      <p:pic>
        <p:nvPicPr>
          <p:cNvPr id="259" name="Google Shape;259;p31"/>
          <p:cNvPicPr preferRelativeResize="0"/>
          <p:nvPr/>
        </p:nvPicPr>
        <p:blipFill rotWithShape="1">
          <a:blip r:embed="rId3">
            <a:alphaModFix/>
          </a:blip>
          <a:srcRect b="0" l="0" r="0" t="0"/>
          <a:stretch/>
        </p:blipFill>
        <p:spPr>
          <a:xfrm>
            <a:off x="202406" y="0"/>
            <a:ext cx="11989593" cy="6857998"/>
          </a:xfrm>
          <a:prstGeom prst="rect">
            <a:avLst/>
          </a:prstGeom>
          <a:noFill/>
          <a:ln>
            <a:noFill/>
          </a:ln>
        </p:spPr>
      </p:pic>
      <p:sp>
        <p:nvSpPr>
          <p:cNvPr id="260" name="Google Shape;260;p31"/>
          <p:cNvSpPr txBox="1"/>
          <p:nvPr>
            <p:ph type="title"/>
          </p:nvPr>
        </p:nvSpPr>
        <p:spPr>
          <a:xfrm>
            <a:off x="1179372" y="2836545"/>
            <a:ext cx="839724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Self-assessment test - correct answers</a:t>
            </a: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type="title"/>
          </p:nvPr>
        </p:nvSpPr>
        <p:spPr>
          <a:xfrm>
            <a:off x="883716" y="1244930"/>
            <a:ext cx="7627620"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 - correct answers</a:t>
            </a:r>
            <a:endParaRPr/>
          </a:p>
        </p:txBody>
      </p:sp>
      <p:sp>
        <p:nvSpPr>
          <p:cNvPr id="266" name="Google Shape;266;p32"/>
          <p:cNvSpPr txBox="1"/>
          <p:nvPr/>
        </p:nvSpPr>
        <p:spPr>
          <a:xfrm>
            <a:off x="860247" y="1833753"/>
            <a:ext cx="10594340" cy="414147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1. Please state what do you think is most important before advertising in the digital</a:t>
            </a:r>
            <a:endParaRPr sz="1800">
              <a:latin typeface="Tahoma"/>
              <a:ea typeface="Tahoma"/>
              <a:cs typeface="Tahoma"/>
              <a:sym typeface="Tahoma"/>
            </a:endParaRPr>
          </a:p>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space?</a:t>
            </a:r>
            <a:endParaRPr sz="1800">
              <a:latin typeface="Tahoma"/>
              <a:ea typeface="Tahoma"/>
              <a:cs typeface="Tahoma"/>
              <a:sym typeface="Tahoma"/>
            </a:endParaRPr>
          </a:p>
          <a:p>
            <a:pPr indent="0" lvl="0" marL="0" marR="0" rtl="0" algn="l">
              <a:lnSpc>
                <a:spcPct val="100000"/>
              </a:lnSpc>
              <a:spcBef>
                <a:spcPts val="50"/>
              </a:spcBef>
              <a:spcAft>
                <a:spcPts val="0"/>
              </a:spcAft>
              <a:buNone/>
            </a:pPr>
            <a:r>
              <a:t/>
            </a:r>
            <a:endParaRPr sz="1750">
              <a:latin typeface="Tahoma"/>
              <a:ea typeface="Tahoma"/>
              <a:cs typeface="Tahoma"/>
              <a:sym typeface="Tahoma"/>
            </a:endParaRPr>
          </a:p>
          <a:p>
            <a:pPr indent="-332105" lvl="0" marL="34417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Determining the target group for your product/service</a:t>
            </a:r>
            <a:endParaRPr sz="1800">
              <a:latin typeface="Verdana"/>
              <a:ea typeface="Verdana"/>
              <a:cs typeface="Verdana"/>
              <a:sym typeface="Verdana"/>
            </a:endParaRPr>
          </a:p>
          <a:p>
            <a:pPr indent="-341630" lvl="0" marL="35369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Created advertising banner</a:t>
            </a:r>
            <a:endParaRPr sz="1800">
              <a:latin typeface="Verdana"/>
              <a:ea typeface="Verdana"/>
              <a:cs typeface="Verdana"/>
              <a:sym typeface="Verdana"/>
            </a:endParaRPr>
          </a:p>
          <a:p>
            <a:pPr indent="-334010" lvl="0" marL="34607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Forming a budget</a:t>
            </a:r>
            <a:endParaRPr sz="1800">
              <a:latin typeface="Verdana"/>
              <a:ea typeface="Verdana"/>
              <a:cs typeface="Verdana"/>
              <a:sym typeface="Verdana"/>
            </a:endParaRPr>
          </a:p>
          <a:p>
            <a:pPr indent="-378460" lvl="0" marL="390525" marR="0" rtl="0" algn="l">
              <a:lnSpc>
                <a:spcPct val="100000"/>
              </a:lnSpc>
              <a:spcBef>
                <a:spcPts val="0"/>
              </a:spcBef>
              <a:spcAft>
                <a:spcPts val="0"/>
              </a:spcAft>
              <a:buClr>
                <a:srgbClr val="3B5D6A"/>
              </a:buClr>
              <a:buSzPts val="1800"/>
              <a:buFont typeface="Tahoma"/>
              <a:buAutoNum type="alphaUcPeriod"/>
            </a:pPr>
            <a:r>
              <a:rPr b="1" lang="en-US" sz="1800" u="sng">
                <a:solidFill>
                  <a:srgbClr val="3B5D6A"/>
                </a:solidFill>
                <a:latin typeface="Tahoma"/>
                <a:ea typeface="Tahoma"/>
                <a:cs typeface="Tahoma"/>
                <a:sym typeface="Tahoma"/>
              </a:rPr>
              <a:t>Built advertising strategy</a:t>
            </a:r>
            <a:endParaRPr sz="1800">
              <a:latin typeface="Tahoma"/>
              <a:ea typeface="Tahoma"/>
              <a:cs typeface="Tahoma"/>
              <a:sym typeface="Tahoma"/>
            </a:endParaRPr>
          </a:p>
          <a:p>
            <a:pPr indent="0" lvl="0" marL="0" marR="0" rtl="0" algn="l">
              <a:lnSpc>
                <a:spcPct val="100000"/>
              </a:lnSpc>
              <a:spcBef>
                <a:spcPts val="50"/>
              </a:spcBef>
              <a:spcAft>
                <a:spcPts val="0"/>
              </a:spcAft>
              <a:buNone/>
            </a:pPr>
            <a:r>
              <a:t/>
            </a:r>
            <a:endParaRPr sz="1750">
              <a:latin typeface="Tahoma"/>
              <a:ea typeface="Tahoma"/>
              <a:cs typeface="Tahoma"/>
              <a:sym typeface="Tahoma"/>
            </a:endParaRPr>
          </a:p>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2. Please indicate the wrong statement.</a:t>
            </a:r>
            <a:endParaRPr sz="1800">
              <a:latin typeface="Tahoma"/>
              <a:ea typeface="Tahoma"/>
              <a:cs typeface="Tahoma"/>
              <a:sym typeface="Tahoma"/>
            </a:endParaRPr>
          </a:p>
          <a:p>
            <a:pPr indent="0" lvl="0" marL="0" marR="0" rtl="0" algn="l">
              <a:lnSpc>
                <a:spcPct val="100000"/>
              </a:lnSpc>
              <a:spcBef>
                <a:spcPts val="50"/>
              </a:spcBef>
              <a:spcAft>
                <a:spcPts val="0"/>
              </a:spcAft>
              <a:buNone/>
            </a:pPr>
            <a:r>
              <a:t/>
            </a:r>
            <a:endParaRPr sz="1750">
              <a:latin typeface="Tahoma"/>
              <a:ea typeface="Tahoma"/>
              <a:cs typeface="Tahoma"/>
              <a:sym typeface="Tahoma"/>
            </a:endParaRPr>
          </a:p>
          <a:p>
            <a:pPr indent="-332105" lvl="0" marL="34417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The domain is the name of your site and is the first thing visitors see and remember.</a:t>
            </a:r>
            <a:endParaRPr sz="1800">
              <a:latin typeface="Verdana"/>
              <a:ea typeface="Verdana"/>
              <a:cs typeface="Verdana"/>
              <a:sym typeface="Verdana"/>
            </a:endParaRPr>
          </a:p>
          <a:p>
            <a:pPr indent="-114300" lvl="0" marL="12700" marR="508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The choice of a domain name is closely related to the concept and future user orientation  of your site.</a:t>
            </a:r>
            <a:endParaRPr sz="1800">
              <a:latin typeface="Verdana"/>
              <a:ea typeface="Verdana"/>
              <a:cs typeface="Verdana"/>
              <a:sym typeface="Verdana"/>
            </a:endParaRPr>
          </a:p>
          <a:p>
            <a:pPr indent="-334010" lvl="0" marL="34607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The domain should be as short as possible to be easier to remember and write.</a:t>
            </a:r>
            <a:endParaRPr sz="1800">
              <a:latin typeface="Verdana"/>
              <a:ea typeface="Verdana"/>
              <a:cs typeface="Verdana"/>
              <a:sym typeface="Verdana"/>
            </a:endParaRPr>
          </a:p>
          <a:p>
            <a:pPr indent="-378460" lvl="0" marL="390525" marR="0" rtl="0" algn="l">
              <a:lnSpc>
                <a:spcPct val="100000"/>
              </a:lnSpc>
              <a:spcBef>
                <a:spcPts val="0"/>
              </a:spcBef>
              <a:spcAft>
                <a:spcPts val="0"/>
              </a:spcAft>
              <a:buClr>
                <a:srgbClr val="3B5D6A"/>
              </a:buClr>
              <a:buSzPts val="1800"/>
              <a:buFont typeface="Tahoma"/>
              <a:buAutoNum type="alphaUcPeriod"/>
            </a:pPr>
            <a:r>
              <a:rPr b="1" lang="en-US" sz="1800" u="sng">
                <a:solidFill>
                  <a:srgbClr val="3B5D6A"/>
                </a:solidFill>
                <a:latin typeface="Tahoma"/>
                <a:ea typeface="Tahoma"/>
                <a:cs typeface="Tahoma"/>
                <a:sym typeface="Tahoma"/>
              </a:rPr>
              <a:t>Changing the domain to a later one will not affect users and your popularity.</a:t>
            </a:r>
            <a:endParaRPr sz="1800">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3"/>
          <p:cNvSpPr txBox="1"/>
          <p:nvPr>
            <p:ph type="title"/>
          </p:nvPr>
        </p:nvSpPr>
        <p:spPr>
          <a:xfrm>
            <a:off x="910539" y="1244930"/>
            <a:ext cx="7626984"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 - correct answers</a:t>
            </a:r>
            <a:endParaRPr/>
          </a:p>
        </p:txBody>
      </p:sp>
      <p:sp>
        <p:nvSpPr>
          <p:cNvPr id="272" name="Google Shape;272;p33"/>
          <p:cNvSpPr txBox="1"/>
          <p:nvPr/>
        </p:nvSpPr>
        <p:spPr>
          <a:xfrm>
            <a:off x="815746" y="2224532"/>
            <a:ext cx="8726170" cy="3592829"/>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800">
                <a:solidFill>
                  <a:srgbClr val="3B5D6A"/>
                </a:solidFill>
                <a:latin typeface="Tahoma"/>
                <a:ea typeface="Tahoma"/>
                <a:cs typeface="Tahoma"/>
                <a:sym typeface="Tahoma"/>
              </a:rPr>
              <a:t>3. In your opinion, what is the most suitable web software solution if you  want to cover all digital channels?</a:t>
            </a:r>
            <a:endParaRPr sz="1800">
              <a:latin typeface="Tahoma"/>
              <a:ea typeface="Tahoma"/>
              <a:cs typeface="Tahoma"/>
              <a:sym typeface="Tahoma"/>
            </a:endParaRPr>
          </a:p>
          <a:p>
            <a:pPr indent="0" lvl="0" marL="0" marR="0" rtl="0" algn="l">
              <a:lnSpc>
                <a:spcPct val="100000"/>
              </a:lnSpc>
              <a:spcBef>
                <a:spcPts val="45"/>
              </a:spcBef>
              <a:spcAft>
                <a:spcPts val="0"/>
              </a:spcAft>
              <a:buNone/>
            </a:pPr>
            <a:r>
              <a:t/>
            </a:r>
            <a:endParaRPr sz="1750">
              <a:latin typeface="Tahoma"/>
              <a:ea typeface="Tahoma"/>
              <a:cs typeface="Tahoma"/>
              <a:sym typeface="Tahoma"/>
            </a:endParaRPr>
          </a:p>
          <a:p>
            <a:pPr indent="-332740" lvl="0" marL="344805" marR="0" rtl="0" algn="l">
              <a:lnSpc>
                <a:spcPct val="100000"/>
              </a:lnSpc>
              <a:spcBef>
                <a:spcPts val="5"/>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Simple website</a:t>
            </a:r>
            <a:endParaRPr sz="1800">
              <a:latin typeface="Verdana"/>
              <a:ea typeface="Verdana"/>
              <a:cs typeface="Verdana"/>
              <a:sym typeface="Verdana"/>
            </a:endParaRPr>
          </a:p>
          <a:p>
            <a:pPr indent="-341630" lvl="0" marL="35369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Mobile design</a:t>
            </a:r>
            <a:endParaRPr sz="1800">
              <a:latin typeface="Verdana"/>
              <a:ea typeface="Verdana"/>
              <a:cs typeface="Verdana"/>
              <a:sym typeface="Verdana"/>
            </a:endParaRPr>
          </a:p>
          <a:p>
            <a:pPr indent="-356869" lvl="0" marL="368935" marR="0" rtl="0" algn="l">
              <a:lnSpc>
                <a:spcPct val="100000"/>
              </a:lnSpc>
              <a:spcBef>
                <a:spcPts val="0"/>
              </a:spcBef>
              <a:spcAft>
                <a:spcPts val="0"/>
              </a:spcAft>
              <a:buClr>
                <a:srgbClr val="3B5D6A"/>
              </a:buClr>
              <a:buSzPts val="1800"/>
              <a:buFont typeface="Tahoma"/>
              <a:buAutoNum type="alphaUcPeriod"/>
            </a:pPr>
            <a:r>
              <a:rPr b="1" lang="en-US" sz="1800" u="sng">
                <a:solidFill>
                  <a:srgbClr val="3B5D6A"/>
                </a:solidFill>
                <a:latin typeface="Tahoma"/>
                <a:ea typeface="Tahoma"/>
                <a:cs typeface="Tahoma"/>
                <a:sym typeface="Tahoma"/>
              </a:rPr>
              <a:t>Responsive design</a:t>
            </a:r>
            <a:endParaRPr sz="1800">
              <a:latin typeface="Tahoma"/>
              <a:ea typeface="Tahoma"/>
              <a:cs typeface="Tahoma"/>
              <a:sym typeface="Tahoma"/>
            </a:endParaRPr>
          </a:p>
          <a:p>
            <a:pPr indent="0" lvl="0" marL="0" marR="0" rtl="0" algn="l">
              <a:lnSpc>
                <a:spcPct val="100000"/>
              </a:lnSpc>
              <a:spcBef>
                <a:spcPts val="50"/>
              </a:spcBef>
              <a:spcAft>
                <a:spcPts val="0"/>
              </a:spcAft>
              <a:buNone/>
            </a:pPr>
            <a:r>
              <a:t/>
            </a:r>
            <a:endParaRPr sz="1750">
              <a:latin typeface="Tahoma"/>
              <a:ea typeface="Tahoma"/>
              <a:cs typeface="Tahoma"/>
              <a:sym typeface="Tahoma"/>
            </a:endParaRPr>
          </a:p>
          <a:p>
            <a:pPr indent="0" lvl="0" marL="12700" marR="113029" rtl="0" algn="l">
              <a:lnSpc>
                <a:spcPct val="100000"/>
              </a:lnSpc>
              <a:spcBef>
                <a:spcPts val="0"/>
              </a:spcBef>
              <a:spcAft>
                <a:spcPts val="0"/>
              </a:spcAft>
              <a:buNone/>
            </a:pPr>
            <a:r>
              <a:rPr b="1" lang="en-US" sz="1800">
                <a:solidFill>
                  <a:srgbClr val="3B5D6A"/>
                </a:solidFill>
                <a:latin typeface="Tahoma"/>
                <a:ea typeface="Tahoma"/>
                <a:cs typeface="Tahoma"/>
                <a:sym typeface="Tahoma"/>
              </a:rPr>
              <a:t>4. Which type of marketing provides - short, memorable, digestible and  measurable content?</a:t>
            </a:r>
            <a:endParaRPr sz="1800">
              <a:latin typeface="Tahoma"/>
              <a:ea typeface="Tahoma"/>
              <a:cs typeface="Tahoma"/>
              <a:sym typeface="Tahoma"/>
            </a:endParaRPr>
          </a:p>
          <a:p>
            <a:pPr indent="0" lvl="0" marL="0" marR="0" rtl="0" algn="l">
              <a:lnSpc>
                <a:spcPct val="100000"/>
              </a:lnSpc>
              <a:spcBef>
                <a:spcPts val="45"/>
              </a:spcBef>
              <a:spcAft>
                <a:spcPts val="0"/>
              </a:spcAft>
              <a:buNone/>
            </a:pPr>
            <a:r>
              <a:t/>
            </a:r>
            <a:endParaRPr sz="1750">
              <a:latin typeface="Tahoma"/>
              <a:ea typeface="Tahoma"/>
              <a:cs typeface="Tahoma"/>
              <a:sym typeface="Tahoma"/>
            </a:endParaRPr>
          </a:p>
          <a:p>
            <a:pPr indent="-332740" lvl="0" marL="34480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Email Marketing</a:t>
            </a:r>
            <a:endParaRPr sz="1800">
              <a:latin typeface="Verdana"/>
              <a:ea typeface="Verdana"/>
              <a:cs typeface="Verdana"/>
              <a:sym typeface="Verdana"/>
            </a:endParaRPr>
          </a:p>
          <a:p>
            <a:pPr indent="-364490" lvl="0" marL="376555" marR="0" rtl="0" algn="l">
              <a:lnSpc>
                <a:spcPct val="100000"/>
              </a:lnSpc>
              <a:spcBef>
                <a:spcPts val="5"/>
              </a:spcBef>
              <a:spcAft>
                <a:spcPts val="0"/>
              </a:spcAft>
              <a:buClr>
                <a:srgbClr val="3B5D6A"/>
              </a:buClr>
              <a:buSzPts val="1800"/>
              <a:buFont typeface="Tahoma"/>
              <a:buAutoNum type="alphaUcPeriod"/>
            </a:pPr>
            <a:r>
              <a:rPr b="1" lang="en-US" sz="1800" u="sng">
                <a:solidFill>
                  <a:srgbClr val="3B5D6A"/>
                </a:solidFill>
                <a:latin typeface="Tahoma"/>
                <a:ea typeface="Tahoma"/>
                <a:cs typeface="Tahoma"/>
                <a:sym typeface="Tahoma"/>
              </a:rPr>
              <a:t>Video Marketing</a:t>
            </a:r>
            <a:endParaRPr sz="1800">
              <a:latin typeface="Tahoma"/>
              <a:ea typeface="Tahoma"/>
              <a:cs typeface="Tahoma"/>
              <a:sym typeface="Tahoma"/>
            </a:endParaRPr>
          </a:p>
          <a:p>
            <a:pPr indent="-334010" lvl="0" marL="34607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Content Marketing</a:t>
            </a:r>
            <a:endParaRPr sz="1800">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883716" y="1244930"/>
            <a:ext cx="7627620"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 - correct answers</a:t>
            </a:r>
            <a:endParaRPr/>
          </a:p>
        </p:txBody>
      </p:sp>
      <p:sp>
        <p:nvSpPr>
          <p:cNvPr id="278" name="Google Shape;278;p34"/>
          <p:cNvSpPr txBox="1"/>
          <p:nvPr/>
        </p:nvSpPr>
        <p:spPr>
          <a:xfrm>
            <a:off x="851103" y="2132457"/>
            <a:ext cx="9217660" cy="1946275"/>
          </a:xfrm>
          <a:prstGeom prst="rect">
            <a:avLst/>
          </a:prstGeom>
          <a:noFill/>
          <a:ln>
            <a:noFill/>
          </a:ln>
        </p:spPr>
        <p:txBody>
          <a:bodyPr anchorCtr="0" anchor="t" bIns="0" lIns="0" spcFirstLastPara="1" rIns="0" wrap="square" tIns="12700">
            <a:spAutoFit/>
          </a:bodyPr>
          <a:lstStyle/>
          <a:p>
            <a:pPr indent="-259079" lvl="0" marL="271145" marR="441959" rtl="0" algn="l">
              <a:lnSpc>
                <a:spcPct val="100000"/>
              </a:lnSpc>
              <a:spcBef>
                <a:spcPts val="0"/>
              </a:spcBef>
              <a:spcAft>
                <a:spcPts val="0"/>
              </a:spcAft>
              <a:buNone/>
            </a:pPr>
            <a:r>
              <a:rPr b="1" lang="en-US" sz="1800">
                <a:solidFill>
                  <a:srgbClr val="3B5D6A"/>
                </a:solidFill>
                <a:latin typeface="Tahoma"/>
                <a:ea typeface="Tahoma"/>
                <a:cs typeface="Tahoma"/>
                <a:sym typeface="Tahoma"/>
              </a:rPr>
              <a:t>5. Select the correct statements about Search engine optimization (SEO).  The answer may be more than one.</a:t>
            </a:r>
            <a:endParaRPr sz="1800">
              <a:latin typeface="Tahoma"/>
              <a:ea typeface="Tahoma"/>
              <a:cs typeface="Tahoma"/>
              <a:sym typeface="Tahoma"/>
            </a:endParaRPr>
          </a:p>
          <a:p>
            <a:pPr indent="0" lvl="0" marL="0" marR="0" rtl="0" algn="l">
              <a:lnSpc>
                <a:spcPct val="100000"/>
              </a:lnSpc>
              <a:spcBef>
                <a:spcPts val="0"/>
              </a:spcBef>
              <a:spcAft>
                <a:spcPts val="0"/>
              </a:spcAft>
              <a:buNone/>
            </a:pPr>
            <a:r>
              <a:t/>
            </a:r>
            <a:endParaRPr sz="2200">
              <a:latin typeface="Tahoma"/>
              <a:ea typeface="Tahoma"/>
              <a:cs typeface="Tahoma"/>
              <a:sym typeface="Tahoma"/>
            </a:endParaRPr>
          </a:p>
          <a:p>
            <a:pPr indent="-365125" lvl="0" marL="377190" marR="0" rtl="0" algn="l">
              <a:lnSpc>
                <a:spcPct val="100000"/>
              </a:lnSpc>
              <a:spcBef>
                <a:spcPts val="1664"/>
              </a:spcBef>
              <a:spcAft>
                <a:spcPts val="0"/>
              </a:spcAft>
              <a:buClr>
                <a:srgbClr val="3B5D6A"/>
              </a:buClr>
              <a:buSzPts val="1800"/>
              <a:buFont typeface="Tahoma"/>
              <a:buAutoNum type="alphaUcPeriod"/>
            </a:pPr>
            <a:r>
              <a:rPr b="1" lang="en-US" sz="1800" u="sng">
                <a:solidFill>
                  <a:srgbClr val="3B5D6A"/>
                </a:solidFill>
                <a:latin typeface="Tahoma"/>
                <a:ea typeface="Tahoma"/>
                <a:cs typeface="Tahoma"/>
                <a:sym typeface="Tahoma"/>
              </a:rPr>
              <a:t>Search engine optimization consists of both on-site and off-site activities.</a:t>
            </a:r>
            <a:endParaRPr sz="1800">
              <a:latin typeface="Tahoma"/>
              <a:ea typeface="Tahoma"/>
              <a:cs typeface="Tahoma"/>
              <a:sym typeface="Tahoma"/>
            </a:endParaRPr>
          </a:p>
          <a:p>
            <a:pPr indent="-365125" lvl="0" marL="377190" marR="0" rtl="0" algn="l">
              <a:lnSpc>
                <a:spcPct val="100000"/>
              </a:lnSpc>
              <a:spcBef>
                <a:spcPts val="5"/>
              </a:spcBef>
              <a:spcAft>
                <a:spcPts val="0"/>
              </a:spcAft>
              <a:buClr>
                <a:srgbClr val="3B5D6A"/>
              </a:buClr>
              <a:buSzPts val="1800"/>
              <a:buFont typeface="Tahoma"/>
              <a:buAutoNum type="alphaUcPeriod"/>
            </a:pPr>
            <a:r>
              <a:rPr b="1" lang="en-US" sz="1800" u="sng">
                <a:solidFill>
                  <a:srgbClr val="3B5D6A"/>
                </a:solidFill>
                <a:latin typeface="Tahoma"/>
                <a:ea typeface="Tahoma"/>
                <a:cs typeface="Tahoma"/>
                <a:sym typeface="Tahoma"/>
              </a:rPr>
              <a:t>SEO optimization is no longer text-limited.</a:t>
            </a:r>
            <a:endParaRPr sz="1800">
              <a:latin typeface="Tahoma"/>
              <a:ea typeface="Tahoma"/>
              <a:cs typeface="Tahoma"/>
              <a:sym typeface="Tahoma"/>
            </a:endParaRPr>
          </a:p>
          <a:p>
            <a:pPr indent="-357505" lvl="0" marL="369570" marR="0" rtl="0" algn="l">
              <a:lnSpc>
                <a:spcPct val="100000"/>
              </a:lnSpc>
              <a:spcBef>
                <a:spcPts val="0"/>
              </a:spcBef>
              <a:spcAft>
                <a:spcPts val="0"/>
              </a:spcAft>
              <a:buClr>
                <a:srgbClr val="3B5D6A"/>
              </a:buClr>
              <a:buSzPts val="1800"/>
              <a:buFont typeface="Tahoma"/>
              <a:buAutoNum type="alphaUcPeriod"/>
            </a:pPr>
            <a:r>
              <a:rPr b="1" lang="en-US" sz="1800" u="sng">
                <a:solidFill>
                  <a:srgbClr val="3B5D6A"/>
                </a:solidFill>
                <a:latin typeface="Tahoma"/>
                <a:ea typeface="Tahoma"/>
                <a:cs typeface="Tahoma"/>
                <a:sym typeface="Tahoma"/>
              </a:rPr>
              <a:t>Over 200 (two hundred) factors affect your SEO.</a:t>
            </a:r>
            <a:endParaRPr sz="1800">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2" name="Shape 282"/>
        <p:cNvGrpSpPr/>
        <p:nvPr/>
      </p:nvGrpSpPr>
      <p:grpSpPr>
        <a:xfrm>
          <a:off x="0" y="0"/>
          <a:ext cx="0" cy="0"/>
          <a:chOff x="0" y="0"/>
          <a:chExt cx="0" cy="0"/>
        </a:xfrm>
      </p:grpSpPr>
      <p:pic>
        <p:nvPicPr>
          <p:cNvPr id="283" name="Google Shape;283;p35"/>
          <p:cNvPicPr preferRelativeResize="0"/>
          <p:nvPr/>
        </p:nvPicPr>
        <p:blipFill rotWithShape="1">
          <a:blip r:embed="rId3">
            <a:alphaModFix/>
          </a:blip>
          <a:srcRect b="0" l="0" r="0" t="0"/>
          <a:stretch/>
        </p:blipFill>
        <p:spPr>
          <a:xfrm>
            <a:off x="0" y="0"/>
            <a:ext cx="1547812" cy="6857998"/>
          </a:xfrm>
          <a:prstGeom prst="rect">
            <a:avLst/>
          </a:prstGeom>
          <a:noFill/>
          <a:ln>
            <a:noFill/>
          </a:ln>
        </p:spPr>
      </p:pic>
      <p:pic>
        <p:nvPicPr>
          <p:cNvPr id="284" name="Google Shape;284;p35"/>
          <p:cNvPicPr preferRelativeResize="0"/>
          <p:nvPr/>
        </p:nvPicPr>
        <p:blipFill rotWithShape="1">
          <a:blip r:embed="rId4">
            <a:alphaModFix/>
          </a:blip>
          <a:srcRect b="0" l="0" r="0" t="0"/>
          <a:stretch/>
        </p:blipFill>
        <p:spPr>
          <a:xfrm>
            <a:off x="1979295" y="6263678"/>
            <a:ext cx="1982317" cy="439889"/>
          </a:xfrm>
          <a:prstGeom prst="rect">
            <a:avLst/>
          </a:prstGeom>
          <a:noFill/>
          <a:ln>
            <a:noFill/>
          </a:ln>
        </p:spPr>
      </p:pic>
      <p:pic>
        <p:nvPicPr>
          <p:cNvPr id="285" name="Google Shape;285;p35"/>
          <p:cNvPicPr preferRelativeResize="0"/>
          <p:nvPr/>
        </p:nvPicPr>
        <p:blipFill rotWithShape="1">
          <a:blip r:embed="rId5">
            <a:alphaModFix/>
          </a:blip>
          <a:srcRect b="0" l="0" r="0" t="0"/>
          <a:stretch/>
        </p:blipFill>
        <p:spPr>
          <a:xfrm>
            <a:off x="9910927" y="3357117"/>
            <a:ext cx="2202128" cy="3401211"/>
          </a:xfrm>
          <a:prstGeom prst="rect">
            <a:avLst/>
          </a:prstGeom>
          <a:noFill/>
          <a:ln>
            <a:noFill/>
          </a:ln>
        </p:spPr>
      </p:pic>
      <p:sp>
        <p:nvSpPr>
          <p:cNvPr id="286" name="Google Shape;286;p35"/>
          <p:cNvSpPr txBox="1"/>
          <p:nvPr/>
        </p:nvSpPr>
        <p:spPr>
          <a:xfrm>
            <a:off x="4155440" y="6150355"/>
            <a:ext cx="5372735" cy="513715"/>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800">
                <a:solidFill>
                  <a:srgbClr val="404040"/>
                </a:solidFill>
                <a:latin typeface="Helvetica Neue"/>
                <a:ea typeface="Helvetica Neue"/>
                <a:cs typeface="Helvetica Neue"/>
                <a:sym typeface="Helvetica Neue"/>
              </a:rPr>
              <a:t>The RE-FEM - Upskilling pathways for REsiliency in the post-Covid era for FEMale Entrepreneurs project (2022-1-  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a:latin typeface="Helvetica Neue"/>
              <a:ea typeface="Helvetica Neue"/>
              <a:cs typeface="Helvetica Neue"/>
              <a:sym typeface="Helvetica Neue"/>
            </a:endParaRPr>
          </a:p>
        </p:txBody>
      </p:sp>
      <p:pic>
        <p:nvPicPr>
          <p:cNvPr id="287" name="Google Shape;287;p35"/>
          <p:cNvPicPr preferRelativeResize="0"/>
          <p:nvPr/>
        </p:nvPicPr>
        <p:blipFill rotWithShape="1">
          <a:blip r:embed="rId6">
            <a:alphaModFix/>
          </a:blip>
          <a:srcRect b="0" l="0" r="0" t="0"/>
          <a:stretch/>
        </p:blipFill>
        <p:spPr>
          <a:xfrm>
            <a:off x="1850263" y="360045"/>
            <a:ext cx="1951863" cy="1574038"/>
          </a:xfrm>
          <a:prstGeom prst="rect">
            <a:avLst/>
          </a:prstGeom>
          <a:noFill/>
          <a:ln>
            <a:noFill/>
          </a:ln>
        </p:spPr>
      </p:pic>
      <p:sp>
        <p:nvSpPr>
          <p:cNvPr id="288" name="Google Shape;288;p35"/>
          <p:cNvSpPr txBox="1"/>
          <p:nvPr>
            <p:ph type="title"/>
          </p:nvPr>
        </p:nvSpPr>
        <p:spPr>
          <a:xfrm>
            <a:off x="2058416" y="2493721"/>
            <a:ext cx="886015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solidFill>
                  <a:srgbClr val="3B5D6A"/>
                </a:solidFill>
                <a:latin typeface="Tahoma"/>
                <a:ea typeface="Tahoma"/>
                <a:cs typeface="Tahoma"/>
                <a:sym typeface="Tahoma"/>
              </a:rPr>
              <a:t>Digital	transformation and digital readiness</a:t>
            </a:r>
            <a:endParaRPr/>
          </a:p>
        </p:txBody>
      </p:sp>
      <p:sp>
        <p:nvSpPr>
          <p:cNvPr id="289" name="Google Shape;289;p35"/>
          <p:cNvSpPr/>
          <p:nvPr/>
        </p:nvSpPr>
        <p:spPr>
          <a:xfrm>
            <a:off x="2070735" y="3768483"/>
            <a:ext cx="6742430" cy="303530"/>
          </a:xfrm>
          <a:custGeom>
            <a:rect b="b" l="l" r="r" t="t"/>
            <a:pathLst>
              <a:path extrusionOk="0" h="303529" w="6742430">
                <a:moveTo>
                  <a:pt x="2727947" y="0"/>
                </a:moveTo>
                <a:lnTo>
                  <a:pt x="2727947" y="0"/>
                </a:lnTo>
                <a:lnTo>
                  <a:pt x="0" y="0"/>
                </a:lnTo>
                <a:lnTo>
                  <a:pt x="0" y="303263"/>
                </a:lnTo>
                <a:lnTo>
                  <a:pt x="2727947" y="303263"/>
                </a:lnTo>
                <a:lnTo>
                  <a:pt x="2727947" y="0"/>
                </a:lnTo>
                <a:close/>
              </a:path>
              <a:path extrusionOk="0" h="303529" w="6742430">
                <a:moveTo>
                  <a:pt x="6742176" y="0"/>
                </a:moveTo>
                <a:lnTo>
                  <a:pt x="2727960" y="0"/>
                </a:lnTo>
                <a:lnTo>
                  <a:pt x="2727960" y="303263"/>
                </a:lnTo>
                <a:lnTo>
                  <a:pt x="6742176" y="303263"/>
                </a:lnTo>
                <a:lnTo>
                  <a:pt x="674217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90" name="Google Shape;290;p35"/>
          <p:cNvSpPr txBox="1"/>
          <p:nvPr/>
        </p:nvSpPr>
        <p:spPr>
          <a:xfrm>
            <a:off x="2058416" y="2891789"/>
            <a:ext cx="7062470" cy="11811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2900">
                <a:solidFill>
                  <a:srgbClr val="3B5D6A"/>
                </a:solidFill>
                <a:latin typeface="Tahoma"/>
                <a:ea typeface="Tahoma"/>
                <a:cs typeface="Tahoma"/>
                <a:sym typeface="Tahoma"/>
              </a:rPr>
              <a:t>– training for women entrepreneurs</a:t>
            </a:r>
            <a:endParaRPr sz="2900">
              <a:latin typeface="Tahoma"/>
              <a:ea typeface="Tahoma"/>
              <a:cs typeface="Tahoma"/>
              <a:sym typeface="Tahoma"/>
            </a:endParaRPr>
          </a:p>
          <a:p>
            <a:pPr indent="0" lvl="0" marL="0" marR="0" rtl="0" algn="l">
              <a:lnSpc>
                <a:spcPct val="100000"/>
              </a:lnSpc>
              <a:spcBef>
                <a:spcPts val="10"/>
              </a:spcBef>
              <a:spcAft>
                <a:spcPts val="0"/>
              </a:spcAft>
              <a:buNone/>
            </a:pPr>
            <a:r>
              <a:t/>
            </a:r>
            <a:endParaRPr sz="2700">
              <a:latin typeface="Tahoma"/>
              <a:ea typeface="Tahoma"/>
              <a:cs typeface="Tahoma"/>
              <a:sym typeface="Tahoma"/>
            </a:endParaRPr>
          </a:p>
          <a:p>
            <a:pPr indent="0" lvl="0" marL="12700" marR="0" rtl="0" algn="l">
              <a:lnSpc>
                <a:spcPct val="100000"/>
              </a:lnSpc>
              <a:spcBef>
                <a:spcPts val="0"/>
              </a:spcBef>
              <a:spcAft>
                <a:spcPts val="0"/>
              </a:spcAft>
              <a:buNone/>
            </a:pPr>
            <a:r>
              <a:rPr b="1" lang="en-US" sz="1950">
                <a:solidFill>
                  <a:srgbClr val="3B5D6A"/>
                </a:solidFill>
                <a:latin typeface="Verdana"/>
                <a:ea typeface="Verdana"/>
                <a:cs typeface="Verdana"/>
                <a:sym typeface="Verdana"/>
              </a:rPr>
              <a:t>Topic: Social media - how to ensure online presence</a:t>
            </a:r>
            <a:endParaRPr sz="1950">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4" name="Shape 294"/>
        <p:cNvGrpSpPr/>
        <p:nvPr/>
      </p:nvGrpSpPr>
      <p:grpSpPr>
        <a:xfrm>
          <a:off x="0" y="0"/>
          <a:ext cx="0" cy="0"/>
          <a:chOff x="0" y="0"/>
          <a:chExt cx="0" cy="0"/>
        </a:xfrm>
      </p:grpSpPr>
      <p:pic>
        <p:nvPicPr>
          <p:cNvPr id="295" name="Google Shape;295;p36"/>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296" name="Google Shape;296;p36"/>
          <p:cNvSpPr txBox="1"/>
          <p:nvPr>
            <p:ph type="title"/>
          </p:nvPr>
        </p:nvSpPr>
        <p:spPr>
          <a:xfrm>
            <a:off x="479551" y="1233932"/>
            <a:ext cx="216916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Contents:</a:t>
            </a:r>
            <a:endParaRPr sz="3200"/>
          </a:p>
        </p:txBody>
      </p:sp>
      <p:graphicFrame>
        <p:nvGraphicFramePr>
          <p:cNvPr id="297" name="Google Shape;297;p36"/>
          <p:cNvGraphicFramePr/>
          <p:nvPr/>
        </p:nvGraphicFramePr>
        <p:xfrm>
          <a:off x="411073" y="1716404"/>
          <a:ext cx="3000000" cy="3000000"/>
        </p:xfrm>
        <a:graphic>
          <a:graphicData uri="http://schemas.openxmlformats.org/drawingml/2006/table">
            <a:tbl>
              <a:tblPr bandRow="1" firstRow="1">
                <a:noFill/>
                <a:tableStyleId>{94D377E6-20D6-4A40-8407-A7E1ABDA0104}</a:tableStyleId>
              </a:tblPr>
              <a:tblGrid>
                <a:gridCol w="5262250"/>
                <a:gridCol w="5262250"/>
              </a:tblGrid>
              <a:tr h="3154675">
                <a:tc>
                  <a:txBody>
                    <a:bodyPr/>
                    <a:lstStyle/>
                    <a:p>
                      <a:pPr indent="-226059" lvl="0" marL="321310" marR="0" rtl="0" algn="l">
                        <a:lnSpc>
                          <a:spcPct val="100000"/>
                        </a:lnSpc>
                        <a:spcBef>
                          <a:spcPts val="0"/>
                        </a:spcBef>
                        <a:spcAft>
                          <a:spcPts val="0"/>
                        </a:spcAft>
                        <a:buClr>
                          <a:srgbClr val="000000"/>
                        </a:buClr>
                        <a:buSzPts val="1900"/>
                        <a:buFont typeface="Verdana"/>
                        <a:buAutoNum type="arabicPeriod"/>
                      </a:pPr>
                      <a:r>
                        <a:rPr b="1" lang="en-US" sz="1900" u="sng" cap="none" strike="noStrike">
                          <a:solidFill>
                            <a:srgbClr val="0462C1"/>
                          </a:solidFill>
                          <a:latin typeface="Verdana"/>
                          <a:ea typeface="Verdana"/>
                          <a:cs typeface="Verdana"/>
                          <a:sym typeface="Verdana"/>
                        </a:rPr>
                        <a:t>Importance of the social media</a:t>
                      </a:r>
                      <a:endParaRPr sz="1900" u="none" cap="none" strike="noStrike">
                        <a:latin typeface="Verdana"/>
                        <a:ea typeface="Verdana"/>
                        <a:cs typeface="Verdana"/>
                        <a:sym typeface="Verdana"/>
                      </a:endParaRPr>
                    </a:p>
                    <a:p>
                      <a:pPr indent="-342900" lvl="0" marL="438784" marR="975994" rtl="0" algn="l">
                        <a:lnSpc>
                          <a:spcPct val="148700"/>
                        </a:lnSpc>
                        <a:spcBef>
                          <a:spcPts val="5"/>
                        </a:spcBef>
                        <a:spcAft>
                          <a:spcPts val="0"/>
                        </a:spcAft>
                        <a:buClr>
                          <a:srgbClr val="000000"/>
                        </a:buClr>
                        <a:buSzPts val="2000"/>
                        <a:buFont typeface="Arial"/>
                        <a:buAutoNum type="arabicPeriod"/>
                      </a:pPr>
                      <a:r>
                        <a:rPr b="1" lang="en-US" sz="1900" u="sng" cap="none" strike="noStrike">
                          <a:solidFill>
                            <a:srgbClr val="0462C1"/>
                          </a:solidFill>
                          <a:latin typeface="Verdana"/>
                          <a:ea typeface="Verdana"/>
                          <a:cs typeface="Verdana"/>
                          <a:sym typeface="Verdana"/>
                        </a:rPr>
                        <a:t>Advantages of social media for </a:t>
                      </a:r>
                      <a:r>
                        <a:rPr b="1" lang="en-US" sz="1900" u="none" cap="none" strike="noStrike">
                          <a:solidFill>
                            <a:srgbClr val="0462C1"/>
                          </a:solidFill>
                          <a:latin typeface="Verdana"/>
                          <a:ea typeface="Verdana"/>
                          <a:cs typeface="Verdana"/>
                          <a:sym typeface="Verdana"/>
                        </a:rPr>
                        <a:t> </a:t>
                      </a:r>
                      <a:r>
                        <a:rPr b="1" lang="en-US" sz="1900" u="sng" cap="none" strike="noStrike">
                          <a:solidFill>
                            <a:srgbClr val="0462C1"/>
                          </a:solidFill>
                          <a:latin typeface="Verdana"/>
                          <a:ea typeface="Verdana"/>
                          <a:cs typeface="Verdana"/>
                          <a:sym typeface="Verdana"/>
                        </a:rPr>
                        <a:t>female business</a:t>
                      </a:r>
                      <a:endParaRPr sz="1900" u="none" cap="none" strike="noStrike">
                        <a:latin typeface="Verdana"/>
                        <a:ea typeface="Verdana"/>
                        <a:cs typeface="Verdana"/>
                        <a:sym typeface="Verdana"/>
                      </a:endParaRPr>
                    </a:p>
                    <a:p>
                      <a:pPr indent="-342900" lvl="0" marL="438784" marR="1086485" rtl="0" algn="l">
                        <a:lnSpc>
                          <a:spcPct val="150000"/>
                        </a:lnSpc>
                        <a:spcBef>
                          <a:spcPts val="0"/>
                        </a:spcBef>
                        <a:spcAft>
                          <a:spcPts val="0"/>
                        </a:spcAft>
                        <a:buClr>
                          <a:srgbClr val="000000"/>
                        </a:buClr>
                        <a:buSzPts val="1900"/>
                        <a:buFont typeface="Verdana"/>
                        <a:buAutoNum type="arabicPeriod"/>
                      </a:pPr>
                      <a:r>
                        <a:rPr b="1" lang="en-US" sz="1900" u="sng" cap="none" strike="noStrike">
                          <a:solidFill>
                            <a:srgbClr val="0462C1"/>
                          </a:solidFill>
                          <a:latin typeface="Verdana"/>
                          <a:ea typeface="Verdana"/>
                          <a:cs typeface="Verdana"/>
                          <a:sym typeface="Verdana"/>
                        </a:rPr>
                        <a:t>How to use Facebook for your </a:t>
                      </a:r>
                      <a:r>
                        <a:rPr b="1" lang="en-US" sz="1900" u="none" cap="none" strike="noStrike">
                          <a:solidFill>
                            <a:srgbClr val="0462C1"/>
                          </a:solidFill>
                          <a:latin typeface="Verdana"/>
                          <a:ea typeface="Verdana"/>
                          <a:cs typeface="Verdana"/>
                          <a:sym typeface="Verdana"/>
                        </a:rPr>
                        <a:t> </a:t>
                      </a:r>
                      <a:r>
                        <a:rPr b="1" lang="en-US" sz="1900" u="sng" cap="none" strike="noStrike">
                          <a:solidFill>
                            <a:srgbClr val="0462C1"/>
                          </a:solidFill>
                          <a:latin typeface="Verdana"/>
                          <a:ea typeface="Verdana"/>
                          <a:cs typeface="Verdana"/>
                          <a:sym typeface="Verdana"/>
                        </a:rPr>
                        <a:t>business?</a:t>
                      </a:r>
                      <a:endParaRPr sz="1900" u="none" cap="none" strike="noStrike">
                        <a:latin typeface="Verdana"/>
                        <a:ea typeface="Verdana"/>
                        <a:cs typeface="Verdana"/>
                        <a:sym typeface="Verdana"/>
                      </a:endParaRPr>
                    </a:p>
                    <a:p>
                      <a:pPr indent="-342900" lvl="0" marL="438784" marR="1000760" rtl="0" algn="l">
                        <a:lnSpc>
                          <a:spcPct val="180000"/>
                        </a:lnSpc>
                        <a:spcBef>
                          <a:spcPts val="305"/>
                        </a:spcBef>
                        <a:spcAft>
                          <a:spcPts val="0"/>
                        </a:spcAft>
                        <a:buClr>
                          <a:srgbClr val="000000"/>
                        </a:buClr>
                        <a:buSzPts val="1900"/>
                        <a:buFont typeface="Verdana"/>
                        <a:buAutoNum type="arabicPeriod"/>
                      </a:pPr>
                      <a:r>
                        <a:rPr b="1" lang="en-US" sz="1900" u="sng" cap="none" strike="noStrike">
                          <a:solidFill>
                            <a:srgbClr val="0462C1"/>
                          </a:solidFill>
                          <a:latin typeface="Verdana"/>
                          <a:ea typeface="Verdana"/>
                          <a:cs typeface="Verdana"/>
                          <a:sym typeface="Verdana"/>
                        </a:rPr>
                        <a:t>How to use Instagram for your </a:t>
                      </a:r>
                      <a:r>
                        <a:rPr b="1" lang="en-US" sz="1900" u="none" cap="none" strike="noStrike">
                          <a:solidFill>
                            <a:srgbClr val="0462C1"/>
                          </a:solidFill>
                          <a:latin typeface="Verdana"/>
                          <a:ea typeface="Verdana"/>
                          <a:cs typeface="Verdana"/>
                          <a:sym typeface="Verdana"/>
                        </a:rPr>
                        <a:t> </a:t>
                      </a:r>
                      <a:r>
                        <a:rPr b="1" lang="en-US" sz="1900" u="sng" cap="none" strike="noStrike">
                          <a:solidFill>
                            <a:srgbClr val="0462C1"/>
                          </a:solidFill>
                          <a:latin typeface="Verdana"/>
                          <a:ea typeface="Verdana"/>
                          <a:cs typeface="Verdana"/>
                          <a:sym typeface="Verdana"/>
                        </a:rPr>
                        <a:t>business?</a:t>
                      </a:r>
                      <a:endParaRPr sz="1900" u="none" cap="none" strike="noStrike">
                        <a:latin typeface="Verdana"/>
                        <a:ea typeface="Verdana"/>
                        <a:cs typeface="Verdana"/>
                        <a:sym typeface="Verdana"/>
                      </a:endParaRPr>
                    </a:p>
                  </a:txBody>
                  <a:tcPr marT="130800" marB="0" marR="0" marL="0">
                    <a:lnR cap="flat" cmpd="sng" w="12700">
                      <a:solidFill>
                        <a:srgbClr val="000000"/>
                      </a:solidFill>
                      <a:prstDash val="solid"/>
                      <a:round/>
                      <a:headEnd len="sm" w="sm" type="none"/>
                      <a:tailEnd len="sm" w="sm" type="none"/>
                    </a:lnR>
                    <a:lnT cap="flat" cmpd="sng" w="12700">
                      <a:solidFill>
                        <a:srgbClr val="AABA1D"/>
                      </a:solidFill>
                      <a:prstDash val="solid"/>
                      <a:round/>
                      <a:headEnd len="sm" w="sm" type="none"/>
                      <a:tailEnd len="sm" w="sm" type="none"/>
                    </a:lnT>
                    <a:lnB cap="flat" cmpd="sng" w="28575">
                      <a:solidFill>
                        <a:srgbClr val="AABA1D"/>
                      </a:solidFill>
                      <a:prstDash val="solid"/>
                      <a:round/>
                      <a:headEnd len="sm" w="sm" type="none"/>
                      <a:tailEnd len="sm" w="sm" type="none"/>
                    </a:lnB>
                  </a:tcPr>
                </a:tc>
                <a:tc>
                  <a:txBody>
                    <a:bodyPr/>
                    <a:lstStyle/>
                    <a:p>
                      <a:pPr indent="-288925" lvl="0" marL="380365" marR="0" rtl="0" algn="l">
                        <a:lnSpc>
                          <a:spcPct val="100000"/>
                        </a:lnSpc>
                        <a:spcBef>
                          <a:spcPts val="0"/>
                        </a:spcBef>
                        <a:spcAft>
                          <a:spcPts val="0"/>
                        </a:spcAft>
                        <a:buClr>
                          <a:srgbClr val="000000"/>
                        </a:buClr>
                        <a:buSzPts val="2000"/>
                        <a:buFont typeface="Verdana"/>
                        <a:buAutoNum type="arabicPeriod" startAt="5"/>
                      </a:pPr>
                      <a:r>
                        <a:rPr b="1" lang="en-US" sz="2000" u="sng" cap="none" strike="noStrike">
                          <a:solidFill>
                            <a:srgbClr val="0462C1"/>
                          </a:solidFill>
                          <a:latin typeface="Verdana"/>
                          <a:ea typeface="Verdana"/>
                          <a:cs typeface="Verdana"/>
                          <a:sym typeface="Verdana"/>
                        </a:rPr>
                        <a:t>How to use TikTok for your</a:t>
                      </a:r>
                      <a:endParaRPr sz="2000" u="none" cap="none" strike="noStrike">
                        <a:latin typeface="Verdana"/>
                        <a:ea typeface="Verdana"/>
                        <a:cs typeface="Verdana"/>
                        <a:sym typeface="Verdana"/>
                      </a:endParaRPr>
                    </a:p>
                    <a:p>
                      <a:pPr indent="0" lvl="0" marL="434975" marR="0" rtl="0" algn="l">
                        <a:lnSpc>
                          <a:spcPct val="100000"/>
                        </a:lnSpc>
                        <a:spcBef>
                          <a:spcPts val="1200"/>
                        </a:spcBef>
                        <a:spcAft>
                          <a:spcPts val="0"/>
                        </a:spcAft>
                        <a:buNone/>
                      </a:pPr>
                      <a:r>
                        <a:rPr b="1" lang="en-US" sz="2000" u="sng" cap="none" strike="noStrike">
                          <a:solidFill>
                            <a:srgbClr val="0462C1"/>
                          </a:solidFill>
                          <a:latin typeface="Verdana"/>
                          <a:ea typeface="Verdana"/>
                          <a:cs typeface="Verdana"/>
                          <a:sym typeface="Verdana"/>
                        </a:rPr>
                        <a:t>business?</a:t>
                      </a:r>
                      <a:endParaRPr sz="2000" u="none" cap="none" strike="noStrike">
                        <a:latin typeface="Verdana"/>
                        <a:ea typeface="Verdana"/>
                        <a:cs typeface="Verdana"/>
                        <a:sym typeface="Verdana"/>
                      </a:endParaRPr>
                    </a:p>
                    <a:p>
                      <a:pPr indent="-342900" lvl="0" marL="434975" marR="1038225" rtl="0" algn="l">
                        <a:lnSpc>
                          <a:spcPct val="180000"/>
                        </a:lnSpc>
                        <a:spcBef>
                          <a:spcPts val="320"/>
                        </a:spcBef>
                        <a:spcAft>
                          <a:spcPts val="0"/>
                        </a:spcAft>
                        <a:buClr>
                          <a:srgbClr val="000000"/>
                        </a:buClr>
                        <a:buSzPts val="2000"/>
                        <a:buFont typeface="Verdana"/>
                        <a:buAutoNum type="arabicPeriod" startAt="6"/>
                      </a:pPr>
                      <a:r>
                        <a:rPr b="1" lang="en-US" sz="2000" u="sng" cap="none" strike="noStrike">
                          <a:solidFill>
                            <a:srgbClr val="0462C1"/>
                          </a:solidFill>
                          <a:latin typeface="Verdana"/>
                          <a:ea typeface="Verdana"/>
                          <a:cs typeface="Verdana"/>
                          <a:sym typeface="Verdana"/>
                        </a:rPr>
                        <a:t>How to use Youtube for your </a:t>
                      </a:r>
                      <a:r>
                        <a:rPr b="1" lang="en-US" sz="2000" u="none" cap="none" strike="noStrike">
                          <a:solidFill>
                            <a:srgbClr val="0462C1"/>
                          </a:solidFill>
                          <a:latin typeface="Verdana"/>
                          <a:ea typeface="Verdana"/>
                          <a:cs typeface="Verdana"/>
                          <a:sym typeface="Verdana"/>
                        </a:rPr>
                        <a:t> </a:t>
                      </a:r>
                      <a:r>
                        <a:rPr b="1" lang="en-US" sz="2000" u="sng" cap="none" strike="noStrike">
                          <a:solidFill>
                            <a:srgbClr val="0462C1"/>
                          </a:solidFill>
                          <a:latin typeface="Verdana"/>
                          <a:ea typeface="Verdana"/>
                          <a:cs typeface="Verdana"/>
                          <a:sym typeface="Verdana"/>
                        </a:rPr>
                        <a:t>business?</a:t>
                      </a:r>
                      <a:endParaRPr sz="2000" u="none" cap="none" strike="noStrike">
                        <a:latin typeface="Verdana"/>
                        <a:ea typeface="Verdana"/>
                        <a:cs typeface="Verdana"/>
                        <a:sym typeface="Verdana"/>
                      </a:endParaRPr>
                    </a:p>
                    <a:p>
                      <a:pPr indent="-127000" lvl="0" marL="92075" marR="320675" rtl="0" algn="l">
                        <a:lnSpc>
                          <a:spcPct val="180000"/>
                        </a:lnSpc>
                        <a:spcBef>
                          <a:spcPts val="0"/>
                        </a:spcBef>
                        <a:spcAft>
                          <a:spcPts val="0"/>
                        </a:spcAft>
                        <a:buClr>
                          <a:srgbClr val="000000"/>
                        </a:buClr>
                        <a:buSzPts val="2000"/>
                        <a:buFont typeface="Tahoma"/>
                        <a:buAutoNum type="arabicPeriod" startAt="6"/>
                      </a:pPr>
                      <a:r>
                        <a:rPr b="1" lang="en-US" sz="2000" u="sng" cap="none" strike="noStrike">
                          <a:solidFill>
                            <a:srgbClr val="0462C1"/>
                          </a:solidFill>
                          <a:latin typeface="Tahoma"/>
                          <a:ea typeface="Tahoma"/>
                          <a:cs typeface="Tahoma"/>
                          <a:sym typeface="Tahoma"/>
                        </a:rPr>
                        <a:t>Social Media Presence Strategy for </a:t>
                      </a:r>
                      <a:r>
                        <a:rPr b="1" lang="en-US" sz="2000" u="none" cap="none" strike="noStrike">
                          <a:solidFill>
                            <a:srgbClr val="0462C1"/>
                          </a:solidFill>
                          <a:latin typeface="Tahoma"/>
                          <a:ea typeface="Tahoma"/>
                          <a:cs typeface="Tahoma"/>
                          <a:sym typeface="Tahoma"/>
                        </a:rPr>
                        <a:t> </a:t>
                      </a:r>
                      <a:r>
                        <a:rPr b="1" lang="en-US" sz="2000" u="sng" cap="none" strike="noStrike">
                          <a:solidFill>
                            <a:srgbClr val="0462C1"/>
                          </a:solidFill>
                          <a:latin typeface="Tahoma"/>
                          <a:ea typeface="Tahoma"/>
                          <a:cs typeface="Tahoma"/>
                          <a:sym typeface="Tahoma"/>
                        </a:rPr>
                        <a:t>Women Entrepreneurs</a:t>
                      </a:r>
                      <a:endParaRPr sz="2000" u="none" cap="none" strike="noStrike">
                        <a:latin typeface="Tahoma"/>
                        <a:ea typeface="Tahoma"/>
                        <a:cs typeface="Tahoma"/>
                        <a:sym typeface="Tahoma"/>
                      </a:endParaRPr>
                    </a:p>
                  </a:txBody>
                  <a:tcPr marT="135250" marB="0" marR="0" marL="0">
                    <a:lnL cap="flat" cmpd="sng" w="12700">
                      <a:solidFill>
                        <a:srgbClr val="000000"/>
                      </a:solidFill>
                      <a:prstDash val="solid"/>
                      <a:round/>
                      <a:headEnd len="sm" w="sm" type="none"/>
                      <a:tailEnd len="sm" w="sm" type="none"/>
                    </a:lnL>
                    <a:lnT cap="flat" cmpd="sng" w="12700">
                      <a:solidFill>
                        <a:srgbClr val="AABA1D"/>
                      </a:solidFill>
                      <a:prstDash val="solid"/>
                      <a:round/>
                      <a:headEnd len="sm" w="sm" type="none"/>
                      <a:tailEnd len="sm" w="sm" type="none"/>
                    </a:lnT>
                    <a:lnB cap="flat" cmpd="sng" w="28575">
                      <a:solidFill>
                        <a:srgbClr val="AABA1D"/>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1" name="Shape 301"/>
        <p:cNvGrpSpPr/>
        <p:nvPr/>
      </p:nvGrpSpPr>
      <p:grpSpPr>
        <a:xfrm>
          <a:off x="0" y="0"/>
          <a:ext cx="0" cy="0"/>
          <a:chOff x="0" y="0"/>
          <a:chExt cx="0" cy="0"/>
        </a:xfrm>
      </p:grpSpPr>
      <p:pic>
        <p:nvPicPr>
          <p:cNvPr id="302" name="Google Shape;302;p37"/>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303" name="Google Shape;303;p37"/>
          <p:cNvSpPr txBox="1"/>
          <p:nvPr>
            <p:ph type="title"/>
          </p:nvPr>
        </p:nvSpPr>
        <p:spPr>
          <a:xfrm>
            <a:off x="479551" y="1233932"/>
            <a:ext cx="732472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1. Importance of the social media</a:t>
            </a:r>
            <a:endParaRPr sz="3200"/>
          </a:p>
        </p:txBody>
      </p:sp>
      <p:sp>
        <p:nvSpPr>
          <p:cNvPr id="304" name="Google Shape;304;p37"/>
          <p:cNvSpPr txBox="1"/>
          <p:nvPr/>
        </p:nvSpPr>
        <p:spPr>
          <a:xfrm>
            <a:off x="479551" y="1924939"/>
            <a:ext cx="6894195" cy="2731135"/>
          </a:xfrm>
          <a:prstGeom prst="rect">
            <a:avLst/>
          </a:prstGeom>
          <a:noFill/>
          <a:ln>
            <a:noFill/>
          </a:ln>
        </p:spPr>
        <p:txBody>
          <a:bodyPr anchorCtr="0" anchor="t" bIns="0" lIns="0" spcFirstLastPara="1" rIns="0" wrap="square" tIns="43800">
            <a:spAutoFit/>
          </a:bodyPr>
          <a:lstStyle/>
          <a:p>
            <a:pPr indent="0" lvl="0" marL="12700" marR="5080" rtl="0" algn="just">
              <a:lnSpc>
                <a:spcPct val="107722"/>
              </a:lnSpc>
              <a:spcBef>
                <a:spcPts val="0"/>
              </a:spcBef>
              <a:spcAft>
                <a:spcPts val="0"/>
              </a:spcAft>
              <a:buNone/>
            </a:pPr>
            <a:r>
              <a:rPr lang="en-US" sz="1800">
                <a:solidFill>
                  <a:srgbClr val="3B5D6A"/>
                </a:solidFill>
                <a:latin typeface="Verdana"/>
                <a:ea typeface="Verdana"/>
                <a:cs typeface="Verdana"/>
                <a:sym typeface="Verdana"/>
              </a:rPr>
              <a:t>Social media is a new communication system and  technology where interpersonal relationships are created  and maintained.</a:t>
            </a:r>
            <a:endParaRPr sz="1800">
              <a:latin typeface="Verdana"/>
              <a:ea typeface="Verdana"/>
              <a:cs typeface="Verdana"/>
              <a:sym typeface="Verdana"/>
            </a:endParaRPr>
          </a:p>
          <a:p>
            <a:pPr indent="-343535" lvl="0" marL="355600" marR="396875" rtl="0" algn="l">
              <a:lnSpc>
                <a:spcPct val="114999"/>
              </a:lnSpc>
              <a:spcBef>
                <a:spcPts val="810"/>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How many people use social media? </a:t>
            </a:r>
            <a:r>
              <a:rPr lang="en-US" sz="1800">
                <a:solidFill>
                  <a:srgbClr val="3B5D6A"/>
                </a:solidFill>
                <a:latin typeface="Verdana"/>
                <a:ea typeface="Verdana"/>
                <a:cs typeface="Verdana"/>
                <a:sym typeface="Verdana"/>
              </a:rPr>
              <a:t>– 3.96 billion  users; 150 minutes per day</a:t>
            </a:r>
            <a:endParaRPr sz="1800">
              <a:latin typeface="Verdana"/>
              <a:ea typeface="Verdana"/>
              <a:cs typeface="Verdana"/>
              <a:sym typeface="Verdana"/>
            </a:endParaRPr>
          </a:p>
          <a:p>
            <a:pPr indent="-343535" lvl="0" marL="355600" marR="0" rtl="0" algn="l">
              <a:lnSpc>
                <a:spcPct val="100000"/>
              </a:lnSpc>
              <a:spcBef>
                <a:spcPts val="1320"/>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Which social media do you use?</a:t>
            </a:r>
            <a:endParaRPr sz="1800">
              <a:latin typeface="Verdana"/>
              <a:ea typeface="Verdana"/>
              <a:cs typeface="Verdana"/>
              <a:sym typeface="Verdana"/>
            </a:endParaRPr>
          </a:p>
          <a:p>
            <a:pPr indent="0" lvl="0" marL="12700" marR="0" rtl="0" algn="just">
              <a:lnSpc>
                <a:spcPct val="100000"/>
              </a:lnSpc>
              <a:spcBef>
                <a:spcPts val="1335"/>
              </a:spcBef>
              <a:spcAft>
                <a:spcPts val="0"/>
              </a:spcAft>
              <a:buNone/>
            </a:pPr>
            <a:r>
              <a:rPr lang="en-US" sz="1800">
                <a:solidFill>
                  <a:srgbClr val="3B5D6A"/>
                </a:solidFill>
                <a:latin typeface="Verdana"/>
                <a:ea typeface="Verdana"/>
                <a:cs typeface="Verdana"/>
                <a:sym typeface="Verdana"/>
              </a:rPr>
              <a:t>Top 5:  Facebook. WhatsApp, Youtube, Instagram, Tik</a:t>
            </a:r>
            <a:endParaRPr sz="1800">
              <a:latin typeface="Verdana"/>
              <a:ea typeface="Verdana"/>
              <a:cs typeface="Verdana"/>
              <a:sym typeface="Verdana"/>
            </a:endParaRPr>
          </a:p>
          <a:p>
            <a:pPr indent="0" lvl="0" marL="355600" marR="0" rtl="0" algn="l">
              <a:lnSpc>
                <a:spcPct val="100000"/>
              </a:lnSpc>
              <a:spcBef>
                <a:spcPts val="325"/>
              </a:spcBef>
              <a:spcAft>
                <a:spcPts val="0"/>
              </a:spcAft>
              <a:buNone/>
            </a:pPr>
            <a:r>
              <a:rPr lang="en-US" sz="1800">
                <a:solidFill>
                  <a:srgbClr val="3B5D6A"/>
                </a:solidFill>
                <a:latin typeface="Verdana"/>
                <a:ea typeface="Verdana"/>
                <a:cs typeface="Verdana"/>
                <a:sym typeface="Verdana"/>
              </a:rPr>
              <a:t>Tok</a:t>
            </a:r>
            <a:endParaRPr sz="1800">
              <a:latin typeface="Verdana"/>
              <a:ea typeface="Verdana"/>
              <a:cs typeface="Verdana"/>
              <a:sym typeface="Verdana"/>
            </a:endParaRPr>
          </a:p>
        </p:txBody>
      </p:sp>
      <p:pic>
        <p:nvPicPr>
          <p:cNvPr id="305" name="Google Shape;305;p37"/>
          <p:cNvPicPr preferRelativeResize="0"/>
          <p:nvPr/>
        </p:nvPicPr>
        <p:blipFill rotWithShape="1">
          <a:blip r:embed="rId4">
            <a:alphaModFix/>
          </a:blip>
          <a:srcRect b="0" l="0" r="0" t="0"/>
          <a:stretch/>
        </p:blipFill>
        <p:spPr>
          <a:xfrm>
            <a:off x="7739253" y="2093467"/>
            <a:ext cx="3946779" cy="263397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9" name="Shape 309"/>
        <p:cNvGrpSpPr/>
        <p:nvPr/>
      </p:nvGrpSpPr>
      <p:grpSpPr>
        <a:xfrm>
          <a:off x="0" y="0"/>
          <a:ext cx="0" cy="0"/>
          <a:chOff x="0" y="0"/>
          <a:chExt cx="0" cy="0"/>
        </a:xfrm>
      </p:grpSpPr>
      <p:pic>
        <p:nvPicPr>
          <p:cNvPr id="310" name="Google Shape;310;p38"/>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311" name="Google Shape;311;p38"/>
          <p:cNvSpPr txBox="1"/>
          <p:nvPr>
            <p:ph type="title"/>
          </p:nvPr>
        </p:nvSpPr>
        <p:spPr>
          <a:xfrm>
            <a:off x="479551" y="1240027"/>
            <a:ext cx="10055225" cy="4679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2. Advantages of social media for female business</a:t>
            </a:r>
            <a:endParaRPr/>
          </a:p>
        </p:txBody>
      </p:sp>
      <p:sp>
        <p:nvSpPr>
          <p:cNvPr id="312" name="Google Shape;312;p38"/>
          <p:cNvSpPr txBox="1"/>
          <p:nvPr/>
        </p:nvSpPr>
        <p:spPr>
          <a:xfrm>
            <a:off x="529844" y="2405252"/>
            <a:ext cx="10224770" cy="221234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2000">
                <a:solidFill>
                  <a:srgbClr val="3B5D6A"/>
                </a:solidFill>
                <a:latin typeface="Verdana"/>
                <a:ea typeface="Verdana"/>
                <a:cs typeface="Verdana"/>
                <a:sym typeface="Verdana"/>
              </a:rPr>
              <a:t>The main advantages for using of social media for women entrepreneurs are:</a:t>
            </a:r>
            <a:endParaRPr sz="2000">
              <a:latin typeface="Verdana"/>
              <a:ea typeface="Verdana"/>
              <a:cs typeface="Verdana"/>
              <a:sym typeface="Verdana"/>
            </a:endParaRPr>
          </a:p>
          <a:p>
            <a:pPr indent="-407670" lvl="0" marL="419734" marR="0" rtl="0" algn="l">
              <a:lnSpc>
                <a:spcPct val="100000"/>
              </a:lnSpc>
              <a:spcBef>
                <a:spcPts val="765"/>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Their business could be online 24/7</a:t>
            </a:r>
            <a:endParaRPr sz="2000">
              <a:latin typeface="Verdana"/>
              <a:ea typeface="Verdana"/>
              <a:cs typeface="Verdana"/>
              <a:sym typeface="Verdana"/>
            </a:endParaRPr>
          </a:p>
          <a:p>
            <a:pPr indent="-407670" lvl="0" marL="419734" marR="0" rtl="0" algn="l">
              <a:lnSpc>
                <a:spcPct val="100000"/>
              </a:lnSpc>
              <a:spcBef>
                <a:spcPts val="755"/>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Better visibility</a:t>
            </a:r>
            <a:endParaRPr sz="2000">
              <a:latin typeface="Verdana"/>
              <a:ea typeface="Verdana"/>
              <a:cs typeface="Verdana"/>
              <a:sym typeface="Verdana"/>
            </a:endParaRPr>
          </a:p>
          <a:p>
            <a:pPr indent="-407670" lvl="0" marL="419734" marR="0" rtl="0" algn="l">
              <a:lnSpc>
                <a:spcPct val="100000"/>
              </a:lnSpc>
              <a:spcBef>
                <a:spcPts val="760"/>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Expanding the target groups beyond of your activities and living</a:t>
            </a:r>
            <a:endParaRPr sz="2000">
              <a:latin typeface="Verdana"/>
              <a:ea typeface="Verdana"/>
              <a:cs typeface="Verdana"/>
              <a:sym typeface="Verdana"/>
            </a:endParaRPr>
          </a:p>
          <a:p>
            <a:pPr indent="-407670" lvl="0" marL="419734" marR="5080" rtl="0" algn="l">
              <a:lnSpc>
                <a:spcPct val="108000"/>
              </a:lnSpc>
              <a:spcBef>
                <a:spcPts val="1040"/>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Social media provide a group of marketing tools for promotion management  and optimisation.</a:t>
            </a:r>
            <a:endParaRPr sz="2000">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6" name="Shape 316"/>
        <p:cNvGrpSpPr/>
        <p:nvPr/>
      </p:nvGrpSpPr>
      <p:grpSpPr>
        <a:xfrm>
          <a:off x="0" y="0"/>
          <a:ext cx="0" cy="0"/>
          <a:chOff x="0" y="0"/>
          <a:chExt cx="0" cy="0"/>
        </a:xfrm>
      </p:grpSpPr>
      <p:pic>
        <p:nvPicPr>
          <p:cNvPr id="317" name="Google Shape;317;p39"/>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318" name="Google Shape;318;p39"/>
          <p:cNvSpPr txBox="1"/>
          <p:nvPr>
            <p:ph type="title"/>
          </p:nvPr>
        </p:nvSpPr>
        <p:spPr>
          <a:xfrm>
            <a:off x="182676" y="1226642"/>
            <a:ext cx="9465945" cy="866140"/>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Social media can be a powerful tool for women  entrepreneurs</a:t>
            </a:r>
            <a:endParaRPr/>
          </a:p>
        </p:txBody>
      </p:sp>
      <p:graphicFrame>
        <p:nvGraphicFramePr>
          <p:cNvPr id="319" name="Google Shape;319;p39"/>
          <p:cNvGraphicFramePr/>
          <p:nvPr/>
        </p:nvGraphicFramePr>
        <p:xfrm>
          <a:off x="244475" y="2648711"/>
          <a:ext cx="3000000" cy="3000000"/>
        </p:xfrm>
        <a:graphic>
          <a:graphicData uri="http://schemas.openxmlformats.org/drawingml/2006/table">
            <a:tbl>
              <a:tblPr bandRow="1" firstRow="1">
                <a:noFill/>
                <a:tableStyleId>{94D377E6-20D6-4A40-8407-A7E1ABDA0104}</a:tableStyleId>
              </a:tblPr>
              <a:tblGrid>
                <a:gridCol w="5262875"/>
                <a:gridCol w="5262875"/>
              </a:tblGrid>
              <a:tr h="2720350">
                <a:tc>
                  <a:txBody>
                    <a:bodyPr/>
                    <a:lstStyle/>
                    <a:p>
                      <a:pPr indent="-200659" lvl="0" marL="295910" marR="0" rtl="0" algn="l">
                        <a:lnSpc>
                          <a:spcPct val="100000"/>
                        </a:lnSpc>
                        <a:spcBef>
                          <a:spcPts val="0"/>
                        </a:spcBef>
                        <a:spcAft>
                          <a:spcPts val="0"/>
                        </a:spcAft>
                        <a:buSzPts val="1900"/>
                        <a:buFont typeface="Verdana"/>
                        <a:buAutoNum type="arabicPeriod"/>
                      </a:pPr>
                      <a:r>
                        <a:rPr lang="en-US" sz="1900" u="none" cap="none" strike="noStrike">
                          <a:latin typeface="Verdana"/>
                          <a:ea typeface="Verdana"/>
                          <a:cs typeface="Verdana"/>
                          <a:sym typeface="Verdana"/>
                        </a:rPr>
                        <a:t>Building a Personal Brand and Brand</a:t>
                      </a:r>
                      <a:endParaRPr sz="1900" u="none" cap="none" strike="noStrike">
                        <a:latin typeface="Verdana"/>
                        <a:ea typeface="Verdana"/>
                        <a:cs typeface="Verdana"/>
                        <a:sym typeface="Verdana"/>
                      </a:endParaRPr>
                    </a:p>
                    <a:p>
                      <a:pPr indent="0" lvl="0" marL="438784" marR="0" rtl="0" algn="l">
                        <a:lnSpc>
                          <a:spcPct val="100000"/>
                        </a:lnSpc>
                        <a:spcBef>
                          <a:spcPts val="1145"/>
                        </a:spcBef>
                        <a:spcAft>
                          <a:spcPts val="0"/>
                        </a:spcAft>
                        <a:buNone/>
                      </a:pPr>
                      <a:r>
                        <a:rPr lang="en-US" sz="1900" u="none" cap="none" strike="noStrike">
                          <a:latin typeface="Verdana"/>
                          <a:ea typeface="Verdana"/>
                          <a:cs typeface="Verdana"/>
                          <a:sym typeface="Verdana"/>
                        </a:rPr>
                        <a:t>Visibility</a:t>
                      </a:r>
                      <a:endParaRPr sz="1900" u="none" cap="none" strike="noStrike">
                        <a:latin typeface="Verdana"/>
                        <a:ea typeface="Verdana"/>
                        <a:cs typeface="Verdana"/>
                        <a:sym typeface="Verdana"/>
                      </a:endParaRPr>
                    </a:p>
                    <a:p>
                      <a:pPr indent="-270510" lvl="0" marL="365760" marR="0" rtl="0" algn="l">
                        <a:lnSpc>
                          <a:spcPct val="100000"/>
                        </a:lnSpc>
                        <a:spcBef>
                          <a:spcPts val="1170"/>
                        </a:spcBef>
                        <a:spcAft>
                          <a:spcPts val="0"/>
                        </a:spcAft>
                        <a:buSzPts val="2000"/>
                        <a:buFont typeface="Arial"/>
                        <a:buAutoNum type="arabicPeriod" startAt="2"/>
                      </a:pPr>
                      <a:r>
                        <a:rPr lang="en-US" sz="1900" u="none" cap="none" strike="noStrike">
                          <a:latin typeface="Verdana"/>
                          <a:ea typeface="Verdana"/>
                          <a:cs typeface="Verdana"/>
                          <a:sym typeface="Verdana"/>
                        </a:rPr>
                        <a:t>Networking Opportunities</a:t>
                      </a:r>
                      <a:endParaRPr sz="1900" u="none" cap="none" strike="noStrike">
                        <a:latin typeface="Verdana"/>
                        <a:ea typeface="Verdana"/>
                        <a:cs typeface="Verdana"/>
                        <a:sym typeface="Verdana"/>
                      </a:endParaRPr>
                    </a:p>
                    <a:p>
                      <a:pPr indent="-250825" lvl="0" marL="346075" marR="0" rtl="0" algn="l">
                        <a:lnSpc>
                          <a:spcPct val="100000"/>
                        </a:lnSpc>
                        <a:spcBef>
                          <a:spcPts val="1170"/>
                        </a:spcBef>
                        <a:spcAft>
                          <a:spcPts val="0"/>
                        </a:spcAft>
                        <a:buSzPts val="1900"/>
                        <a:buFont typeface="Verdana"/>
                        <a:buAutoNum type="arabicPeriod" startAt="2"/>
                      </a:pPr>
                      <a:r>
                        <a:rPr lang="en-US" sz="1900" u="none" cap="none" strike="noStrike">
                          <a:latin typeface="Verdana"/>
                          <a:ea typeface="Verdana"/>
                          <a:cs typeface="Verdana"/>
                          <a:sym typeface="Verdana"/>
                        </a:rPr>
                        <a:t>Marketing and Promotion</a:t>
                      </a:r>
                      <a:endParaRPr sz="1900" u="none" cap="none" strike="noStrike">
                        <a:latin typeface="Verdana"/>
                        <a:ea typeface="Verdana"/>
                        <a:cs typeface="Verdana"/>
                        <a:sym typeface="Verdana"/>
                      </a:endParaRPr>
                    </a:p>
                    <a:p>
                      <a:pPr indent="-271780" lvl="0" marL="367030" marR="0" rtl="0" algn="l">
                        <a:lnSpc>
                          <a:spcPct val="100000"/>
                        </a:lnSpc>
                        <a:spcBef>
                          <a:spcPts val="1140"/>
                        </a:spcBef>
                        <a:spcAft>
                          <a:spcPts val="0"/>
                        </a:spcAft>
                        <a:buSzPts val="1900"/>
                        <a:buFont typeface="Verdana"/>
                        <a:buAutoNum type="arabicPeriod" startAt="2"/>
                      </a:pPr>
                      <a:r>
                        <a:rPr lang="en-US" sz="1900" u="none" cap="none" strike="noStrike">
                          <a:latin typeface="Verdana"/>
                          <a:ea typeface="Verdana"/>
                          <a:cs typeface="Verdana"/>
                          <a:sym typeface="Verdana"/>
                        </a:rPr>
                        <a:t>Market Research</a:t>
                      </a:r>
                      <a:endParaRPr sz="1900" u="none" cap="none" strike="noStrike">
                        <a:latin typeface="Verdana"/>
                        <a:ea typeface="Verdana"/>
                        <a:cs typeface="Verdana"/>
                        <a:sym typeface="Verdana"/>
                      </a:endParaRPr>
                    </a:p>
                    <a:p>
                      <a:pPr indent="-250825" lvl="0" marL="346710" marR="0" rtl="0" algn="l">
                        <a:lnSpc>
                          <a:spcPct val="100000"/>
                        </a:lnSpc>
                        <a:spcBef>
                          <a:spcPts val="1140"/>
                        </a:spcBef>
                        <a:spcAft>
                          <a:spcPts val="0"/>
                        </a:spcAft>
                        <a:buSzPts val="1900"/>
                        <a:buFont typeface="Verdana"/>
                        <a:buAutoNum type="arabicPeriod" startAt="2"/>
                      </a:pPr>
                      <a:r>
                        <a:rPr lang="en-US" sz="1900" u="none" cap="none" strike="noStrike">
                          <a:latin typeface="Verdana"/>
                          <a:ea typeface="Verdana"/>
                          <a:cs typeface="Verdana"/>
                          <a:sym typeface="Verdana"/>
                        </a:rPr>
                        <a:t>Breaking Geographical Barriers</a:t>
                      </a:r>
                      <a:endParaRPr sz="1900" u="none" cap="none" strike="noStrike">
                        <a:latin typeface="Verdana"/>
                        <a:ea typeface="Verdana"/>
                        <a:cs typeface="Verdana"/>
                        <a:sym typeface="Verdana"/>
                      </a:endParaRPr>
                    </a:p>
                  </a:txBody>
                  <a:tcPr marT="130800" marB="0" marR="0" marL="0">
                    <a:lnR cap="flat" cmpd="sng" w="12700">
                      <a:solidFill>
                        <a:srgbClr val="000000"/>
                      </a:solidFill>
                      <a:prstDash val="solid"/>
                      <a:round/>
                      <a:headEnd len="sm" w="sm" type="none"/>
                      <a:tailEnd len="sm" w="sm" type="none"/>
                    </a:lnR>
                    <a:lnT cap="flat" cmpd="sng" w="12700">
                      <a:solidFill>
                        <a:srgbClr val="AABA1D"/>
                      </a:solidFill>
                      <a:prstDash val="solid"/>
                      <a:round/>
                      <a:headEnd len="sm" w="sm" type="none"/>
                      <a:tailEnd len="sm" w="sm" type="none"/>
                    </a:lnT>
                    <a:lnB cap="flat" cmpd="sng" w="28575">
                      <a:solidFill>
                        <a:srgbClr val="AABA1D"/>
                      </a:solidFill>
                      <a:prstDash val="solid"/>
                      <a:round/>
                      <a:headEnd len="sm" w="sm" type="none"/>
                      <a:tailEnd len="sm" w="sm" type="none"/>
                    </a:lnB>
                  </a:tcPr>
                </a:tc>
                <a:tc>
                  <a:txBody>
                    <a:bodyPr/>
                    <a:lstStyle/>
                    <a:p>
                      <a:pPr indent="-273050" lvl="0" marL="364490" marR="0" rtl="0" algn="l">
                        <a:lnSpc>
                          <a:spcPct val="100000"/>
                        </a:lnSpc>
                        <a:spcBef>
                          <a:spcPts val="0"/>
                        </a:spcBef>
                        <a:spcAft>
                          <a:spcPts val="0"/>
                        </a:spcAft>
                        <a:buSzPts val="2000"/>
                        <a:buFont typeface="Verdana"/>
                        <a:buAutoNum type="arabicPeriod" startAt="6"/>
                      </a:pPr>
                      <a:r>
                        <a:rPr lang="en-US" sz="2000" u="none" cap="none" strike="noStrike">
                          <a:latin typeface="Verdana"/>
                          <a:ea typeface="Verdana"/>
                          <a:cs typeface="Verdana"/>
                          <a:sym typeface="Verdana"/>
                        </a:rPr>
                        <a:t>Access to Information</a:t>
                      </a:r>
                      <a:endParaRPr sz="2000" u="none" cap="none" strike="noStrike">
                        <a:latin typeface="Verdana"/>
                        <a:ea typeface="Verdana"/>
                        <a:cs typeface="Verdana"/>
                        <a:sym typeface="Verdana"/>
                      </a:endParaRPr>
                    </a:p>
                    <a:p>
                      <a:pPr indent="-268605" lvl="0" marL="360045" marR="0" rtl="0" algn="l">
                        <a:lnSpc>
                          <a:spcPct val="100000"/>
                        </a:lnSpc>
                        <a:spcBef>
                          <a:spcPts val="1200"/>
                        </a:spcBef>
                        <a:spcAft>
                          <a:spcPts val="0"/>
                        </a:spcAft>
                        <a:buSzPts val="2000"/>
                        <a:buFont typeface="Verdana"/>
                        <a:buAutoNum type="arabicPeriod" startAt="6"/>
                      </a:pPr>
                      <a:r>
                        <a:rPr lang="en-US" sz="2000" u="none" cap="none" strike="noStrike">
                          <a:latin typeface="Verdana"/>
                          <a:ea typeface="Verdana"/>
                          <a:cs typeface="Verdana"/>
                          <a:sym typeface="Verdana"/>
                        </a:rPr>
                        <a:t>Remote Work Opportunities</a:t>
                      </a:r>
                      <a:endParaRPr sz="2000" u="none" cap="none" strike="noStrike">
                        <a:latin typeface="Verdana"/>
                        <a:ea typeface="Verdana"/>
                        <a:cs typeface="Verdana"/>
                        <a:sym typeface="Verdana"/>
                      </a:endParaRPr>
                    </a:p>
                    <a:p>
                      <a:pPr indent="-280669" lvl="0" marL="372110" marR="0" rtl="0" algn="l">
                        <a:lnSpc>
                          <a:spcPct val="100000"/>
                        </a:lnSpc>
                        <a:spcBef>
                          <a:spcPts val="1200"/>
                        </a:spcBef>
                        <a:spcAft>
                          <a:spcPts val="0"/>
                        </a:spcAft>
                        <a:buSzPts val="2000"/>
                        <a:buFont typeface="Verdana"/>
                        <a:buAutoNum type="arabicPeriod" startAt="6"/>
                      </a:pPr>
                      <a:r>
                        <a:rPr lang="en-US" sz="2000" u="none" cap="none" strike="noStrike">
                          <a:latin typeface="Verdana"/>
                          <a:ea typeface="Verdana"/>
                          <a:cs typeface="Verdana"/>
                          <a:sym typeface="Verdana"/>
                        </a:rPr>
                        <a:t>Real-Time Feedback</a:t>
                      </a:r>
                      <a:endParaRPr sz="2000" u="none" cap="none" strike="noStrike">
                        <a:latin typeface="Verdana"/>
                        <a:ea typeface="Verdana"/>
                        <a:cs typeface="Verdana"/>
                        <a:sym typeface="Verdana"/>
                      </a:endParaRPr>
                    </a:p>
                    <a:p>
                      <a:pPr indent="-273050" lvl="0" marL="364490" marR="0" rtl="0" algn="l">
                        <a:lnSpc>
                          <a:spcPct val="100000"/>
                        </a:lnSpc>
                        <a:spcBef>
                          <a:spcPts val="1200"/>
                        </a:spcBef>
                        <a:spcAft>
                          <a:spcPts val="0"/>
                        </a:spcAft>
                        <a:buSzPts val="2000"/>
                        <a:buFont typeface="Verdana"/>
                        <a:buAutoNum type="arabicPeriod" startAt="6"/>
                      </a:pPr>
                      <a:r>
                        <a:rPr lang="en-US" sz="2000" u="none" cap="none" strike="noStrike">
                          <a:latin typeface="Verdana"/>
                          <a:ea typeface="Verdana"/>
                          <a:cs typeface="Verdana"/>
                          <a:sym typeface="Verdana"/>
                        </a:rPr>
                        <a:t>Efficient Communication</a:t>
                      </a:r>
                      <a:endParaRPr sz="2000" u="none" cap="none" strike="noStrike">
                        <a:latin typeface="Verdana"/>
                        <a:ea typeface="Verdana"/>
                        <a:cs typeface="Verdana"/>
                        <a:sym typeface="Verdana"/>
                      </a:endParaRPr>
                    </a:p>
                  </a:txBody>
                  <a:tcPr marT="135250" marB="0" marR="0" marL="0">
                    <a:lnL cap="flat" cmpd="sng" w="12700">
                      <a:solidFill>
                        <a:srgbClr val="000000"/>
                      </a:solidFill>
                      <a:prstDash val="solid"/>
                      <a:round/>
                      <a:headEnd len="sm" w="sm" type="none"/>
                      <a:tailEnd len="sm" w="sm" type="none"/>
                    </a:lnL>
                    <a:lnT cap="flat" cmpd="sng" w="12700">
                      <a:solidFill>
                        <a:srgbClr val="AABA1D"/>
                      </a:solidFill>
                      <a:prstDash val="solid"/>
                      <a:round/>
                      <a:headEnd len="sm" w="sm" type="none"/>
                      <a:tailEnd len="sm" w="sm" type="none"/>
                    </a:lnT>
                    <a:lnB cap="flat" cmpd="sng" w="28575">
                      <a:solidFill>
                        <a:srgbClr val="AABA1D"/>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ph type="title"/>
          </p:nvPr>
        </p:nvSpPr>
        <p:spPr>
          <a:xfrm>
            <a:off x="862990" y="1280540"/>
            <a:ext cx="178816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latin typeface="Tahoma"/>
                <a:ea typeface="Tahoma"/>
                <a:cs typeface="Tahoma"/>
                <a:sym typeface="Tahoma"/>
              </a:rPr>
              <a:t>Content</a:t>
            </a:r>
            <a:endParaRPr sz="3200">
              <a:latin typeface="Tahoma"/>
              <a:ea typeface="Tahoma"/>
              <a:cs typeface="Tahoma"/>
              <a:sym typeface="Tahoma"/>
            </a:endParaRPr>
          </a:p>
        </p:txBody>
      </p:sp>
      <p:grpSp>
        <p:nvGrpSpPr>
          <p:cNvPr id="70" name="Google Shape;70;p4"/>
          <p:cNvGrpSpPr/>
          <p:nvPr/>
        </p:nvGrpSpPr>
        <p:grpSpPr>
          <a:xfrm>
            <a:off x="1467611" y="2208276"/>
            <a:ext cx="9672828" cy="1135379"/>
            <a:chOff x="1467611" y="2208276"/>
            <a:chExt cx="9672828" cy="1135379"/>
          </a:xfrm>
        </p:grpSpPr>
        <p:pic>
          <p:nvPicPr>
            <p:cNvPr id="71" name="Google Shape;71;p4"/>
            <p:cNvPicPr preferRelativeResize="0"/>
            <p:nvPr/>
          </p:nvPicPr>
          <p:blipFill rotWithShape="1">
            <a:blip r:embed="rId3">
              <a:alphaModFix/>
            </a:blip>
            <a:srcRect b="0" l="0" r="0" t="0"/>
            <a:stretch/>
          </p:blipFill>
          <p:spPr>
            <a:xfrm>
              <a:off x="1467611" y="2208276"/>
              <a:ext cx="9672828" cy="1135379"/>
            </a:xfrm>
            <a:prstGeom prst="rect">
              <a:avLst/>
            </a:prstGeom>
            <a:noFill/>
            <a:ln>
              <a:noFill/>
            </a:ln>
          </p:spPr>
        </p:pic>
        <p:sp>
          <p:nvSpPr>
            <p:cNvPr id="72" name="Google Shape;72;p4"/>
            <p:cNvSpPr/>
            <p:nvPr/>
          </p:nvSpPr>
          <p:spPr>
            <a:xfrm>
              <a:off x="1529460" y="2249932"/>
              <a:ext cx="9550400" cy="1012190"/>
            </a:xfrm>
            <a:custGeom>
              <a:rect b="b" l="l" r="r" t="t"/>
              <a:pathLst>
                <a:path extrusionOk="0" h="1012189" w="9550400">
                  <a:moveTo>
                    <a:pt x="9448673" y="0"/>
                  </a:moveTo>
                  <a:lnTo>
                    <a:pt x="101218" y="0"/>
                  </a:lnTo>
                  <a:lnTo>
                    <a:pt x="61829" y="7957"/>
                  </a:lnTo>
                  <a:lnTo>
                    <a:pt x="29654" y="29654"/>
                  </a:lnTo>
                  <a:lnTo>
                    <a:pt x="7957" y="61829"/>
                  </a:lnTo>
                  <a:lnTo>
                    <a:pt x="0" y="101218"/>
                  </a:lnTo>
                  <a:lnTo>
                    <a:pt x="0" y="910970"/>
                  </a:lnTo>
                  <a:lnTo>
                    <a:pt x="7957" y="950360"/>
                  </a:lnTo>
                  <a:lnTo>
                    <a:pt x="29654" y="982535"/>
                  </a:lnTo>
                  <a:lnTo>
                    <a:pt x="61829" y="1004232"/>
                  </a:lnTo>
                  <a:lnTo>
                    <a:pt x="101218" y="1012189"/>
                  </a:lnTo>
                  <a:lnTo>
                    <a:pt x="9448673" y="1012189"/>
                  </a:lnTo>
                  <a:lnTo>
                    <a:pt x="9488062" y="1004232"/>
                  </a:lnTo>
                  <a:lnTo>
                    <a:pt x="9520237" y="982535"/>
                  </a:lnTo>
                  <a:lnTo>
                    <a:pt x="9541934" y="950360"/>
                  </a:lnTo>
                  <a:lnTo>
                    <a:pt x="9549892" y="910970"/>
                  </a:lnTo>
                  <a:lnTo>
                    <a:pt x="9549892" y="101218"/>
                  </a:lnTo>
                  <a:lnTo>
                    <a:pt x="9541934" y="61829"/>
                  </a:lnTo>
                  <a:lnTo>
                    <a:pt x="9520237" y="29654"/>
                  </a:lnTo>
                  <a:lnTo>
                    <a:pt x="9488062" y="7957"/>
                  </a:lnTo>
                  <a:lnTo>
                    <a:pt x="9448673" y="0"/>
                  </a:lnTo>
                  <a:close/>
                </a:path>
              </a:pathLst>
            </a:custGeom>
            <a:solidFill>
              <a:srgbClr val="A8B91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 name="Google Shape;73;p4"/>
            <p:cNvSpPr/>
            <p:nvPr/>
          </p:nvSpPr>
          <p:spPr>
            <a:xfrm>
              <a:off x="1529460" y="2249932"/>
              <a:ext cx="9550400" cy="1012190"/>
            </a:xfrm>
            <a:custGeom>
              <a:rect b="b" l="l" r="r" t="t"/>
              <a:pathLst>
                <a:path extrusionOk="0" h="1012189" w="9550400">
                  <a:moveTo>
                    <a:pt x="0" y="101218"/>
                  </a:moveTo>
                  <a:lnTo>
                    <a:pt x="7957" y="61829"/>
                  </a:lnTo>
                  <a:lnTo>
                    <a:pt x="29654" y="29654"/>
                  </a:lnTo>
                  <a:lnTo>
                    <a:pt x="61829" y="7957"/>
                  </a:lnTo>
                  <a:lnTo>
                    <a:pt x="101218" y="0"/>
                  </a:lnTo>
                  <a:lnTo>
                    <a:pt x="9448673" y="0"/>
                  </a:lnTo>
                  <a:lnTo>
                    <a:pt x="9488062" y="7957"/>
                  </a:lnTo>
                  <a:lnTo>
                    <a:pt x="9520237" y="29654"/>
                  </a:lnTo>
                  <a:lnTo>
                    <a:pt x="9541934" y="61829"/>
                  </a:lnTo>
                  <a:lnTo>
                    <a:pt x="9549892" y="101218"/>
                  </a:lnTo>
                  <a:lnTo>
                    <a:pt x="9549892" y="910970"/>
                  </a:lnTo>
                  <a:lnTo>
                    <a:pt x="9541934" y="950360"/>
                  </a:lnTo>
                  <a:lnTo>
                    <a:pt x="9520237" y="982535"/>
                  </a:lnTo>
                  <a:lnTo>
                    <a:pt x="9488062" y="1004232"/>
                  </a:lnTo>
                  <a:lnTo>
                    <a:pt x="9448673" y="1012189"/>
                  </a:lnTo>
                  <a:lnTo>
                    <a:pt x="101218" y="1012189"/>
                  </a:lnTo>
                  <a:lnTo>
                    <a:pt x="61829" y="1004232"/>
                  </a:lnTo>
                  <a:lnTo>
                    <a:pt x="29654" y="982535"/>
                  </a:lnTo>
                  <a:lnTo>
                    <a:pt x="7957" y="950360"/>
                  </a:lnTo>
                  <a:lnTo>
                    <a:pt x="0" y="910970"/>
                  </a:lnTo>
                  <a:lnTo>
                    <a:pt x="0" y="101218"/>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74" name="Google Shape;74;p4"/>
          <p:cNvSpPr txBox="1"/>
          <p:nvPr/>
        </p:nvSpPr>
        <p:spPr>
          <a:xfrm>
            <a:off x="2622930" y="2183129"/>
            <a:ext cx="7363459" cy="1068705"/>
          </a:xfrm>
          <a:prstGeom prst="rect">
            <a:avLst/>
          </a:prstGeom>
          <a:noFill/>
          <a:ln>
            <a:noFill/>
          </a:ln>
        </p:spPr>
        <p:txBody>
          <a:bodyPr anchorCtr="0" anchor="t" bIns="0" lIns="0" spcFirstLastPara="1" rIns="0" wrap="square" tIns="74275">
            <a:spAutoFit/>
          </a:bodyPr>
          <a:lstStyle/>
          <a:p>
            <a:pPr indent="-2526030" lvl="0" marL="2538095" marR="5080" rtl="0" algn="l">
              <a:lnSpc>
                <a:spcPct val="108055"/>
              </a:lnSpc>
              <a:spcBef>
                <a:spcPts val="0"/>
              </a:spcBef>
              <a:spcAft>
                <a:spcPts val="0"/>
              </a:spcAft>
              <a:buNone/>
            </a:pPr>
            <a:r>
              <a:rPr b="1" lang="en-US" sz="3600">
                <a:solidFill>
                  <a:srgbClr val="FFFFFF"/>
                </a:solidFill>
                <a:latin typeface="Arial"/>
                <a:ea typeface="Arial"/>
                <a:cs typeface="Arial"/>
                <a:sym typeface="Arial"/>
              </a:rPr>
              <a:t>Digital Transformation and Digital  Readiness</a:t>
            </a:r>
            <a:endParaRPr sz="3600">
              <a:latin typeface="Arial"/>
              <a:ea typeface="Arial"/>
              <a:cs typeface="Arial"/>
              <a:sym typeface="Arial"/>
            </a:endParaRPr>
          </a:p>
        </p:txBody>
      </p:sp>
      <p:grpSp>
        <p:nvGrpSpPr>
          <p:cNvPr id="75" name="Google Shape;75;p4"/>
          <p:cNvGrpSpPr/>
          <p:nvPr/>
        </p:nvGrpSpPr>
        <p:grpSpPr>
          <a:xfrm>
            <a:off x="1379219" y="4122420"/>
            <a:ext cx="2234184" cy="1565147"/>
            <a:chOff x="1379219" y="4122420"/>
            <a:chExt cx="2234184" cy="1565147"/>
          </a:xfrm>
        </p:grpSpPr>
        <p:pic>
          <p:nvPicPr>
            <p:cNvPr id="76" name="Google Shape;76;p4"/>
            <p:cNvPicPr preferRelativeResize="0"/>
            <p:nvPr/>
          </p:nvPicPr>
          <p:blipFill rotWithShape="1">
            <a:blip r:embed="rId4">
              <a:alphaModFix/>
            </a:blip>
            <a:srcRect b="0" l="0" r="0" t="0"/>
            <a:stretch/>
          </p:blipFill>
          <p:spPr>
            <a:xfrm>
              <a:off x="1379219" y="4122420"/>
              <a:ext cx="2234184" cy="1565147"/>
            </a:xfrm>
            <a:prstGeom prst="rect">
              <a:avLst/>
            </a:prstGeom>
            <a:noFill/>
            <a:ln>
              <a:noFill/>
            </a:ln>
          </p:spPr>
        </p:pic>
        <p:sp>
          <p:nvSpPr>
            <p:cNvPr id="77" name="Google Shape;77;p4"/>
            <p:cNvSpPr/>
            <p:nvPr/>
          </p:nvSpPr>
          <p:spPr>
            <a:xfrm>
              <a:off x="1440687" y="4163568"/>
              <a:ext cx="2110740" cy="1442720"/>
            </a:xfrm>
            <a:custGeom>
              <a:rect b="b" l="l" r="r" t="t"/>
              <a:pathLst>
                <a:path extrusionOk="0" h="1442720" w="2110740">
                  <a:moveTo>
                    <a:pt x="1966087" y="0"/>
                  </a:moveTo>
                  <a:lnTo>
                    <a:pt x="144272" y="0"/>
                  </a:lnTo>
                  <a:lnTo>
                    <a:pt x="98641" y="7359"/>
                  </a:lnTo>
                  <a:lnTo>
                    <a:pt x="59033" y="27850"/>
                  </a:lnTo>
                  <a:lnTo>
                    <a:pt x="27814" y="59088"/>
                  </a:lnTo>
                  <a:lnTo>
                    <a:pt x="7347" y="98690"/>
                  </a:lnTo>
                  <a:lnTo>
                    <a:pt x="0" y="144271"/>
                  </a:lnTo>
                  <a:lnTo>
                    <a:pt x="0" y="1298320"/>
                  </a:lnTo>
                  <a:lnTo>
                    <a:pt x="7347" y="1343894"/>
                  </a:lnTo>
                  <a:lnTo>
                    <a:pt x="27814" y="1383477"/>
                  </a:lnTo>
                  <a:lnTo>
                    <a:pt x="59033" y="1414693"/>
                  </a:lnTo>
                  <a:lnTo>
                    <a:pt x="98641" y="1435164"/>
                  </a:lnTo>
                  <a:lnTo>
                    <a:pt x="144272" y="1442516"/>
                  </a:lnTo>
                  <a:lnTo>
                    <a:pt x="1966087" y="1442516"/>
                  </a:lnTo>
                  <a:lnTo>
                    <a:pt x="2011717" y="1435164"/>
                  </a:lnTo>
                  <a:lnTo>
                    <a:pt x="2051325" y="1414693"/>
                  </a:lnTo>
                  <a:lnTo>
                    <a:pt x="2082544" y="1383477"/>
                  </a:lnTo>
                  <a:lnTo>
                    <a:pt x="2103011" y="1343894"/>
                  </a:lnTo>
                  <a:lnTo>
                    <a:pt x="2110359" y="1298320"/>
                  </a:lnTo>
                  <a:lnTo>
                    <a:pt x="2110359" y="144271"/>
                  </a:lnTo>
                  <a:lnTo>
                    <a:pt x="2103011" y="98690"/>
                  </a:lnTo>
                  <a:lnTo>
                    <a:pt x="2082544" y="59088"/>
                  </a:lnTo>
                  <a:lnTo>
                    <a:pt x="2051325" y="27850"/>
                  </a:lnTo>
                  <a:lnTo>
                    <a:pt x="2011717" y="7359"/>
                  </a:lnTo>
                  <a:lnTo>
                    <a:pt x="1966087" y="0"/>
                  </a:lnTo>
                  <a:close/>
                </a:path>
              </a:pathLst>
            </a:custGeom>
            <a:solidFill>
              <a:srgbClr val="3B5D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8" name="Google Shape;78;p4"/>
            <p:cNvSpPr/>
            <p:nvPr/>
          </p:nvSpPr>
          <p:spPr>
            <a:xfrm>
              <a:off x="1440687" y="4163568"/>
              <a:ext cx="2110740" cy="1442720"/>
            </a:xfrm>
            <a:custGeom>
              <a:rect b="b" l="l" r="r" t="t"/>
              <a:pathLst>
                <a:path extrusionOk="0" h="1442720" w="2110740">
                  <a:moveTo>
                    <a:pt x="0" y="144271"/>
                  </a:moveTo>
                  <a:lnTo>
                    <a:pt x="7347" y="98690"/>
                  </a:lnTo>
                  <a:lnTo>
                    <a:pt x="27814" y="59088"/>
                  </a:lnTo>
                  <a:lnTo>
                    <a:pt x="59033" y="27850"/>
                  </a:lnTo>
                  <a:lnTo>
                    <a:pt x="98641" y="7359"/>
                  </a:lnTo>
                  <a:lnTo>
                    <a:pt x="144272" y="0"/>
                  </a:lnTo>
                  <a:lnTo>
                    <a:pt x="1966087" y="0"/>
                  </a:lnTo>
                  <a:lnTo>
                    <a:pt x="2011717" y="7359"/>
                  </a:lnTo>
                  <a:lnTo>
                    <a:pt x="2051325" y="27850"/>
                  </a:lnTo>
                  <a:lnTo>
                    <a:pt x="2082544" y="59088"/>
                  </a:lnTo>
                  <a:lnTo>
                    <a:pt x="2103011" y="98690"/>
                  </a:lnTo>
                  <a:lnTo>
                    <a:pt x="2110359" y="144271"/>
                  </a:lnTo>
                  <a:lnTo>
                    <a:pt x="2110359" y="1298320"/>
                  </a:lnTo>
                  <a:lnTo>
                    <a:pt x="2103011" y="1343894"/>
                  </a:lnTo>
                  <a:lnTo>
                    <a:pt x="2082544" y="1383477"/>
                  </a:lnTo>
                  <a:lnTo>
                    <a:pt x="2051325" y="1414693"/>
                  </a:lnTo>
                  <a:lnTo>
                    <a:pt x="2011717" y="1435164"/>
                  </a:lnTo>
                  <a:lnTo>
                    <a:pt x="1966087" y="1442516"/>
                  </a:lnTo>
                  <a:lnTo>
                    <a:pt x="144272" y="1442516"/>
                  </a:lnTo>
                  <a:lnTo>
                    <a:pt x="98641" y="1435164"/>
                  </a:lnTo>
                  <a:lnTo>
                    <a:pt x="59033" y="1414693"/>
                  </a:lnTo>
                  <a:lnTo>
                    <a:pt x="27814" y="1383477"/>
                  </a:lnTo>
                  <a:lnTo>
                    <a:pt x="7347" y="1343894"/>
                  </a:lnTo>
                  <a:lnTo>
                    <a:pt x="0" y="1298320"/>
                  </a:lnTo>
                  <a:lnTo>
                    <a:pt x="0" y="144271"/>
                  </a:lnTo>
                  <a:close/>
                </a:path>
              </a:pathLst>
            </a:custGeom>
            <a:noFill/>
            <a:ln cap="flat" cmpd="sng" w="380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79" name="Google Shape;79;p4"/>
          <p:cNvSpPr txBox="1"/>
          <p:nvPr/>
        </p:nvSpPr>
        <p:spPr>
          <a:xfrm>
            <a:off x="1643252" y="4408678"/>
            <a:ext cx="1704339" cy="835660"/>
          </a:xfrm>
          <a:prstGeom prst="rect">
            <a:avLst/>
          </a:prstGeom>
          <a:noFill/>
          <a:ln>
            <a:noFill/>
          </a:ln>
        </p:spPr>
        <p:txBody>
          <a:bodyPr anchorCtr="0" anchor="t" bIns="0" lIns="0" spcFirstLastPara="1" rIns="0" wrap="square" tIns="60950">
            <a:spAutoFit/>
          </a:bodyPr>
          <a:lstStyle/>
          <a:p>
            <a:pPr indent="297180" lvl="0" marL="12700" marR="5080" rtl="0" algn="l">
              <a:lnSpc>
                <a:spcPct val="107857"/>
              </a:lnSpc>
              <a:spcBef>
                <a:spcPts val="0"/>
              </a:spcBef>
              <a:spcAft>
                <a:spcPts val="0"/>
              </a:spcAft>
              <a:buNone/>
            </a:pPr>
            <a:r>
              <a:rPr b="1" lang="en-US" sz="2800">
                <a:solidFill>
                  <a:srgbClr val="FFFFFF"/>
                </a:solidFill>
                <a:latin typeface="Arial"/>
                <a:ea typeface="Arial"/>
                <a:cs typeface="Arial"/>
                <a:sym typeface="Arial"/>
              </a:rPr>
              <a:t>Digital  Marketing</a:t>
            </a:r>
            <a:endParaRPr sz="2800">
              <a:latin typeface="Arial"/>
              <a:ea typeface="Arial"/>
              <a:cs typeface="Arial"/>
              <a:sym typeface="Arial"/>
            </a:endParaRPr>
          </a:p>
        </p:txBody>
      </p:sp>
      <p:grpSp>
        <p:nvGrpSpPr>
          <p:cNvPr id="80" name="Google Shape;80;p4"/>
          <p:cNvGrpSpPr/>
          <p:nvPr/>
        </p:nvGrpSpPr>
        <p:grpSpPr>
          <a:xfrm>
            <a:off x="3649979" y="4122420"/>
            <a:ext cx="2456688" cy="1565147"/>
            <a:chOff x="3649979" y="4122420"/>
            <a:chExt cx="2456688" cy="1565147"/>
          </a:xfrm>
        </p:grpSpPr>
        <p:pic>
          <p:nvPicPr>
            <p:cNvPr id="81" name="Google Shape;81;p4"/>
            <p:cNvPicPr preferRelativeResize="0"/>
            <p:nvPr/>
          </p:nvPicPr>
          <p:blipFill rotWithShape="1">
            <a:blip r:embed="rId5">
              <a:alphaModFix/>
            </a:blip>
            <a:srcRect b="0" l="0" r="0" t="0"/>
            <a:stretch/>
          </p:blipFill>
          <p:spPr>
            <a:xfrm>
              <a:off x="3649979" y="4122420"/>
              <a:ext cx="2456688" cy="1565147"/>
            </a:xfrm>
            <a:prstGeom prst="rect">
              <a:avLst/>
            </a:prstGeom>
            <a:noFill/>
            <a:ln>
              <a:noFill/>
            </a:ln>
          </p:spPr>
        </p:pic>
        <p:sp>
          <p:nvSpPr>
            <p:cNvPr id="82" name="Google Shape;82;p4"/>
            <p:cNvSpPr/>
            <p:nvPr/>
          </p:nvSpPr>
          <p:spPr>
            <a:xfrm>
              <a:off x="3711193" y="4163568"/>
              <a:ext cx="2334895" cy="1442720"/>
            </a:xfrm>
            <a:custGeom>
              <a:rect b="b" l="l" r="r" t="t"/>
              <a:pathLst>
                <a:path extrusionOk="0" h="1442720" w="2334895">
                  <a:moveTo>
                    <a:pt x="2190241" y="0"/>
                  </a:moveTo>
                  <a:lnTo>
                    <a:pt x="144271" y="0"/>
                  </a:lnTo>
                  <a:lnTo>
                    <a:pt x="98641" y="7359"/>
                  </a:lnTo>
                  <a:lnTo>
                    <a:pt x="59033" y="27850"/>
                  </a:lnTo>
                  <a:lnTo>
                    <a:pt x="27814" y="59088"/>
                  </a:lnTo>
                  <a:lnTo>
                    <a:pt x="7347" y="98690"/>
                  </a:lnTo>
                  <a:lnTo>
                    <a:pt x="0" y="144271"/>
                  </a:lnTo>
                  <a:lnTo>
                    <a:pt x="0" y="1298320"/>
                  </a:lnTo>
                  <a:lnTo>
                    <a:pt x="7347" y="1343894"/>
                  </a:lnTo>
                  <a:lnTo>
                    <a:pt x="27814" y="1383477"/>
                  </a:lnTo>
                  <a:lnTo>
                    <a:pt x="59033" y="1414693"/>
                  </a:lnTo>
                  <a:lnTo>
                    <a:pt x="98641" y="1435164"/>
                  </a:lnTo>
                  <a:lnTo>
                    <a:pt x="144271" y="1442516"/>
                  </a:lnTo>
                  <a:lnTo>
                    <a:pt x="2190241" y="1442516"/>
                  </a:lnTo>
                  <a:lnTo>
                    <a:pt x="2235823" y="1435164"/>
                  </a:lnTo>
                  <a:lnTo>
                    <a:pt x="2275425" y="1414693"/>
                  </a:lnTo>
                  <a:lnTo>
                    <a:pt x="2306663" y="1383477"/>
                  </a:lnTo>
                  <a:lnTo>
                    <a:pt x="2327154" y="1343894"/>
                  </a:lnTo>
                  <a:lnTo>
                    <a:pt x="2334514" y="1298320"/>
                  </a:lnTo>
                  <a:lnTo>
                    <a:pt x="2334514" y="144271"/>
                  </a:lnTo>
                  <a:lnTo>
                    <a:pt x="2327154" y="98690"/>
                  </a:lnTo>
                  <a:lnTo>
                    <a:pt x="2306663" y="59088"/>
                  </a:lnTo>
                  <a:lnTo>
                    <a:pt x="2275425" y="27850"/>
                  </a:lnTo>
                  <a:lnTo>
                    <a:pt x="2235823" y="7359"/>
                  </a:lnTo>
                  <a:lnTo>
                    <a:pt x="2190241" y="0"/>
                  </a:lnTo>
                  <a:close/>
                </a:path>
              </a:pathLst>
            </a:custGeom>
            <a:solidFill>
              <a:srgbClr val="3B5D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3" name="Google Shape;83;p4"/>
            <p:cNvSpPr/>
            <p:nvPr/>
          </p:nvSpPr>
          <p:spPr>
            <a:xfrm>
              <a:off x="3711193" y="4163568"/>
              <a:ext cx="2334895" cy="1442720"/>
            </a:xfrm>
            <a:custGeom>
              <a:rect b="b" l="l" r="r" t="t"/>
              <a:pathLst>
                <a:path extrusionOk="0" h="1442720" w="2334895">
                  <a:moveTo>
                    <a:pt x="0" y="144271"/>
                  </a:moveTo>
                  <a:lnTo>
                    <a:pt x="7347" y="98690"/>
                  </a:lnTo>
                  <a:lnTo>
                    <a:pt x="27814" y="59088"/>
                  </a:lnTo>
                  <a:lnTo>
                    <a:pt x="59033" y="27850"/>
                  </a:lnTo>
                  <a:lnTo>
                    <a:pt x="98641" y="7359"/>
                  </a:lnTo>
                  <a:lnTo>
                    <a:pt x="144271" y="0"/>
                  </a:lnTo>
                  <a:lnTo>
                    <a:pt x="2190241" y="0"/>
                  </a:lnTo>
                  <a:lnTo>
                    <a:pt x="2235823" y="7359"/>
                  </a:lnTo>
                  <a:lnTo>
                    <a:pt x="2275425" y="27850"/>
                  </a:lnTo>
                  <a:lnTo>
                    <a:pt x="2306663" y="59088"/>
                  </a:lnTo>
                  <a:lnTo>
                    <a:pt x="2327154" y="98690"/>
                  </a:lnTo>
                  <a:lnTo>
                    <a:pt x="2334514" y="144271"/>
                  </a:lnTo>
                  <a:lnTo>
                    <a:pt x="2334514" y="1298320"/>
                  </a:lnTo>
                  <a:lnTo>
                    <a:pt x="2327154" y="1343894"/>
                  </a:lnTo>
                  <a:lnTo>
                    <a:pt x="2306663" y="1383477"/>
                  </a:lnTo>
                  <a:lnTo>
                    <a:pt x="2275425" y="1414693"/>
                  </a:lnTo>
                  <a:lnTo>
                    <a:pt x="2235823" y="1435164"/>
                  </a:lnTo>
                  <a:lnTo>
                    <a:pt x="2190241" y="1442516"/>
                  </a:lnTo>
                  <a:lnTo>
                    <a:pt x="144271" y="1442516"/>
                  </a:lnTo>
                  <a:lnTo>
                    <a:pt x="98641" y="1435164"/>
                  </a:lnTo>
                  <a:lnTo>
                    <a:pt x="59033" y="1414693"/>
                  </a:lnTo>
                  <a:lnTo>
                    <a:pt x="27814" y="1383477"/>
                  </a:lnTo>
                  <a:lnTo>
                    <a:pt x="7347" y="1343894"/>
                  </a:lnTo>
                  <a:lnTo>
                    <a:pt x="0" y="1298320"/>
                  </a:lnTo>
                  <a:lnTo>
                    <a:pt x="0" y="144271"/>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84" name="Google Shape;84;p4"/>
          <p:cNvSpPr txBox="1"/>
          <p:nvPr/>
        </p:nvSpPr>
        <p:spPr>
          <a:xfrm>
            <a:off x="4293489" y="4465701"/>
            <a:ext cx="1071880" cy="835660"/>
          </a:xfrm>
          <a:prstGeom prst="rect">
            <a:avLst/>
          </a:prstGeom>
          <a:noFill/>
          <a:ln>
            <a:noFill/>
          </a:ln>
        </p:spPr>
        <p:txBody>
          <a:bodyPr anchorCtr="0" anchor="t" bIns="0" lIns="0" spcFirstLastPara="1" rIns="0" wrap="square" tIns="60950">
            <a:spAutoFit/>
          </a:bodyPr>
          <a:lstStyle/>
          <a:p>
            <a:pPr indent="-20320" lvl="0" marL="32384" marR="5080" rtl="0" algn="l">
              <a:lnSpc>
                <a:spcPct val="107857"/>
              </a:lnSpc>
              <a:spcBef>
                <a:spcPts val="0"/>
              </a:spcBef>
              <a:spcAft>
                <a:spcPts val="0"/>
              </a:spcAft>
              <a:buNone/>
            </a:pPr>
            <a:r>
              <a:rPr b="1" lang="en-US" sz="2800">
                <a:solidFill>
                  <a:srgbClr val="FFFFFF"/>
                </a:solidFill>
                <a:latin typeface="Arial"/>
                <a:ea typeface="Arial"/>
                <a:cs typeface="Arial"/>
                <a:sym typeface="Arial"/>
              </a:rPr>
              <a:t>Social  Media</a:t>
            </a:r>
            <a:endParaRPr sz="2800">
              <a:latin typeface="Arial"/>
              <a:ea typeface="Arial"/>
              <a:cs typeface="Arial"/>
              <a:sym typeface="Arial"/>
            </a:endParaRPr>
          </a:p>
        </p:txBody>
      </p:sp>
      <p:grpSp>
        <p:nvGrpSpPr>
          <p:cNvPr id="85" name="Google Shape;85;p4"/>
          <p:cNvGrpSpPr/>
          <p:nvPr/>
        </p:nvGrpSpPr>
        <p:grpSpPr>
          <a:xfrm>
            <a:off x="6135623" y="4122420"/>
            <a:ext cx="5023104" cy="1565147"/>
            <a:chOff x="6135623" y="4122420"/>
            <a:chExt cx="5023104" cy="1565147"/>
          </a:xfrm>
        </p:grpSpPr>
        <p:pic>
          <p:nvPicPr>
            <p:cNvPr id="86" name="Google Shape;86;p4"/>
            <p:cNvPicPr preferRelativeResize="0"/>
            <p:nvPr/>
          </p:nvPicPr>
          <p:blipFill rotWithShape="1">
            <a:blip r:embed="rId6">
              <a:alphaModFix/>
            </a:blip>
            <a:srcRect b="0" l="0" r="0" t="0"/>
            <a:stretch/>
          </p:blipFill>
          <p:spPr>
            <a:xfrm>
              <a:off x="6135623" y="4122420"/>
              <a:ext cx="2458212" cy="1565147"/>
            </a:xfrm>
            <a:prstGeom prst="rect">
              <a:avLst/>
            </a:prstGeom>
            <a:noFill/>
            <a:ln>
              <a:noFill/>
            </a:ln>
          </p:spPr>
        </p:pic>
        <p:sp>
          <p:nvSpPr>
            <p:cNvPr id="87" name="Google Shape;87;p4"/>
            <p:cNvSpPr/>
            <p:nvPr/>
          </p:nvSpPr>
          <p:spPr>
            <a:xfrm>
              <a:off x="6198107" y="4163568"/>
              <a:ext cx="2334895" cy="1442720"/>
            </a:xfrm>
            <a:custGeom>
              <a:rect b="b" l="l" r="r" t="t"/>
              <a:pathLst>
                <a:path extrusionOk="0" h="1442720" w="2334895">
                  <a:moveTo>
                    <a:pt x="2190241" y="0"/>
                  </a:moveTo>
                  <a:lnTo>
                    <a:pt x="144271" y="0"/>
                  </a:lnTo>
                  <a:lnTo>
                    <a:pt x="98641" y="7359"/>
                  </a:lnTo>
                  <a:lnTo>
                    <a:pt x="59033" y="27850"/>
                  </a:lnTo>
                  <a:lnTo>
                    <a:pt x="27814" y="59088"/>
                  </a:lnTo>
                  <a:lnTo>
                    <a:pt x="7347" y="98690"/>
                  </a:lnTo>
                  <a:lnTo>
                    <a:pt x="0" y="144271"/>
                  </a:lnTo>
                  <a:lnTo>
                    <a:pt x="0" y="1298320"/>
                  </a:lnTo>
                  <a:lnTo>
                    <a:pt x="7347" y="1343894"/>
                  </a:lnTo>
                  <a:lnTo>
                    <a:pt x="27814" y="1383477"/>
                  </a:lnTo>
                  <a:lnTo>
                    <a:pt x="59033" y="1414693"/>
                  </a:lnTo>
                  <a:lnTo>
                    <a:pt x="98641" y="1435164"/>
                  </a:lnTo>
                  <a:lnTo>
                    <a:pt x="144271" y="1442516"/>
                  </a:lnTo>
                  <a:lnTo>
                    <a:pt x="2190241" y="1442516"/>
                  </a:lnTo>
                  <a:lnTo>
                    <a:pt x="2235823" y="1435164"/>
                  </a:lnTo>
                  <a:lnTo>
                    <a:pt x="2275425" y="1414693"/>
                  </a:lnTo>
                  <a:lnTo>
                    <a:pt x="2306663" y="1383477"/>
                  </a:lnTo>
                  <a:lnTo>
                    <a:pt x="2327154" y="1343894"/>
                  </a:lnTo>
                  <a:lnTo>
                    <a:pt x="2334514" y="1298320"/>
                  </a:lnTo>
                  <a:lnTo>
                    <a:pt x="2334514" y="144271"/>
                  </a:lnTo>
                  <a:lnTo>
                    <a:pt x="2327154" y="98690"/>
                  </a:lnTo>
                  <a:lnTo>
                    <a:pt x="2306663" y="59088"/>
                  </a:lnTo>
                  <a:lnTo>
                    <a:pt x="2275425" y="27850"/>
                  </a:lnTo>
                  <a:lnTo>
                    <a:pt x="2235823" y="7359"/>
                  </a:lnTo>
                  <a:lnTo>
                    <a:pt x="2190241" y="0"/>
                  </a:lnTo>
                  <a:close/>
                </a:path>
              </a:pathLst>
            </a:custGeom>
            <a:solidFill>
              <a:srgbClr val="3B5D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8" name="Google Shape;88;p4"/>
            <p:cNvSpPr/>
            <p:nvPr/>
          </p:nvSpPr>
          <p:spPr>
            <a:xfrm>
              <a:off x="6198107" y="4163568"/>
              <a:ext cx="2334895" cy="1442720"/>
            </a:xfrm>
            <a:custGeom>
              <a:rect b="b" l="l" r="r" t="t"/>
              <a:pathLst>
                <a:path extrusionOk="0" h="1442720" w="2334895">
                  <a:moveTo>
                    <a:pt x="0" y="144271"/>
                  </a:moveTo>
                  <a:lnTo>
                    <a:pt x="7347" y="98690"/>
                  </a:lnTo>
                  <a:lnTo>
                    <a:pt x="27814" y="59088"/>
                  </a:lnTo>
                  <a:lnTo>
                    <a:pt x="59033" y="27850"/>
                  </a:lnTo>
                  <a:lnTo>
                    <a:pt x="98641" y="7359"/>
                  </a:lnTo>
                  <a:lnTo>
                    <a:pt x="144271" y="0"/>
                  </a:lnTo>
                  <a:lnTo>
                    <a:pt x="2190241" y="0"/>
                  </a:lnTo>
                  <a:lnTo>
                    <a:pt x="2235823" y="7359"/>
                  </a:lnTo>
                  <a:lnTo>
                    <a:pt x="2275425" y="27850"/>
                  </a:lnTo>
                  <a:lnTo>
                    <a:pt x="2306663" y="59088"/>
                  </a:lnTo>
                  <a:lnTo>
                    <a:pt x="2327154" y="98690"/>
                  </a:lnTo>
                  <a:lnTo>
                    <a:pt x="2334514" y="144271"/>
                  </a:lnTo>
                  <a:lnTo>
                    <a:pt x="2334514" y="1298320"/>
                  </a:lnTo>
                  <a:lnTo>
                    <a:pt x="2327154" y="1343894"/>
                  </a:lnTo>
                  <a:lnTo>
                    <a:pt x="2306663" y="1383477"/>
                  </a:lnTo>
                  <a:lnTo>
                    <a:pt x="2275425" y="1414693"/>
                  </a:lnTo>
                  <a:lnTo>
                    <a:pt x="2235823" y="1435164"/>
                  </a:lnTo>
                  <a:lnTo>
                    <a:pt x="2190241" y="1442516"/>
                  </a:lnTo>
                  <a:lnTo>
                    <a:pt x="144271" y="1442516"/>
                  </a:lnTo>
                  <a:lnTo>
                    <a:pt x="98641" y="1435164"/>
                  </a:lnTo>
                  <a:lnTo>
                    <a:pt x="59033" y="1414693"/>
                  </a:lnTo>
                  <a:lnTo>
                    <a:pt x="27814" y="1383477"/>
                  </a:lnTo>
                  <a:lnTo>
                    <a:pt x="7347" y="1343894"/>
                  </a:lnTo>
                  <a:lnTo>
                    <a:pt x="0" y="1298320"/>
                  </a:lnTo>
                  <a:lnTo>
                    <a:pt x="0" y="144271"/>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89" name="Google Shape;89;p4"/>
            <p:cNvPicPr preferRelativeResize="0"/>
            <p:nvPr/>
          </p:nvPicPr>
          <p:blipFill rotWithShape="1">
            <a:blip r:embed="rId7">
              <a:alphaModFix/>
            </a:blip>
            <a:srcRect b="0" l="0" r="0" t="0"/>
            <a:stretch/>
          </p:blipFill>
          <p:spPr>
            <a:xfrm>
              <a:off x="8702039" y="4122420"/>
              <a:ext cx="2456688" cy="1565147"/>
            </a:xfrm>
            <a:prstGeom prst="rect">
              <a:avLst/>
            </a:prstGeom>
            <a:noFill/>
            <a:ln>
              <a:noFill/>
            </a:ln>
          </p:spPr>
        </p:pic>
        <p:sp>
          <p:nvSpPr>
            <p:cNvPr id="90" name="Google Shape;90;p4"/>
            <p:cNvSpPr/>
            <p:nvPr/>
          </p:nvSpPr>
          <p:spPr>
            <a:xfrm>
              <a:off x="8763253" y="4163568"/>
              <a:ext cx="2334895" cy="1442720"/>
            </a:xfrm>
            <a:custGeom>
              <a:rect b="b" l="l" r="r" t="t"/>
              <a:pathLst>
                <a:path extrusionOk="0" h="1442720" w="2334895">
                  <a:moveTo>
                    <a:pt x="2190242" y="0"/>
                  </a:moveTo>
                  <a:lnTo>
                    <a:pt x="144145" y="0"/>
                  </a:lnTo>
                  <a:lnTo>
                    <a:pt x="98576" y="7359"/>
                  </a:lnTo>
                  <a:lnTo>
                    <a:pt x="59006" y="27850"/>
                  </a:lnTo>
                  <a:lnTo>
                    <a:pt x="27805" y="59088"/>
                  </a:lnTo>
                  <a:lnTo>
                    <a:pt x="7346" y="98690"/>
                  </a:lnTo>
                  <a:lnTo>
                    <a:pt x="0" y="144271"/>
                  </a:lnTo>
                  <a:lnTo>
                    <a:pt x="0" y="1298320"/>
                  </a:lnTo>
                  <a:lnTo>
                    <a:pt x="7346" y="1343894"/>
                  </a:lnTo>
                  <a:lnTo>
                    <a:pt x="27805" y="1383477"/>
                  </a:lnTo>
                  <a:lnTo>
                    <a:pt x="59006" y="1414693"/>
                  </a:lnTo>
                  <a:lnTo>
                    <a:pt x="98576" y="1435164"/>
                  </a:lnTo>
                  <a:lnTo>
                    <a:pt x="144145" y="1442516"/>
                  </a:lnTo>
                  <a:lnTo>
                    <a:pt x="2190242" y="1442516"/>
                  </a:lnTo>
                  <a:lnTo>
                    <a:pt x="2235823" y="1435164"/>
                  </a:lnTo>
                  <a:lnTo>
                    <a:pt x="2275425" y="1414693"/>
                  </a:lnTo>
                  <a:lnTo>
                    <a:pt x="2306663" y="1383477"/>
                  </a:lnTo>
                  <a:lnTo>
                    <a:pt x="2327154" y="1343894"/>
                  </a:lnTo>
                  <a:lnTo>
                    <a:pt x="2334514" y="1298320"/>
                  </a:lnTo>
                  <a:lnTo>
                    <a:pt x="2334514" y="144271"/>
                  </a:lnTo>
                  <a:lnTo>
                    <a:pt x="2327154" y="98690"/>
                  </a:lnTo>
                  <a:lnTo>
                    <a:pt x="2306663" y="59088"/>
                  </a:lnTo>
                  <a:lnTo>
                    <a:pt x="2275425" y="27850"/>
                  </a:lnTo>
                  <a:lnTo>
                    <a:pt x="2235823" y="7359"/>
                  </a:lnTo>
                  <a:lnTo>
                    <a:pt x="2190242" y="0"/>
                  </a:lnTo>
                  <a:close/>
                </a:path>
              </a:pathLst>
            </a:custGeom>
            <a:solidFill>
              <a:srgbClr val="3B5D6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1" name="Google Shape;91;p4"/>
            <p:cNvSpPr/>
            <p:nvPr/>
          </p:nvSpPr>
          <p:spPr>
            <a:xfrm>
              <a:off x="8763253" y="4163568"/>
              <a:ext cx="2334895" cy="1442720"/>
            </a:xfrm>
            <a:custGeom>
              <a:rect b="b" l="l" r="r" t="t"/>
              <a:pathLst>
                <a:path extrusionOk="0" h="1442720" w="2334895">
                  <a:moveTo>
                    <a:pt x="0" y="144271"/>
                  </a:moveTo>
                  <a:lnTo>
                    <a:pt x="7346" y="98690"/>
                  </a:lnTo>
                  <a:lnTo>
                    <a:pt x="27805" y="59088"/>
                  </a:lnTo>
                  <a:lnTo>
                    <a:pt x="59006" y="27850"/>
                  </a:lnTo>
                  <a:lnTo>
                    <a:pt x="98576" y="7359"/>
                  </a:lnTo>
                  <a:lnTo>
                    <a:pt x="144145" y="0"/>
                  </a:lnTo>
                  <a:lnTo>
                    <a:pt x="2190242" y="0"/>
                  </a:lnTo>
                  <a:lnTo>
                    <a:pt x="2235823" y="7359"/>
                  </a:lnTo>
                  <a:lnTo>
                    <a:pt x="2275425" y="27850"/>
                  </a:lnTo>
                  <a:lnTo>
                    <a:pt x="2306663" y="59088"/>
                  </a:lnTo>
                  <a:lnTo>
                    <a:pt x="2327154" y="98690"/>
                  </a:lnTo>
                  <a:lnTo>
                    <a:pt x="2334514" y="144271"/>
                  </a:lnTo>
                  <a:lnTo>
                    <a:pt x="2334514" y="1298320"/>
                  </a:lnTo>
                  <a:lnTo>
                    <a:pt x="2327154" y="1343894"/>
                  </a:lnTo>
                  <a:lnTo>
                    <a:pt x="2306663" y="1383477"/>
                  </a:lnTo>
                  <a:lnTo>
                    <a:pt x="2275425" y="1414693"/>
                  </a:lnTo>
                  <a:lnTo>
                    <a:pt x="2235823" y="1435164"/>
                  </a:lnTo>
                  <a:lnTo>
                    <a:pt x="2190242" y="1442516"/>
                  </a:lnTo>
                  <a:lnTo>
                    <a:pt x="144145" y="1442516"/>
                  </a:lnTo>
                  <a:lnTo>
                    <a:pt x="98576" y="1435164"/>
                  </a:lnTo>
                  <a:lnTo>
                    <a:pt x="59006" y="1414693"/>
                  </a:lnTo>
                  <a:lnTo>
                    <a:pt x="27805" y="1383477"/>
                  </a:lnTo>
                  <a:lnTo>
                    <a:pt x="7346" y="1343894"/>
                  </a:lnTo>
                  <a:lnTo>
                    <a:pt x="0" y="1298320"/>
                  </a:lnTo>
                  <a:lnTo>
                    <a:pt x="0" y="144271"/>
                  </a:lnTo>
                  <a:close/>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92" name="Google Shape;92;p4"/>
          <p:cNvSpPr txBox="1"/>
          <p:nvPr/>
        </p:nvSpPr>
        <p:spPr>
          <a:xfrm>
            <a:off x="6709918" y="4465701"/>
            <a:ext cx="1310640" cy="835660"/>
          </a:xfrm>
          <a:prstGeom prst="rect">
            <a:avLst/>
          </a:prstGeom>
          <a:noFill/>
          <a:ln>
            <a:noFill/>
          </a:ln>
        </p:spPr>
        <p:txBody>
          <a:bodyPr anchorCtr="0" anchor="t" bIns="0" lIns="0" spcFirstLastPara="1" rIns="0" wrap="square" tIns="60950">
            <a:spAutoFit/>
          </a:bodyPr>
          <a:lstStyle/>
          <a:p>
            <a:pPr indent="168910" lvl="0" marL="12700" marR="5080" rtl="0" algn="l">
              <a:lnSpc>
                <a:spcPct val="107857"/>
              </a:lnSpc>
              <a:spcBef>
                <a:spcPts val="0"/>
              </a:spcBef>
              <a:spcAft>
                <a:spcPts val="0"/>
              </a:spcAft>
              <a:buNone/>
            </a:pPr>
            <a:r>
              <a:rPr lang="en-US" sz="2800">
                <a:solidFill>
                  <a:srgbClr val="FFFFFF"/>
                </a:solidFill>
                <a:latin typeface="Helvetica Neue"/>
                <a:ea typeface="Helvetica Neue"/>
                <a:cs typeface="Helvetica Neue"/>
                <a:sym typeface="Helvetica Neue"/>
              </a:rPr>
              <a:t>Cyber  Security</a:t>
            </a:r>
            <a:endParaRPr sz="2800">
              <a:latin typeface="Helvetica Neue"/>
              <a:ea typeface="Helvetica Neue"/>
              <a:cs typeface="Helvetica Neue"/>
              <a:sym typeface="Helvetica Neue"/>
            </a:endParaRPr>
          </a:p>
        </p:txBody>
      </p:sp>
      <p:sp>
        <p:nvSpPr>
          <p:cNvPr id="93" name="Google Shape;93;p4"/>
          <p:cNvSpPr txBox="1"/>
          <p:nvPr/>
        </p:nvSpPr>
        <p:spPr>
          <a:xfrm>
            <a:off x="9764394" y="4609591"/>
            <a:ext cx="360045" cy="45212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800">
                <a:solidFill>
                  <a:srgbClr val="FFFFFF"/>
                </a:solidFill>
                <a:latin typeface="Helvetica Neue"/>
                <a:ea typeface="Helvetica Neue"/>
                <a:cs typeface="Helvetica Neue"/>
                <a:sym typeface="Helvetica Neue"/>
              </a:rPr>
              <a:t>AI</a:t>
            </a:r>
            <a:endParaRPr sz="2800">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3" name="Shape 323"/>
        <p:cNvGrpSpPr/>
        <p:nvPr/>
      </p:nvGrpSpPr>
      <p:grpSpPr>
        <a:xfrm>
          <a:off x="0" y="0"/>
          <a:ext cx="0" cy="0"/>
          <a:chOff x="0" y="0"/>
          <a:chExt cx="0" cy="0"/>
        </a:xfrm>
      </p:grpSpPr>
      <p:pic>
        <p:nvPicPr>
          <p:cNvPr id="324" name="Google Shape;324;p40"/>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325" name="Google Shape;325;p40"/>
          <p:cNvSpPr txBox="1"/>
          <p:nvPr>
            <p:ph type="title"/>
          </p:nvPr>
        </p:nvSpPr>
        <p:spPr>
          <a:xfrm>
            <a:off x="479551" y="1233932"/>
            <a:ext cx="949261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3. How to use Facebook for your business?</a:t>
            </a:r>
            <a:endParaRPr sz="3200"/>
          </a:p>
        </p:txBody>
      </p:sp>
      <p:sp>
        <p:nvSpPr>
          <p:cNvPr id="326" name="Google Shape;326;p40"/>
          <p:cNvSpPr txBox="1"/>
          <p:nvPr/>
        </p:nvSpPr>
        <p:spPr>
          <a:xfrm>
            <a:off x="529844" y="2354326"/>
            <a:ext cx="6329680" cy="2903855"/>
          </a:xfrm>
          <a:prstGeom prst="rect">
            <a:avLst/>
          </a:prstGeom>
          <a:noFill/>
          <a:ln>
            <a:noFill/>
          </a:ln>
        </p:spPr>
        <p:txBody>
          <a:bodyPr anchorCtr="0" anchor="t" bIns="0" lIns="0" spcFirstLastPara="1" rIns="0" wrap="square" tIns="43800">
            <a:spAutoFit/>
          </a:bodyPr>
          <a:lstStyle/>
          <a:p>
            <a:pPr indent="-407670" lvl="0" marL="419734" marR="5080" rtl="0" algn="l">
              <a:lnSpc>
                <a:spcPct val="107722"/>
              </a:lnSpc>
              <a:spcBef>
                <a:spcPts val="0"/>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Facebook has users across various age groups, a  significant portion of users is adults and older teens  (18-44). If you target younger audience, maybe  Facebook is not exactly for you.</a:t>
            </a:r>
            <a:endParaRPr sz="1800">
              <a:latin typeface="Verdana"/>
              <a:ea typeface="Verdana"/>
              <a:cs typeface="Verdana"/>
              <a:sym typeface="Verdana"/>
            </a:endParaRPr>
          </a:p>
          <a:p>
            <a:pPr indent="-407670" lvl="0" marL="419734" marR="234950" rtl="0" algn="l">
              <a:lnSpc>
                <a:spcPct val="108333"/>
              </a:lnSpc>
              <a:spcBef>
                <a:spcPts val="1015"/>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Facebook has a relatively balanced distribution of  male (44%) and female (56%) users.</a:t>
            </a:r>
            <a:endParaRPr sz="1800">
              <a:latin typeface="Verdana"/>
              <a:ea typeface="Verdana"/>
              <a:cs typeface="Verdana"/>
              <a:sym typeface="Verdana"/>
            </a:endParaRPr>
          </a:p>
          <a:p>
            <a:pPr indent="-407670" lvl="0" marL="419734" marR="404495" rtl="0" algn="l">
              <a:lnSpc>
                <a:spcPct val="107722"/>
              </a:lnSpc>
              <a:spcBef>
                <a:spcPts val="994"/>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Facebook is used worldwide, with a diverse user  base in different countries</a:t>
            </a:r>
            <a:endParaRPr sz="1800">
              <a:latin typeface="Verdana"/>
              <a:ea typeface="Verdana"/>
              <a:cs typeface="Verdana"/>
              <a:sym typeface="Verdana"/>
            </a:endParaRPr>
          </a:p>
          <a:p>
            <a:pPr indent="-407670" lvl="0" marL="419734" marR="78740" rtl="0" algn="l">
              <a:lnSpc>
                <a:spcPct val="108333"/>
              </a:lnSpc>
              <a:spcBef>
                <a:spcPts val="1000"/>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Most of the users access Facebook through mobile  devices, including smartphones and tablets.</a:t>
            </a:r>
            <a:endParaRPr sz="1800">
              <a:latin typeface="Verdana"/>
              <a:ea typeface="Verdana"/>
              <a:cs typeface="Verdana"/>
              <a:sym typeface="Verdana"/>
            </a:endParaRPr>
          </a:p>
        </p:txBody>
      </p:sp>
      <p:pic>
        <p:nvPicPr>
          <p:cNvPr id="327" name="Google Shape;327;p40"/>
          <p:cNvPicPr preferRelativeResize="0"/>
          <p:nvPr/>
        </p:nvPicPr>
        <p:blipFill rotWithShape="1">
          <a:blip r:embed="rId4">
            <a:alphaModFix/>
          </a:blip>
          <a:srcRect b="0" l="0" r="0" t="0"/>
          <a:stretch/>
        </p:blipFill>
        <p:spPr>
          <a:xfrm>
            <a:off x="7052818" y="2086736"/>
            <a:ext cx="4548632" cy="30321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1" name="Shape 331"/>
        <p:cNvGrpSpPr/>
        <p:nvPr/>
      </p:nvGrpSpPr>
      <p:grpSpPr>
        <a:xfrm>
          <a:off x="0" y="0"/>
          <a:ext cx="0" cy="0"/>
          <a:chOff x="0" y="0"/>
          <a:chExt cx="0" cy="0"/>
        </a:xfrm>
      </p:grpSpPr>
      <p:pic>
        <p:nvPicPr>
          <p:cNvPr id="332" name="Google Shape;332;p41"/>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333" name="Google Shape;333;p41"/>
          <p:cNvSpPr txBox="1"/>
          <p:nvPr>
            <p:ph type="title"/>
          </p:nvPr>
        </p:nvSpPr>
        <p:spPr>
          <a:xfrm>
            <a:off x="479550" y="1233925"/>
            <a:ext cx="80292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Personal vs. Business profile</a:t>
            </a:r>
            <a:endParaRPr sz="3200"/>
          </a:p>
        </p:txBody>
      </p:sp>
      <p:graphicFrame>
        <p:nvGraphicFramePr>
          <p:cNvPr id="334" name="Google Shape;334;p41"/>
          <p:cNvGraphicFramePr/>
          <p:nvPr/>
        </p:nvGraphicFramePr>
        <p:xfrm>
          <a:off x="1212850" y="1902332"/>
          <a:ext cx="3000000" cy="3000000"/>
        </p:xfrm>
        <a:graphic>
          <a:graphicData uri="http://schemas.openxmlformats.org/drawingml/2006/table">
            <a:tbl>
              <a:tblPr bandRow="1" firstRow="1">
                <a:noFill/>
                <a:tableStyleId>{94D377E6-20D6-4A40-8407-A7E1ABDA0104}</a:tableStyleId>
              </a:tblPr>
              <a:tblGrid>
                <a:gridCol w="4437375"/>
                <a:gridCol w="4437375"/>
              </a:tblGrid>
              <a:tr h="192775">
                <a:tc>
                  <a:txBody>
                    <a:bodyPr/>
                    <a:lstStyle/>
                    <a:p>
                      <a:pPr indent="0" lvl="0" marL="1270" marR="0" rtl="0" algn="ctr">
                        <a:lnSpc>
                          <a:spcPct val="100000"/>
                        </a:lnSpc>
                        <a:spcBef>
                          <a:spcPts val="0"/>
                        </a:spcBef>
                        <a:spcAft>
                          <a:spcPts val="0"/>
                        </a:spcAft>
                        <a:buNone/>
                      </a:pPr>
                      <a:r>
                        <a:rPr b="1" lang="en-US" sz="1100" u="none" cap="none" strike="noStrike">
                          <a:solidFill>
                            <a:srgbClr val="1A1A1A"/>
                          </a:solidFill>
                          <a:latin typeface="Verdana"/>
                          <a:ea typeface="Verdana"/>
                          <a:cs typeface="Verdana"/>
                          <a:sym typeface="Verdana"/>
                        </a:rPr>
                        <a:t>Personal profile</a:t>
                      </a:r>
                      <a:endParaRPr sz="1100" u="none" cap="none" strike="noStrike">
                        <a:latin typeface="Verdana"/>
                        <a:ea typeface="Verdana"/>
                        <a:cs typeface="Verdana"/>
                        <a:sym typeface="Verdana"/>
                      </a:endParaRPr>
                    </a:p>
                  </a:txBody>
                  <a:tcPr marT="57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ctr">
                        <a:lnSpc>
                          <a:spcPct val="100000"/>
                        </a:lnSpc>
                        <a:spcBef>
                          <a:spcPts val="0"/>
                        </a:spcBef>
                        <a:spcAft>
                          <a:spcPts val="0"/>
                        </a:spcAft>
                        <a:buNone/>
                      </a:pPr>
                      <a:r>
                        <a:rPr b="1" lang="en-US" sz="1100" u="none" cap="none" strike="noStrike">
                          <a:solidFill>
                            <a:srgbClr val="1A1A1A"/>
                          </a:solidFill>
                          <a:latin typeface="Verdana"/>
                          <a:ea typeface="Verdana"/>
                          <a:cs typeface="Verdana"/>
                          <a:sym typeface="Verdana"/>
                        </a:rPr>
                        <a:t>Business page</a:t>
                      </a:r>
                      <a:endParaRPr sz="1100" u="none" cap="none" strike="noStrike">
                        <a:latin typeface="Verdana"/>
                        <a:ea typeface="Verdana"/>
                        <a:cs typeface="Verdana"/>
                        <a:sym typeface="Verdana"/>
                      </a:endParaRPr>
                    </a:p>
                  </a:txBody>
                  <a:tcPr marT="57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49500">
                <a:tc>
                  <a:txBody>
                    <a:bodyPr/>
                    <a:lstStyle/>
                    <a:p>
                      <a:pPr indent="0" lvl="0" marL="68580" marR="0" rtl="0" algn="l">
                        <a:lnSpc>
                          <a:spcPct val="100000"/>
                        </a:lnSpc>
                        <a:spcBef>
                          <a:spcPts val="0"/>
                        </a:spcBef>
                        <a:spcAft>
                          <a:spcPts val="0"/>
                        </a:spcAft>
                        <a:buNone/>
                      </a:pPr>
                      <a:r>
                        <a:rPr b="1" lang="en-US" sz="1100" u="none" cap="none" strike="noStrike">
                          <a:solidFill>
                            <a:srgbClr val="1A1A1A"/>
                          </a:solidFill>
                          <a:latin typeface="Verdana"/>
                          <a:ea typeface="Verdana"/>
                          <a:cs typeface="Verdana"/>
                          <a:sym typeface="Verdana"/>
                        </a:rPr>
                        <a:t>Profile:</a:t>
                      </a:r>
                      <a:endParaRPr sz="1100" u="none" cap="none" strike="noStrike">
                        <a:latin typeface="Verdana"/>
                        <a:ea typeface="Verdana"/>
                        <a:cs typeface="Verdana"/>
                        <a:sym typeface="Verdana"/>
                      </a:endParaRPr>
                    </a:p>
                    <a:p>
                      <a:pPr indent="-342900" lvl="0" marL="411480" marR="60325" rtl="0" algn="l">
                        <a:lnSpc>
                          <a:spcPct val="138181"/>
                        </a:lnSpc>
                        <a:spcBef>
                          <a:spcPts val="80"/>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Individual Name: </a:t>
                      </a:r>
                      <a:r>
                        <a:rPr lang="en-US" sz="1100" u="none" cap="none" strike="noStrike">
                          <a:solidFill>
                            <a:srgbClr val="1A1A1A"/>
                          </a:solidFill>
                          <a:latin typeface="Verdana"/>
                          <a:ea typeface="Verdana"/>
                          <a:cs typeface="Verdana"/>
                          <a:sym typeface="Verdana"/>
                        </a:rPr>
                        <a:t>It is associated with an individual's real  name.</a:t>
                      </a:r>
                      <a:endParaRPr sz="1100" u="none" cap="none" strike="noStrike">
                        <a:latin typeface="Verdana"/>
                        <a:ea typeface="Verdana"/>
                        <a:cs typeface="Verdana"/>
                        <a:sym typeface="Verdana"/>
                      </a:endParaRPr>
                    </a:p>
                    <a:p>
                      <a:pPr indent="-343535" lvl="0" marL="411480" marR="0" rtl="0" algn="l">
                        <a:lnSpc>
                          <a:spcPct val="100000"/>
                        </a:lnSpc>
                        <a:spcBef>
                          <a:spcPts val="115"/>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Friend	Requests:	</a:t>
                      </a:r>
                      <a:r>
                        <a:rPr lang="en-US" sz="1100" u="none" cap="none" strike="noStrike">
                          <a:solidFill>
                            <a:srgbClr val="1A1A1A"/>
                          </a:solidFill>
                          <a:latin typeface="Verdana"/>
                          <a:ea typeface="Verdana"/>
                          <a:cs typeface="Verdana"/>
                          <a:sym typeface="Verdana"/>
                        </a:rPr>
                        <a:t>People	send	and	receive	friend</a:t>
                      </a:r>
                      <a:endParaRPr sz="1100" u="none" cap="none" strike="noStrike">
                        <a:latin typeface="Verdana"/>
                        <a:ea typeface="Verdana"/>
                        <a:cs typeface="Verdana"/>
                        <a:sym typeface="Verdana"/>
                      </a:endParaRPr>
                    </a:p>
                    <a:p>
                      <a:pPr indent="0" lvl="0" marL="411480" marR="0" rtl="0" algn="l">
                        <a:lnSpc>
                          <a:spcPct val="100000"/>
                        </a:lnSpc>
                        <a:spcBef>
                          <a:spcPts val="200"/>
                        </a:spcBef>
                        <a:spcAft>
                          <a:spcPts val="0"/>
                        </a:spcAft>
                        <a:buNone/>
                      </a:pPr>
                      <a:r>
                        <a:rPr lang="en-US" sz="1100" u="none" cap="none" strike="noStrike">
                          <a:solidFill>
                            <a:srgbClr val="1A1A1A"/>
                          </a:solidFill>
                          <a:latin typeface="Verdana"/>
                          <a:ea typeface="Verdana"/>
                          <a:cs typeface="Verdana"/>
                          <a:sym typeface="Verdana"/>
                        </a:rPr>
                        <a:t>requests to connect.</a:t>
                      </a:r>
                      <a:endParaRPr sz="1100" u="none" cap="none" strike="noStrike">
                        <a:latin typeface="Verdana"/>
                        <a:ea typeface="Verdana"/>
                        <a:cs typeface="Verdana"/>
                        <a:sym typeface="Verdana"/>
                      </a:endParaRPr>
                    </a:p>
                    <a:p>
                      <a:pPr indent="-342900" lvl="0" marL="411480" marR="60960" rtl="0" algn="l">
                        <a:lnSpc>
                          <a:spcPct val="138181"/>
                        </a:lnSpc>
                        <a:spcBef>
                          <a:spcPts val="50"/>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Friend Limit: </a:t>
                      </a:r>
                      <a:r>
                        <a:rPr lang="en-US" sz="1100" u="none" cap="none" strike="noStrike">
                          <a:solidFill>
                            <a:srgbClr val="1A1A1A"/>
                          </a:solidFill>
                          <a:latin typeface="Verdana"/>
                          <a:ea typeface="Verdana"/>
                          <a:cs typeface="Verdana"/>
                          <a:sym typeface="Verdana"/>
                        </a:rPr>
                        <a:t>There's a limit to the number of friends  (currently 5,000).</a:t>
                      </a:r>
                      <a:endParaRPr sz="1100" u="none" cap="none" strike="noStrike">
                        <a:latin typeface="Verdana"/>
                        <a:ea typeface="Verdana"/>
                        <a:cs typeface="Verdana"/>
                        <a:sym typeface="Verdana"/>
                      </a:endParaRPr>
                    </a:p>
                  </a:txBody>
                  <a:tcPr marT="5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8580" marR="0" rtl="0" algn="l">
                        <a:lnSpc>
                          <a:spcPct val="100000"/>
                        </a:lnSpc>
                        <a:spcBef>
                          <a:spcPts val="0"/>
                        </a:spcBef>
                        <a:spcAft>
                          <a:spcPts val="0"/>
                        </a:spcAft>
                        <a:buNone/>
                      </a:pPr>
                      <a:r>
                        <a:rPr b="1" lang="en-US" sz="1100" u="none" cap="none" strike="noStrike">
                          <a:solidFill>
                            <a:srgbClr val="1A1A1A"/>
                          </a:solidFill>
                          <a:latin typeface="Verdana"/>
                          <a:ea typeface="Verdana"/>
                          <a:cs typeface="Verdana"/>
                          <a:sym typeface="Verdana"/>
                        </a:rPr>
                        <a:t>Profile:</a:t>
                      </a:r>
                      <a:endParaRPr sz="1100" u="none" cap="none" strike="noStrike">
                        <a:latin typeface="Verdana"/>
                        <a:ea typeface="Verdana"/>
                        <a:cs typeface="Verdana"/>
                        <a:sym typeface="Verdana"/>
                      </a:endParaRPr>
                    </a:p>
                    <a:p>
                      <a:pPr indent="-343535" lvl="0" marL="412115" marR="58419" rtl="0" algn="l">
                        <a:lnSpc>
                          <a:spcPct val="138181"/>
                        </a:lnSpc>
                        <a:spcBef>
                          <a:spcPts val="80"/>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Business Name: </a:t>
                      </a:r>
                      <a:r>
                        <a:rPr lang="en-US" sz="1100" u="none" cap="none" strike="noStrike">
                          <a:solidFill>
                            <a:srgbClr val="1A1A1A"/>
                          </a:solidFill>
                          <a:latin typeface="Verdana"/>
                          <a:ea typeface="Verdana"/>
                          <a:cs typeface="Verdana"/>
                          <a:sym typeface="Verdana"/>
                        </a:rPr>
                        <a:t>It is associated with the name of a  business, brand, or organization.</a:t>
                      </a:r>
                      <a:endParaRPr sz="1100" u="none" cap="none" strike="noStrike">
                        <a:latin typeface="Verdana"/>
                        <a:ea typeface="Verdana"/>
                        <a:cs typeface="Verdana"/>
                        <a:sym typeface="Verdana"/>
                      </a:endParaRPr>
                    </a:p>
                    <a:p>
                      <a:pPr indent="-344170" lvl="0" marL="412115" marR="0" rtl="0" algn="l">
                        <a:lnSpc>
                          <a:spcPct val="100000"/>
                        </a:lnSpc>
                        <a:spcBef>
                          <a:spcPts val="115"/>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Page Likes: </a:t>
                      </a:r>
                      <a:r>
                        <a:rPr lang="en-US" sz="1100" u="none" cap="none" strike="noStrike">
                          <a:solidFill>
                            <a:srgbClr val="1A1A1A"/>
                          </a:solidFill>
                          <a:latin typeface="Verdana"/>
                          <a:ea typeface="Verdana"/>
                          <a:cs typeface="Verdana"/>
                          <a:sym typeface="Verdana"/>
                        </a:rPr>
                        <a:t>People  can  "like" the  page  instead of</a:t>
                      </a:r>
                      <a:endParaRPr sz="1100" u="none" cap="none" strike="noStrike">
                        <a:latin typeface="Verdana"/>
                        <a:ea typeface="Verdana"/>
                        <a:cs typeface="Verdana"/>
                        <a:sym typeface="Verdana"/>
                      </a:endParaRPr>
                    </a:p>
                    <a:p>
                      <a:pPr indent="0" lvl="0" marL="412115" marR="0" rtl="0" algn="l">
                        <a:lnSpc>
                          <a:spcPct val="100000"/>
                        </a:lnSpc>
                        <a:spcBef>
                          <a:spcPts val="200"/>
                        </a:spcBef>
                        <a:spcAft>
                          <a:spcPts val="0"/>
                        </a:spcAft>
                        <a:buNone/>
                      </a:pPr>
                      <a:r>
                        <a:rPr lang="en-US" sz="1100" u="none" cap="none" strike="noStrike">
                          <a:solidFill>
                            <a:srgbClr val="1A1A1A"/>
                          </a:solidFill>
                          <a:latin typeface="Verdana"/>
                          <a:ea typeface="Verdana"/>
                          <a:cs typeface="Verdana"/>
                          <a:sym typeface="Verdana"/>
                        </a:rPr>
                        <a:t>sending friend requests.</a:t>
                      </a:r>
                      <a:endParaRPr sz="1100" u="none" cap="none" strike="noStrike">
                        <a:latin typeface="Verdana"/>
                        <a:ea typeface="Verdana"/>
                        <a:cs typeface="Verdana"/>
                        <a:sym typeface="Verdana"/>
                      </a:endParaRPr>
                    </a:p>
                  </a:txBody>
                  <a:tcPr marT="5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56725">
                <a:tc>
                  <a:txBody>
                    <a:bodyPr/>
                    <a:lstStyle/>
                    <a:p>
                      <a:pPr indent="0" lvl="0" marL="68580" marR="0" rtl="0" algn="l">
                        <a:lnSpc>
                          <a:spcPct val="100000"/>
                        </a:lnSpc>
                        <a:spcBef>
                          <a:spcPts val="0"/>
                        </a:spcBef>
                        <a:spcAft>
                          <a:spcPts val="0"/>
                        </a:spcAft>
                        <a:buNone/>
                      </a:pPr>
                      <a:r>
                        <a:rPr b="1" lang="en-US" sz="1100" u="none" cap="none" strike="noStrike">
                          <a:solidFill>
                            <a:srgbClr val="1A1A1A"/>
                          </a:solidFill>
                          <a:latin typeface="Verdana"/>
                          <a:ea typeface="Verdana"/>
                          <a:cs typeface="Verdana"/>
                          <a:sym typeface="Verdana"/>
                        </a:rPr>
                        <a:t>Privacy:</a:t>
                      </a:r>
                      <a:endParaRPr sz="1100" u="none" cap="none" strike="noStrike">
                        <a:latin typeface="Verdana"/>
                        <a:ea typeface="Verdana"/>
                        <a:cs typeface="Verdana"/>
                        <a:sym typeface="Verdana"/>
                      </a:endParaRPr>
                    </a:p>
                    <a:p>
                      <a:pPr indent="-342900" lvl="0" marL="411480" marR="0" rtl="0" algn="l">
                        <a:lnSpc>
                          <a:spcPct val="100000"/>
                        </a:lnSpc>
                        <a:spcBef>
                          <a:spcPts val="195"/>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Privacy Settings: </a:t>
                      </a:r>
                      <a:r>
                        <a:rPr lang="en-US" sz="1100" u="none" cap="none" strike="noStrike">
                          <a:solidFill>
                            <a:srgbClr val="1A1A1A"/>
                          </a:solidFill>
                          <a:latin typeface="Verdana"/>
                          <a:ea typeface="Verdana"/>
                          <a:cs typeface="Verdana"/>
                          <a:sym typeface="Verdana"/>
                        </a:rPr>
                        <a:t>Users have more control over who sees</a:t>
                      </a:r>
                      <a:endParaRPr sz="1100" u="none" cap="none" strike="noStrike">
                        <a:latin typeface="Verdana"/>
                        <a:ea typeface="Verdana"/>
                        <a:cs typeface="Verdana"/>
                        <a:sym typeface="Verdana"/>
                      </a:endParaRPr>
                    </a:p>
                    <a:p>
                      <a:pPr indent="0" lvl="0" marL="411480" marR="60960" rtl="0" algn="l">
                        <a:lnSpc>
                          <a:spcPct val="114500"/>
                        </a:lnSpc>
                        <a:spcBef>
                          <a:spcPts val="10"/>
                        </a:spcBef>
                        <a:spcAft>
                          <a:spcPts val="0"/>
                        </a:spcAft>
                        <a:buNone/>
                      </a:pPr>
                      <a:r>
                        <a:rPr lang="en-US" sz="1100" u="none" cap="none" strike="noStrike">
                          <a:solidFill>
                            <a:srgbClr val="1A1A1A"/>
                          </a:solidFill>
                          <a:latin typeface="Verdana"/>
                          <a:ea typeface="Verdana"/>
                          <a:cs typeface="Verdana"/>
                          <a:sym typeface="Verdana"/>
                        </a:rPr>
                        <a:t>their posts, and they can customize privacy settings for  each post.</a:t>
                      </a:r>
                      <a:endParaRPr sz="1100" u="none" cap="none" strike="noStrike">
                        <a:latin typeface="Verdana"/>
                        <a:ea typeface="Verdana"/>
                        <a:cs typeface="Verdana"/>
                        <a:sym typeface="Verdana"/>
                      </a:endParaRPr>
                    </a:p>
                    <a:p>
                      <a:pPr indent="-342900" lvl="0" marL="411480" marR="62230" rtl="0" algn="l">
                        <a:lnSpc>
                          <a:spcPct val="114500"/>
                        </a:lnSpc>
                        <a:spcBef>
                          <a:spcPts val="15"/>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Limited Public Information: </a:t>
                      </a:r>
                      <a:r>
                        <a:rPr lang="en-US" sz="1100" u="none" cap="none" strike="noStrike">
                          <a:solidFill>
                            <a:srgbClr val="1A1A1A"/>
                          </a:solidFill>
                          <a:latin typeface="Verdana"/>
                          <a:ea typeface="Verdana"/>
                          <a:cs typeface="Verdana"/>
                          <a:sym typeface="Verdana"/>
                        </a:rPr>
                        <a:t>Only limited information is  visible to the public.</a:t>
                      </a:r>
                      <a:endParaRPr sz="1100" u="none" cap="none" strike="noStrike">
                        <a:latin typeface="Verdana"/>
                        <a:ea typeface="Verdana"/>
                        <a:cs typeface="Verdana"/>
                        <a:sym typeface="Verdana"/>
                      </a:endParaRPr>
                    </a:p>
                  </a:txBody>
                  <a:tcPr marT="57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8580" marR="0" rtl="0" algn="l">
                        <a:lnSpc>
                          <a:spcPct val="100000"/>
                        </a:lnSpc>
                        <a:spcBef>
                          <a:spcPts val="0"/>
                        </a:spcBef>
                        <a:spcAft>
                          <a:spcPts val="0"/>
                        </a:spcAft>
                        <a:buNone/>
                      </a:pPr>
                      <a:r>
                        <a:rPr b="1" lang="en-US" sz="1100" u="none" cap="none" strike="noStrike">
                          <a:solidFill>
                            <a:srgbClr val="1A1A1A"/>
                          </a:solidFill>
                          <a:latin typeface="Verdana"/>
                          <a:ea typeface="Verdana"/>
                          <a:cs typeface="Verdana"/>
                          <a:sym typeface="Verdana"/>
                        </a:rPr>
                        <a:t>Privacy:</a:t>
                      </a:r>
                      <a:endParaRPr sz="1100" u="none" cap="none" strike="noStrike">
                        <a:latin typeface="Verdana"/>
                        <a:ea typeface="Verdana"/>
                        <a:cs typeface="Verdana"/>
                        <a:sym typeface="Verdana"/>
                      </a:endParaRPr>
                    </a:p>
                    <a:p>
                      <a:pPr indent="-343535" lvl="0" marL="412115" marR="61594" rtl="0" algn="l">
                        <a:lnSpc>
                          <a:spcPct val="138181"/>
                        </a:lnSpc>
                        <a:spcBef>
                          <a:spcPts val="75"/>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Public Information: </a:t>
                      </a:r>
                      <a:r>
                        <a:rPr lang="en-US" sz="1100" u="none" cap="none" strike="noStrike">
                          <a:solidFill>
                            <a:srgbClr val="1A1A1A"/>
                          </a:solidFill>
                          <a:latin typeface="Verdana"/>
                          <a:ea typeface="Verdana"/>
                          <a:cs typeface="Verdana"/>
                          <a:sym typeface="Verdana"/>
                        </a:rPr>
                        <a:t>Business pages are typically public,  and information is accessible to anyone on Facebook.</a:t>
                      </a:r>
                      <a:endParaRPr sz="1100" u="none" cap="none" strike="noStrike">
                        <a:latin typeface="Verdana"/>
                        <a:ea typeface="Verdana"/>
                        <a:cs typeface="Verdana"/>
                        <a:sym typeface="Verdana"/>
                      </a:endParaRPr>
                    </a:p>
                    <a:p>
                      <a:pPr indent="-344170" lvl="0" marL="412115" marR="0" rtl="0" algn="l">
                        <a:lnSpc>
                          <a:spcPct val="100000"/>
                        </a:lnSpc>
                        <a:spcBef>
                          <a:spcPts val="115"/>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Professional	Information:	</a:t>
                      </a:r>
                      <a:r>
                        <a:rPr lang="en-US" sz="1100" u="none" cap="none" strike="noStrike">
                          <a:solidFill>
                            <a:srgbClr val="1A1A1A"/>
                          </a:solidFill>
                          <a:latin typeface="Verdana"/>
                          <a:ea typeface="Verdana"/>
                          <a:cs typeface="Verdana"/>
                          <a:sym typeface="Verdana"/>
                        </a:rPr>
                        <a:t>Displays	business-related</a:t>
                      </a:r>
                      <a:endParaRPr sz="1100" u="none" cap="none" strike="noStrike">
                        <a:latin typeface="Verdana"/>
                        <a:ea typeface="Verdana"/>
                        <a:cs typeface="Verdana"/>
                        <a:sym typeface="Verdana"/>
                      </a:endParaRPr>
                    </a:p>
                    <a:p>
                      <a:pPr indent="0" lvl="0" marL="412115" marR="60325" rtl="0" algn="l">
                        <a:lnSpc>
                          <a:spcPct val="114500"/>
                        </a:lnSpc>
                        <a:spcBef>
                          <a:spcPts val="15"/>
                        </a:spcBef>
                        <a:spcAft>
                          <a:spcPts val="0"/>
                        </a:spcAft>
                        <a:buNone/>
                      </a:pPr>
                      <a:r>
                        <a:rPr lang="en-US" sz="1100" u="none" cap="none" strike="noStrike">
                          <a:solidFill>
                            <a:srgbClr val="1A1A1A"/>
                          </a:solidFill>
                          <a:latin typeface="Verdana"/>
                          <a:ea typeface="Verdana"/>
                          <a:cs typeface="Verdana"/>
                          <a:sym typeface="Verdana"/>
                        </a:rPr>
                        <a:t>details such as hours of operation, location, and contact  information.</a:t>
                      </a:r>
                      <a:endParaRPr sz="1100" u="none" cap="none" strike="noStrike">
                        <a:latin typeface="Verdana"/>
                        <a:ea typeface="Verdana"/>
                        <a:cs typeface="Verdana"/>
                        <a:sym typeface="Verdana"/>
                      </a:endParaRPr>
                    </a:p>
                  </a:txBody>
                  <a:tcPr marT="57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63925">
                <a:tc>
                  <a:txBody>
                    <a:bodyPr/>
                    <a:lstStyle/>
                    <a:p>
                      <a:pPr indent="0" lvl="0" marL="68580" marR="0" rtl="0" algn="l">
                        <a:lnSpc>
                          <a:spcPct val="100000"/>
                        </a:lnSpc>
                        <a:spcBef>
                          <a:spcPts val="0"/>
                        </a:spcBef>
                        <a:spcAft>
                          <a:spcPts val="0"/>
                        </a:spcAft>
                        <a:buNone/>
                      </a:pPr>
                      <a:r>
                        <a:rPr b="1" lang="en-US" sz="1100" u="none" cap="none" strike="noStrike">
                          <a:solidFill>
                            <a:srgbClr val="1A1A1A"/>
                          </a:solidFill>
                          <a:latin typeface="Verdana"/>
                          <a:ea typeface="Verdana"/>
                          <a:cs typeface="Verdana"/>
                          <a:sym typeface="Verdana"/>
                        </a:rPr>
                        <a:t>Features:</a:t>
                      </a:r>
                      <a:endParaRPr sz="1100" u="none" cap="none" strike="noStrike">
                        <a:latin typeface="Verdana"/>
                        <a:ea typeface="Verdana"/>
                        <a:cs typeface="Verdana"/>
                        <a:sym typeface="Verdana"/>
                      </a:endParaRPr>
                    </a:p>
                    <a:p>
                      <a:pPr indent="-342900" lvl="0" marL="411480" marR="64135" rtl="0" algn="l">
                        <a:lnSpc>
                          <a:spcPct val="138181"/>
                        </a:lnSpc>
                        <a:spcBef>
                          <a:spcPts val="75"/>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Timeline: </a:t>
                      </a:r>
                      <a:r>
                        <a:rPr lang="en-US" sz="1100" u="none" cap="none" strike="noStrike">
                          <a:solidFill>
                            <a:srgbClr val="1A1A1A"/>
                          </a:solidFill>
                          <a:latin typeface="Verdana"/>
                          <a:ea typeface="Verdana"/>
                          <a:cs typeface="Verdana"/>
                          <a:sym typeface="Verdana"/>
                        </a:rPr>
                        <a:t>Content is organized chronologically on the  user's timeline.</a:t>
                      </a:r>
                      <a:endParaRPr sz="1100" u="none" cap="none" strike="noStrike">
                        <a:latin typeface="Verdana"/>
                        <a:ea typeface="Verdana"/>
                        <a:cs typeface="Verdana"/>
                        <a:sym typeface="Verdana"/>
                      </a:endParaRPr>
                    </a:p>
                    <a:p>
                      <a:pPr indent="-343535" lvl="0" marL="411480" marR="0" rtl="0" algn="l">
                        <a:lnSpc>
                          <a:spcPct val="100000"/>
                        </a:lnSpc>
                        <a:spcBef>
                          <a:spcPts val="110"/>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Personal Updates: </a:t>
                      </a:r>
                      <a:r>
                        <a:rPr lang="en-US" sz="1100" u="none" cap="none" strike="noStrike">
                          <a:solidFill>
                            <a:srgbClr val="1A1A1A"/>
                          </a:solidFill>
                          <a:latin typeface="Verdana"/>
                          <a:ea typeface="Verdana"/>
                          <a:cs typeface="Verdana"/>
                          <a:sym typeface="Verdana"/>
                        </a:rPr>
                        <a:t>Suited for personal updates, photos,</a:t>
                      </a:r>
                      <a:endParaRPr sz="1100" u="none" cap="none" strike="noStrike">
                        <a:latin typeface="Verdana"/>
                        <a:ea typeface="Verdana"/>
                        <a:cs typeface="Verdana"/>
                        <a:sym typeface="Verdana"/>
                      </a:endParaRPr>
                    </a:p>
                    <a:p>
                      <a:pPr indent="0" lvl="0" marL="411480" marR="0" rtl="0" algn="l">
                        <a:lnSpc>
                          <a:spcPct val="100000"/>
                        </a:lnSpc>
                        <a:spcBef>
                          <a:spcPts val="209"/>
                        </a:spcBef>
                        <a:spcAft>
                          <a:spcPts val="0"/>
                        </a:spcAft>
                        <a:buNone/>
                      </a:pPr>
                      <a:r>
                        <a:rPr lang="en-US" sz="1100" u="none" cap="none" strike="noStrike">
                          <a:solidFill>
                            <a:srgbClr val="1A1A1A"/>
                          </a:solidFill>
                          <a:latin typeface="Verdana"/>
                          <a:ea typeface="Verdana"/>
                          <a:cs typeface="Verdana"/>
                          <a:sym typeface="Verdana"/>
                        </a:rPr>
                        <a:t>and general social interactions.</a:t>
                      </a:r>
                      <a:endParaRPr sz="1100" u="none" cap="none" strike="noStrike">
                        <a:latin typeface="Verdana"/>
                        <a:ea typeface="Verdana"/>
                        <a:cs typeface="Verdana"/>
                        <a:sym typeface="Verdana"/>
                      </a:endParaRPr>
                    </a:p>
                  </a:txBody>
                  <a:tcPr marT="63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8580" marR="0" rtl="0" algn="l">
                        <a:lnSpc>
                          <a:spcPct val="100000"/>
                        </a:lnSpc>
                        <a:spcBef>
                          <a:spcPts val="0"/>
                        </a:spcBef>
                        <a:spcAft>
                          <a:spcPts val="0"/>
                        </a:spcAft>
                        <a:buNone/>
                      </a:pPr>
                      <a:r>
                        <a:rPr b="1" lang="en-US" sz="1100" u="none" cap="none" strike="noStrike">
                          <a:solidFill>
                            <a:srgbClr val="1A1A1A"/>
                          </a:solidFill>
                          <a:latin typeface="Verdana"/>
                          <a:ea typeface="Verdana"/>
                          <a:cs typeface="Verdana"/>
                          <a:sym typeface="Verdana"/>
                        </a:rPr>
                        <a:t>Features:</a:t>
                      </a:r>
                      <a:endParaRPr sz="1100" u="none" cap="none" strike="noStrike">
                        <a:latin typeface="Verdana"/>
                        <a:ea typeface="Verdana"/>
                        <a:cs typeface="Verdana"/>
                        <a:sym typeface="Verdana"/>
                      </a:endParaRPr>
                    </a:p>
                    <a:p>
                      <a:pPr indent="-343535" lvl="0" marL="412115" marR="62864" rtl="0" algn="l">
                        <a:lnSpc>
                          <a:spcPct val="138181"/>
                        </a:lnSpc>
                        <a:spcBef>
                          <a:spcPts val="75"/>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Business Tools: </a:t>
                      </a:r>
                      <a:r>
                        <a:rPr lang="en-US" sz="1100" u="none" cap="none" strike="noStrike">
                          <a:solidFill>
                            <a:srgbClr val="1A1A1A"/>
                          </a:solidFill>
                          <a:latin typeface="Verdana"/>
                          <a:ea typeface="Verdana"/>
                          <a:cs typeface="Verdana"/>
                          <a:sym typeface="Verdana"/>
                        </a:rPr>
                        <a:t>Includes features like Insights (analytics),  advertising options, and call-to-action buttons.</a:t>
                      </a:r>
                      <a:endParaRPr sz="1100" u="none" cap="none" strike="noStrike">
                        <a:latin typeface="Verdana"/>
                        <a:ea typeface="Verdana"/>
                        <a:cs typeface="Verdana"/>
                        <a:sym typeface="Verdana"/>
                      </a:endParaRPr>
                    </a:p>
                    <a:p>
                      <a:pPr indent="-344170" lvl="0" marL="412115" marR="0" rtl="0" algn="l">
                        <a:lnSpc>
                          <a:spcPct val="100000"/>
                        </a:lnSpc>
                        <a:spcBef>
                          <a:spcPts val="110"/>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Categories: </a:t>
                      </a:r>
                      <a:r>
                        <a:rPr lang="en-US" sz="1100" u="none" cap="none" strike="noStrike">
                          <a:solidFill>
                            <a:srgbClr val="1A1A1A"/>
                          </a:solidFill>
                          <a:latin typeface="Verdana"/>
                          <a:ea typeface="Verdana"/>
                          <a:cs typeface="Verdana"/>
                          <a:sym typeface="Verdana"/>
                        </a:rPr>
                        <a:t>Business pages can be categorized based on</a:t>
                      </a:r>
                      <a:endParaRPr sz="1100" u="none" cap="none" strike="noStrike">
                        <a:latin typeface="Verdana"/>
                        <a:ea typeface="Verdana"/>
                        <a:cs typeface="Verdana"/>
                        <a:sym typeface="Verdana"/>
                      </a:endParaRPr>
                    </a:p>
                    <a:p>
                      <a:pPr indent="0" lvl="0" marL="412115" marR="0" rtl="0" algn="l">
                        <a:lnSpc>
                          <a:spcPct val="100000"/>
                        </a:lnSpc>
                        <a:spcBef>
                          <a:spcPts val="209"/>
                        </a:spcBef>
                        <a:spcAft>
                          <a:spcPts val="0"/>
                        </a:spcAft>
                        <a:buNone/>
                      </a:pPr>
                      <a:r>
                        <a:rPr lang="en-US" sz="1100" u="none" cap="none" strike="noStrike">
                          <a:solidFill>
                            <a:srgbClr val="1A1A1A"/>
                          </a:solidFill>
                          <a:latin typeface="Verdana"/>
                          <a:ea typeface="Verdana"/>
                          <a:cs typeface="Verdana"/>
                          <a:sym typeface="Verdana"/>
                        </a:rPr>
                        <a:t>industry</a:t>
                      </a:r>
                      <a:endParaRPr sz="1100" u="none" cap="none" strike="noStrike">
                        <a:latin typeface="Verdana"/>
                        <a:ea typeface="Verdana"/>
                        <a:cs typeface="Verdana"/>
                        <a:sym typeface="Verdana"/>
                      </a:endParaRPr>
                    </a:p>
                  </a:txBody>
                  <a:tcPr marT="63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63950">
                <a:tc>
                  <a:txBody>
                    <a:bodyPr/>
                    <a:lstStyle/>
                    <a:p>
                      <a:pPr indent="0" lvl="0" marL="68580" marR="0" rtl="0" algn="l">
                        <a:lnSpc>
                          <a:spcPct val="100000"/>
                        </a:lnSpc>
                        <a:spcBef>
                          <a:spcPts val="0"/>
                        </a:spcBef>
                        <a:spcAft>
                          <a:spcPts val="0"/>
                        </a:spcAft>
                        <a:buNone/>
                      </a:pPr>
                      <a:r>
                        <a:rPr b="1" lang="en-US" sz="1100" u="none" cap="none" strike="noStrike">
                          <a:solidFill>
                            <a:srgbClr val="1A1A1A"/>
                          </a:solidFill>
                          <a:latin typeface="Verdana"/>
                          <a:ea typeface="Verdana"/>
                          <a:cs typeface="Verdana"/>
                          <a:sym typeface="Verdana"/>
                        </a:rPr>
                        <a:t>Interactions:</a:t>
                      </a:r>
                      <a:endParaRPr sz="1100" u="none" cap="none" strike="noStrike">
                        <a:latin typeface="Verdana"/>
                        <a:ea typeface="Verdana"/>
                        <a:cs typeface="Verdana"/>
                        <a:sym typeface="Verdana"/>
                      </a:endParaRPr>
                    </a:p>
                    <a:p>
                      <a:pPr indent="-343535" lvl="0" marL="411480" marR="0" rtl="0" algn="l">
                        <a:lnSpc>
                          <a:spcPct val="100000"/>
                        </a:lnSpc>
                        <a:spcBef>
                          <a:spcPts val="190"/>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Likes: </a:t>
                      </a:r>
                      <a:r>
                        <a:rPr lang="en-US" sz="1100" u="none" cap="none" strike="noStrike">
                          <a:solidFill>
                            <a:srgbClr val="1A1A1A"/>
                          </a:solidFill>
                          <a:latin typeface="Verdana"/>
                          <a:ea typeface="Verdana"/>
                          <a:cs typeface="Verdana"/>
                          <a:sym typeface="Verdana"/>
                        </a:rPr>
                        <a:t>Friends can like and comment on posts.</a:t>
                      </a:r>
                      <a:endParaRPr sz="1100" u="none" cap="none" strike="noStrike">
                        <a:latin typeface="Verdana"/>
                        <a:ea typeface="Verdana"/>
                        <a:cs typeface="Verdana"/>
                        <a:sym typeface="Verdana"/>
                      </a:endParaRPr>
                    </a:p>
                    <a:p>
                      <a:pPr indent="-343535" lvl="0" marL="411480" marR="0" rtl="0" algn="l">
                        <a:lnSpc>
                          <a:spcPct val="100000"/>
                        </a:lnSpc>
                        <a:spcBef>
                          <a:spcPts val="204"/>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Messaging: </a:t>
                      </a:r>
                      <a:r>
                        <a:rPr lang="en-US" sz="1100" u="none" cap="none" strike="noStrike">
                          <a:solidFill>
                            <a:srgbClr val="1A1A1A"/>
                          </a:solidFill>
                          <a:latin typeface="Verdana"/>
                          <a:ea typeface="Verdana"/>
                          <a:cs typeface="Verdana"/>
                          <a:sym typeface="Verdana"/>
                        </a:rPr>
                        <a:t>Users can receive private messages.</a:t>
                      </a:r>
                      <a:endParaRPr sz="1100" u="none" cap="none" strike="noStrike">
                        <a:latin typeface="Verdana"/>
                        <a:ea typeface="Verdana"/>
                        <a:cs typeface="Verdana"/>
                        <a:sym typeface="Verdana"/>
                      </a:endParaRPr>
                    </a:p>
                  </a:txBody>
                  <a:tcPr marT="63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8580" marR="0" rtl="0" algn="l">
                        <a:lnSpc>
                          <a:spcPct val="100000"/>
                        </a:lnSpc>
                        <a:spcBef>
                          <a:spcPts val="0"/>
                        </a:spcBef>
                        <a:spcAft>
                          <a:spcPts val="0"/>
                        </a:spcAft>
                        <a:buNone/>
                      </a:pPr>
                      <a:r>
                        <a:rPr b="1" lang="en-US" sz="1100" u="none" cap="none" strike="noStrike">
                          <a:solidFill>
                            <a:srgbClr val="1A1A1A"/>
                          </a:solidFill>
                          <a:latin typeface="Verdana"/>
                          <a:ea typeface="Verdana"/>
                          <a:cs typeface="Verdana"/>
                          <a:sym typeface="Verdana"/>
                        </a:rPr>
                        <a:t>Interactions:</a:t>
                      </a:r>
                      <a:endParaRPr sz="1100" u="none" cap="none" strike="noStrike">
                        <a:latin typeface="Verdana"/>
                        <a:ea typeface="Verdana"/>
                        <a:cs typeface="Verdana"/>
                        <a:sym typeface="Verdana"/>
                      </a:endParaRPr>
                    </a:p>
                    <a:p>
                      <a:pPr indent="-344170" lvl="0" marL="412115" marR="0" rtl="0" algn="l">
                        <a:lnSpc>
                          <a:spcPct val="100000"/>
                        </a:lnSpc>
                        <a:spcBef>
                          <a:spcPts val="190"/>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Reviews: </a:t>
                      </a:r>
                      <a:r>
                        <a:rPr lang="en-US" sz="1100" u="none" cap="none" strike="noStrike">
                          <a:solidFill>
                            <a:srgbClr val="1A1A1A"/>
                          </a:solidFill>
                          <a:latin typeface="Verdana"/>
                          <a:ea typeface="Verdana"/>
                          <a:cs typeface="Verdana"/>
                          <a:sym typeface="Verdana"/>
                        </a:rPr>
                        <a:t>Customers can leave reviews and ratings.</a:t>
                      </a:r>
                      <a:endParaRPr sz="1100" u="none" cap="none" strike="noStrike">
                        <a:latin typeface="Verdana"/>
                        <a:ea typeface="Verdana"/>
                        <a:cs typeface="Verdana"/>
                        <a:sym typeface="Verdana"/>
                      </a:endParaRPr>
                    </a:p>
                    <a:p>
                      <a:pPr indent="-344170" lvl="0" marL="412115" marR="0" rtl="0" algn="l">
                        <a:lnSpc>
                          <a:spcPct val="100000"/>
                        </a:lnSpc>
                        <a:spcBef>
                          <a:spcPts val="204"/>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Post Boosting: </a:t>
                      </a:r>
                      <a:r>
                        <a:rPr lang="en-US" sz="1100" u="none" cap="none" strike="noStrike">
                          <a:solidFill>
                            <a:srgbClr val="1A1A1A"/>
                          </a:solidFill>
                          <a:latin typeface="Verdana"/>
                          <a:ea typeface="Verdana"/>
                          <a:cs typeface="Verdana"/>
                          <a:sym typeface="Verdana"/>
                        </a:rPr>
                        <a:t>Businesses can boost posts for wider</a:t>
                      </a:r>
                      <a:endParaRPr sz="1100" u="none" cap="none" strike="noStrike">
                        <a:latin typeface="Verdana"/>
                        <a:ea typeface="Verdana"/>
                        <a:cs typeface="Verdana"/>
                        <a:sym typeface="Verdana"/>
                      </a:endParaRPr>
                    </a:p>
                    <a:p>
                      <a:pPr indent="0" lvl="0" marL="412115" marR="0" rtl="0" algn="l">
                        <a:lnSpc>
                          <a:spcPct val="100000"/>
                        </a:lnSpc>
                        <a:spcBef>
                          <a:spcPts val="195"/>
                        </a:spcBef>
                        <a:spcAft>
                          <a:spcPts val="0"/>
                        </a:spcAft>
                        <a:buNone/>
                      </a:pPr>
                      <a:r>
                        <a:rPr lang="en-US" sz="1100" u="none" cap="none" strike="noStrike">
                          <a:solidFill>
                            <a:srgbClr val="1A1A1A"/>
                          </a:solidFill>
                          <a:latin typeface="Verdana"/>
                          <a:ea typeface="Verdana"/>
                          <a:cs typeface="Verdana"/>
                          <a:sym typeface="Verdana"/>
                        </a:rPr>
                        <a:t>reach through paid promotion.</a:t>
                      </a:r>
                      <a:endParaRPr sz="1100" u="none" cap="none" strike="noStrike">
                        <a:latin typeface="Verdana"/>
                        <a:ea typeface="Verdana"/>
                        <a:cs typeface="Verdana"/>
                        <a:sym typeface="Verdana"/>
                      </a:endParaRPr>
                    </a:p>
                    <a:p>
                      <a:pPr indent="-344170" lvl="0" marL="412115" marR="0" rtl="0" algn="l">
                        <a:lnSpc>
                          <a:spcPct val="100000"/>
                        </a:lnSpc>
                        <a:spcBef>
                          <a:spcPts val="204"/>
                        </a:spcBef>
                        <a:spcAft>
                          <a:spcPts val="0"/>
                        </a:spcAft>
                        <a:buClr>
                          <a:srgbClr val="000000"/>
                        </a:buClr>
                        <a:buSzPts val="1000"/>
                        <a:buFont typeface="Noto Sans Symbols"/>
                        <a:buChar char="∙"/>
                      </a:pPr>
                      <a:r>
                        <a:rPr b="1" lang="en-US" sz="1100" u="none" cap="none" strike="noStrike">
                          <a:solidFill>
                            <a:srgbClr val="1A1A1A"/>
                          </a:solidFill>
                          <a:latin typeface="Verdana"/>
                          <a:ea typeface="Verdana"/>
                          <a:cs typeface="Verdana"/>
                          <a:sym typeface="Verdana"/>
                        </a:rPr>
                        <a:t>Events: </a:t>
                      </a:r>
                      <a:r>
                        <a:rPr lang="en-US" sz="1100" u="none" cap="none" strike="noStrike">
                          <a:solidFill>
                            <a:srgbClr val="1A1A1A"/>
                          </a:solidFill>
                          <a:latin typeface="Verdana"/>
                          <a:ea typeface="Verdana"/>
                          <a:cs typeface="Verdana"/>
                          <a:sym typeface="Verdana"/>
                        </a:rPr>
                        <a:t>Pages can create and promote events.</a:t>
                      </a:r>
                      <a:endParaRPr sz="1100" u="none" cap="none" strike="noStrike">
                        <a:latin typeface="Verdana"/>
                        <a:ea typeface="Verdana"/>
                        <a:cs typeface="Verdana"/>
                        <a:sym typeface="Verdana"/>
                      </a:endParaRPr>
                    </a:p>
                  </a:txBody>
                  <a:tcPr marT="63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8" name="Shape 338"/>
        <p:cNvGrpSpPr/>
        <p:nvPr/>
      </p:nvGrpSpPr>
      <p:grpSpPr>
        <a:xfrm>
          <a:off x="0" y="0"/>
          <a:ext cx="0" cy="0"/>
          <a:chOff x="0" y="0"/>
          <a:chExt cx="0" cy="0"/>
        </a:xfrm>
      </p:grpSpPr>
      <p:pic>
        <p:nvPicPr>
          <p:cNvPr id="339" name="Google Shape;339;p42"/>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340" name="Google Shape;340;p42"/>
          <p:cNvSpPr txBox="1"/>
          <p:nvPr>
            <p:ph type="title"/>
          </p:nvPr>
        </p:nvSpPr>
        <p:spPr>
          <a:xfrm>
            <a:off x="479551" y="1233932"/>
            <a:ext cx="771842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Relevant only for Business profiles</a:t>
            </a:r>
            <a:endParaRPr sz="3200"/>
          </a:p>
        </p:txBody>
      </p:sp>
      <p:graphicFrame>
        <p:nvGraphicFramePr>
          <p:cNvPr id="341" name="Google Shape;341;p42"/>
          <p:cNvGraphicFramePr/>
          <p:nvPr/>
        </p:nvGraphicFramePr>
        <p:xfrm>
          <a:off x="1526666" y="2144522"/>
          <a:ext cx="3000000" cy="3000000"/>
        </p:xfrm>
        <a:graphic>
          <a:graphicData uri="http://schemas.openxmlformats.org/drawingml/2006/table">
            <a:tbl>
              <a:tblPr bandRow="1" firstRow="1">
                <a:noFill/>
                <a:tableStyleId>{94D377E6-20D6-4A40-8407-A7E1ABDA0104}</a:tableStyleId>
              </a:tblPr>
              <a:tblGrid>
                <a:gridCol w="7879725"/>
              </a:tblGrid>
              <a:tr h="993650">
                <a:tc>
                  <a:txBody>
                    <a:bodyPr/>
                    <a:lstStyle/>
                    <a:p>
                      <a:pPr indent="0" lvl="0" marL="68580" marR="0" rtl="0" algn="l">
                        <a:lnSpc>
                          <a:spcPct val="100000"/>
                        </a:lnSpc>
                        <a:spcBef>
                          <a:spcPts val="0"/>
                        </a:spcBef>
                        <a:spcAft>
                          <a:spcPts val="0"/>
                        </a:spcAft>
                        <a:buNone/>
                      </a:pPr>
                      <a:r>
                        <a:rPr b="1" lang="en-US" sz="1600" u="none" cap="none" strike="noStrike">
                          <a:solidFill>
                            <a:srgbClr val="1A1A1A"/>
                          </a:solidFill>
                          <a:latin typeface="Verdana"/>
                          <a:ea typeface="Verdana"/>
                          <a:cs typeface="Verdana"/>
                          <a:sym typeface="Verdana"/>
                        </a:rPr>
                        <a:t>Verification:</a:t>
                      </a:r>
                      <a:endParaRPr sz="1600" u="none" cap="none" strike="noStrike">
                        <a:latin typeface="Verdana"/>
                        <a:ea typeface="Verdana"/>
                        <a:cs typeface="Verdana"/>
                        <a:sym typeface="Verdana"/>
                      </a:endParaRPr>
                    </a:p>
                    <a:p>
                      <a:pPr indent="-343535" lvl="0" marL="411480" marR="0" rtl="0" algn="l">
                        <a:lnSpc>
                          <a:spcPct val="100000"/>
                        </a:lnSpc>
                        <a:spcBef>
                          <a:spcPts val="1490"/>
                        </a:spcBef>
                        <a:spcAft>
                          <a:spcPts val="0"/>
                        </a:spcAft>
                        <a:buClr>
                          <a:srgbClr val="000000"/>
                        </a:buClr>
                        <a:buSzPts val="1000"/>
                        <a:buFont typeface="Noto Sans Symbols"/>
                        <a:buChar char="∙"/>
                      </a:pPr>
                      <a:r>
                        <a:rPr b="1" lang="en-US" sz="1600" u="none" cap="none" strike="noStrike">
                          <a:solidFill>
                            <a:srgbClr val="1A1A1A"/>
                          </a:solidFill>
                          <a:latin typeface="Verdana"/>
                          <a:ea typeface="Verdana"/>
                          <a:cs typeface="Verdana"/>
                          <a:sym typeface="Verdana"/>
                        </a:rPr>
                        <a:t>Verification Badge: </a:t>
                      </a:r>
                      <a:r>
                        <a:rPr lang="en-US" sz="1600" u="none" cap="none" strike="noStrike">
                          <a:solidFill>
                            <a:srgbClr val="1A1A1A"/>
                          </a:solidFill>
                          <a:latin typeface="Verdana"/>
                          <a:ea typeface="Verdana"/>
                          <a:cs typeface="Verdana"/>
                          <a:sym typeface="Verdana"/>
                        </a:rPr>
                        <a:t>Businesses can get a verification badge, indicating</a:t>
                      </a:r>
                      <a:endParaRPr sz="1600" u="none" cap="none" strike="noStrike">
                        <a:latin typeface="Verdana"/>
                        <a:ea typeface="Verdana"/>
                        <a:cs typeface="Verdana"/>
                        <a:sym typeface="Verdana"/>
                      </a:endParaRPr>
                    </a:p>
                    <a:p>
                      <a:pPr indent="0" lvl="0" marL="411480" marR="0" rtl="0" algn="l">
                        <a:lnSpc>
                          <a:spcPct val="100000"/>
                        </a:lnSpc>
                        <a:spcBef>
                          <a:spcPts val="285"/>
                        </a:spcBef>
                        <a:spcAft>
                          <a:spcPts val="0"/>
                        </a:spcAft>
                        <a:buNone/>
                      </a:pPr>
                      <a:r>
                        <a:rPr lang="en-US" sz="1600" u="none" cap="none" strike="noStrike">
                          <a:solidFill>
                            <a:srgbClr val="1A1A1A"/>
                          </a:solidFill>
                          <a:latin typeface="Verdana"/>
                          <a:ea typeface="Verdana"/>
                          <a:cs typeface="Verdana"/>
                          <a:sym typeface="Verdana"/>
                        </a:rPr>
                        <a:t>the authenticity of the page.</a:t>
                      </a:r>
                      <a:endParaRPr sz="1600" u="none" cap="none" strike="noStrike">
                        <a:latin typeface="Verdana"/>
                        <a:ea typeface="Verdana"/>
                        <a:cs typeface="Verdana"/>
                        <a:sym typeface="Verdana"/>
                      </a:endParaRPr>
                    </a:p>
                  </a:txBody>
                  <a:tcPr marT="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3650">
                <a:tc>
                  <a:txBody>
                    <a:bodyPr/>
                    <a:lstStyle/>
                    <a:p>
                      <a:pPr indent="0" lvl="0" marL="68580" marR="0" rtl="0" algn="l">
                        <a:lnSpc>
                          <a:spcPct val="100000"/>
                        </a:lnSpc>
                        <a:spcBef>
                          <a:spcPts val="0"/>
                        </a:spcBef>
                        <a:spcAft>
                          <a:spcPts val="0"/>
                        </a:spcAft>
                        <a:buNone/>
                      </a:pPr>
                      <a:r>
                        <a:rPr b="1" lang="en-US" sz="1600" u="none" cap="none" strike="noStrike">
                          <a:solidFill>
                            <a:srgbClr val="1A1A1A"/>
                          </a:solidFill>
                          <a:latin typeface="Verdana"/>
                          <a:ea typeface="Verdana"/>
                          <a:cs typeface="Verdana"/>
                          <a:sym typeface="Verdana"/>
                        </a:rPr>
                        <a:t>Analytics:</a:t>
                      </a:r>
                      <a:endParaRPr sz="1600" u="none" cap="none" strike="noStrike">
                        <a:latin typeface="Verdana"/>
                        <a:ea typeface="Verdana"/>
                        <a:cs typeface="Verdana"/>
                        <a:sym typeface="Verdana"/>
                      </a:endParaRPr>
                    </a:p>
                    <a:p>
                      <a:pPr indent="-342900" lvl="0" marL="411480" marR="60325" rtl="0" algn="l">
                        <a:lnSpc>
                          <a:spcPct val="114999"/>
                        </a:lnSpc>
                        <a:spcBef>
                          <a:spcPts val="1205"/>
                        </a:spcBef>
                        <a:spcAft>
                          <a:spcPts val="0"/>
                        </a:spcAft>
                        <a:buClr>
                          <a:srgbClr val="000000"/>
                        </a:buClr>
                        <a:buSzPts val="1000"/>
                        <a:buFont typeface="Noto Sans Symbols"/>
                        <a:buChar char="∙"/>
                      </a:pPr>
                      <a:r>
                        <a:rPr b="1" lang="en-US" sz="1600" u="none" cap="none" strike="noStrike">
                          <a:solidFill>
                            <a:srgbClr val="1A1A1A"/>
                          </a:solidFill>
                          <a:latin typeface="Verdana"/>
                          <a:ea typeface="Verdana"/>
                          <a:cs typeface="Verdana"/>
                          <a:sym typeface="Verdana"/>
                        </a:rPr>
                        <a:t>Insights: </a:t>
                      </a:r>
                      <a:r>
                        <a:rPr lang="en-US" sz="1600" u="none" cap="none" strike="noStrike">
                          <a:solidFill>
                            <a:srgbClr val="1A1A1A"/>
                          </a:solidFill>
                          <a:latin typeface="Verdana"/>
                          <a:ea typeface="Verdana"/>
                          <a:cs typeface="Verdana"/>
                          <a:sym typeface="Verdana"/>
                        </a:rPr>
                        <a:t>Business pages have access to detailed analytics about the  audience, post performance, and engagement.</a:t>
                      </a:r>
                      <a:endParaRPr sz="1600" u="none" cap="none" strike="noStrike">
                        <a:latin typeface="Verdana"/>
                        <a:ea typeface="Verdana"/>
                        <a:cs typeface="Verdana"/>
                        <a:sym typeface="Verdana"/>
                      </a:endParaRPr>
                    </a:p>
                  </a:txBody>
                  <a:tcPr marT="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3650">
                <a:tc>
                  <a:txBody>
                    <a:bodyPr/>
                    <a:lstStyle/>
                    <a:p>
                      <a:pPr indent="0" lvl="0" marL="68580" marR="0" rtl="0" algn="l">
                        <a:lnSpc>
                          <a:spcPct val="100000"/>
                        </a:lnSpc>
                        <a:spcBef>
                          <a:spcPts val="0"/>
                        </a:spcBef>
                        <a:spcAft>
                          <a:spcPts val="0"/>
                        </a:spcAft>
                        <a:buNone/>
                      </a:pPr>
                      <a:r>
                        <a:rPr b="1" lang="en-US" sz="1600" u="none" cap="none" strike="noStrike">
                          <a:solidFill>
                            <a:srgbClr val="1A1A1A"/>
                          </a:solidFill>
                          <a:latin typeface="Verdana"/>
                          <a:ea typeface="Verdana"/>
                          <a:cs typeface="Verdana"/>
                          <a:sym typeface="Verdana"/>
                        </a:rPr>
                        <a:t>Advertising:</a:t>
                      </a:r>
                      <a:endParaRPr sz="1600" u="none" cap="none" strike="noStrike">
                        <a:latin typeface="Verdana"/>
                        <a:ea typeface="Verdana"/>
                        <a:cs typeface="Verdana"/>
                        <a:sym typeface="Verdana"/>
                      </a:endParaRPr>
                    </a:p>
                    <a:p>
                      <a:pPr indent="-343535" lvl="0" marL="411480" marR="0" rtl="0" algn="l">
                        <a:lnSpc>
                          <a:spcPct val="100000"/>
                        </a:lnSpc>
                        <a:spcBef>
                          <a:spcPts val="1490"/>
                        </a:spcBef>
                        <a:spcAft>
                          <a:spcPts val="0"/>
                        </a:spcAft>
                        <a:buClr>
                          <a:srgbClr val="000000"/>
                        </a:buClr>
                        <a:buSzPts val="1000"/>
                        <a:buFont typeface="Noto Sans Symbols"/>
                        <a:buChar char="∙"/>
                      </a:pPr>
                      <a:r>
                        <a:rPr b="1" lang="en-US" sz="1600" u="none" cap="none" strike="noStrike">
                          <a:solidFill>
                            <a:srgbClr val="1A1A1A"/>
                          </a:solidFill>
                          <a:latin typeface="Verdana"/>
                          <a:ea typeface="Verdana"/>
                          <a:cs typeface="Verdana"/>
                          <a:sym typeface="Verdana"/>
                        </a:rPr>
                        <a:t>Ad Manager: </a:t>
                      </a:r>
                      <a:r>
                        <a:rPr lang="en-US" sz="1600" u="none" cap="none" strike="noStrike">
                          <a:solidFill>
                            <a:srgbClr val="1A1A1A"/>
                          </a:solidFill>
                          <a:latin typeface="Verdana"/>
                          <a:ea typeface="Verdana"/>
                          <a:cs typeface="Verdana"/>
                          <a:sym typeface="Verdana"/>
                        </a:rPr>
                        <a:t>Businesses can create and manage ads through Facebook</a:t>
                      </a:r>
                      <a:endParaRPr sz="1600" u="none" cap="none" strike="noStrike">
                        <a:latin typeface="Verdana"/>
                        <a:ea typeface="Verdana"/>
                        <a:cs typeface="Verdana"/>
                        <a:sym typeface="Verdana"/>
                      </a:endParaRPr>
                    </a:p>
                    <a:p>
                      <a:pPr indent="0" lvl="0" marL="411480" marR="0" rtl="0" algn="l">
                        <a:lnSpc>
                          <a:spcPct val="100000"/>
                        </a:lnSpc>
                        <a:spcBef>
                          <a:spcPts val="290"/>
                        </a:spcBef>
                        <a:spcAft>
                          <a:spcPts val="0"/>
                        </a:spcAft>
                        <a:buNone/>
                      </a:pPr>
                      <a:r>
                        <a:rPr lang="en-US" sz="1600" u="none" cap="none" strike="noStrike">
                          <a:solidFill>
                            <a:srgbClr val="1A1A1A"/>
                          </a:solidFill>
                          <a:latin typeface="Verdana"/>
                          <a:ea typeface="Verdana"/>
                          <a:cs typeface="Verdana"/>
                          <a:sym typeface="Verdana"/>
                        </a:rPr>
                        <a:t>Ad Manager.</a:t>
                      </a:r>
                      <a:endParaRPr sz="1600" u="none" cap="none" strike="noStrike">
                        <a:latin typeface="Verdana"/>
                        <a:ea typeface="Verdana"/>
                        <a:cs typeface="Verdana"/>
                        <a:sym typeface="Verdana"/>
                      </a:endParaRPr>
                    </a:p>
                  </a:txBody>
                  <a:tcPr marT="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3575">
                <a:tc>
                  <a:txBody>
                    <a:bodyPr/>
                    <a:lstStyle/>
                    <a:p>
                      <a:pPr indent="0" lvl="0" marL="68580" marR="0" rtl="0" algn="l">
                        <a:lnSpc>
                          <a:spcPct val="100000"/>
                        </a:lnSpc>
                        <a:spcBef>
                          <a:spcPts val="0"/>
                        </a:spcBef>
                        <a:spcAft>
                          <a:spcPts val="0"/>
                        </a:spcAft>
                        <a:buNone/>
                      </a:pPr>
                      <a:r>
                        <a:rPr b="1" lang="en-US" sz="1600" u="none" cap="none" strike="noStrike">
                          <a:solidFill>
                            <a:srgbClr val="1A1A1A"/>
                          </a:solidFill>
                          <a:latin typeface="Verdana"/>
                          <a:ea typeface="Verdana"/>
                          <a:cs typeface="Verdana"/>
                          <a:sym typeface="Verdana"/>
                        </a:rPr>
                        <a:t>Call-to-Action Button:</a:t>
                      </a:r>
                      <a:endParaRPr sz="1600" u="none" cap="none" strike="noStrike">
                        <a:latin typeface="Verdana"/>
                        <a:ea typeface="Verdana"/>
                        <a:cs typeface="Verdana"/>
                        <a:sym typeface="Verdana"/>
                      </a:endParaRPr>
                    </a:p>
                    <a:p>
                      <a:pPr indent="-342900" lvl="0" marL="411480" marR="61594" rtl="0" algn="l">
                        <a:lnSpc>
                          <a:spcPct val="114999"/>
                        </a:lnSpc>
                        <a:spcBef>
                          <a:spcPts val="1200"/>
                        </a:spcBef>
                        <a:spcAft>
                          <a:spcPts val="0"/>
                        </a:spcAft>
                        <a:buClr>
                          <a:srgbClr val="000000"/>
                        </a:buClr>
                        <a:buSzPts val="1000"/>
                        <a:buFont typeface="Noto Sans Symbols"/>
                        <a:buChar char="∙"/>
                      </a:pPr>
                      <a:r>
                        <a:rPr b="1" lang="en-US" sz="1600" u="none" cap="none" strike="noStrike">
                          <a:solidFill>
                            <a:srgbClr val="1A1A1A"/>
                          </a:solidFill>
                          <a:latin typeface="Verdana"/>
                          <a:ea typeface="Verdana"/>
                          <a:cs typeface="Verdana"/>
                          <a:sym typeface="Verdana"/>
                        </a:rPr>
                        <a:t>CTA Button: </a:t>
                      </a:r>
                      <a:r>
                        <a:rPr lang="en-US" sz="1600" u="none" cap="none" strike="noStrike">
                          <a:solidFill>
                            <a:srgbClr val="1A1A1A"/>
                          </a:solidFill>
                          <a:latin typeface="Verdana"/>
                          <a:ea typeface="Verdana"/>
                          <a:cs typeface="Verdana"/>
                          <a:sym typeface="Verdana"/>
                        </a:rPr>
                        <a:t>Business pages can include a call-to-action button like  "Contact Us," "Shop Now," or "Sign Up."</a:t>
                      </a:r>
                      <a:endParaRPr sz="1600" u="none" cap="none" strike="noStrike">
                        <a:latin typeface="Verdana"/>
                        <a:ea typeface="Verdana"/>
                        <a:cs typeface="Verdana"/>
                        <a:sym typeface="Verdana"/>
                      </a:endParaRPr>
                    </a:p>
                  </a:txBody>
                  <a:tcPr marT="82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5" name="Shape 345"/>
        <p:cNvGrpSpPr/>
        <p:nvPr/>
      </p:nvGrpSpPr>
      <p:grpSpPr>
        <a:xfrm>
          <a:off x="0" y="0"/>
          <a:ext cx="0" cy="0"/>
          <a:chOff x="0" y="0"/>
          <a:chExt cx="0" cy="0"/>
        </a:xfrm>
      </p:grpSpPr>
      <p:pic>
        <p:nvPicPr>
          <p:cNvPr id="346" name="Google Shape;346;p43"/>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347" name="Google Shape;347;p43"/>
          <p:cNvSpPr txBox="1"/>
          <p:nvPr>
            <p:ph type="title"/>
          </p:nvPr>
        </p:nvSpPr>
        <p:spPr>
          <a:xfrm>
            <a:off x="479551" y="1233932"/>
            <a:ext cx="897064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Tools with impact on women companies</a:t>
            </a:r>
            <a:endParaRPr sz="3200"/>
          </a:p>
        </p:txBody>
      </p:sp>
      <p:grpSp>
        <p:nvGrpSpPr>
          <p:cNvPr id="348" name="Google Shape;348;p43"/>
          <p:cNvGrpSpPr/>
          <p:nvPr/>
        </p:nvGrpSpPr>
        <p:grpSpPr>
          <a:xfrm>
            <a:off x="4290567" y="2017776"/>
            <a:ext cx="6942455" cy="899160"/>
            <a:chOff x="4290567" y="2017776"/>
            <a:chExt cx="6942455" cy="899160"/>
          </a:xfrm>
        </p:grpSpPr>
        <p:sp>
          <p:nvSpPr>
            <p:cNvPr id="349" name="Google Shape;349;p43"/>
            <p:cNvSpPr/>
            <p:nvPr/>
          </p:nvSpPr>
          <p:spPr>
            <a:xfrm>
              <a:off x="4290567" y="2017776"/>
              <a:ext cx="6942455" cy="899160"/>
            </a:xfrm>
            <a:custGeom>
              <a:rect b="b" l="l" r="r" t="t"/>
              <a:pathLst>
                <a:path extrusionOk="0" h="899160" w="6942455">
                  <a:moveTo>
                    <a:pt x="6792340" y="0"/>
                  </a:moveTo>
                  <a:lnTo>
                    <a:pt x="0" y="0"/>
                  </a:lnTo>
                  <a:lnTo>
                    <a:pt x="0" y="898906"/>
                  </a:lnTo>
                  <a:lnTo>
                    <a:pt x="6792340" y="898906"/>
                  </a:lnTo>
                  <a:lnTo>
                    <a:pt x="6839723" y="891269"/>
                  </a:lnTo>
                  <a:lnTo>
                    <a:pt x="6880863" y="870002"/>
                  </a:lnTo>
                  <a:lnTo>
                    <a:pt x="6913297" y="837568"/>
                  </a:lnTo>
                  <a:lnTo>
                    <a:pt x="6934564" y="796428"/>
                  </a:lnTo>
                  <a:lnTo>
                    <a:pt x="6942201" y="749046"/>
                  </a:lnTo>
                  <a:lnTo>
                    <a:pt x="6942201" y="149733"/>
                  </a:lnTo>
                  <a:lnTo>
                    <a:pt x="6934564" y="102412"/>
                  </a:lnTo>
                  <a:lnTo>
                    <a:pt x="6913297" y="61310"/>
                  </a:lnTo>
                  <a:lnTo>
                    <a:pt x="6880863" y="28895"/>
                  </a:lnTo>
                  <a:lnTo>
                    <a:pt x="6839723" y="7635"/>
                  </a:lnTo>
                  <a:lnTo>
                    <a:pt x="6792340" y="0"/>
                  </a:lnTo>
                  <a:close/>
                </a:path>
              </a:pathLst>
            </a:custGeom>
            <a:solidFill>
              <a:srgbClr val="E1E7CC">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0" name="Google Shape;350;p43"/>
            <p:cNvSpPr/>
            <p:nvPr/>
          </p:nvSpPr>
          <p:spPr>
            <a:xfrm>
              <a:off x="4290567" y="2017776"/>
              <a:ext cx="6942455" cy="899160"/>
            </a:xfrm>
            <a:custGeom>
              <a:rect b="b" l="l" r="r" t="t"/>
              <a:pathLst>
                <a:path extrusionOk="0" h="899160" w="6942455">
                  <a:moveTo>
                    <a:pt x="6942201" y="149733"/>
                  </a:moveTo>
                  <a:lnTo>
                    <a:pt x="6942201" y="749046"/>
                  </a:lnTo>
                  <a:lnTo>
                    <a:pt x="6934564" y="796428"/>
                  </a:lnTo>
                  <a:lnTo>
                    <a:pt x="6913297" y="837568"/>
                  </a:lnTo>
                  <a:lnTo>
                    <a:pt x="6880863" y="870002"/>
                  </a:lnTo>
                  <a:lnTo>
                    <a:pt x="6839723" y="891269"/>
                  </a:lnTo>
                  <a:lnTo>
                    <a:pt x="6792340" y="898906"/>
                  </a:lnTo>
                  <a:lnTo>
                    <a:pt x="0" y="898906"/>
                  </a:lnTo>
                  <a:lnTo>
                    <a:pt x="0" y="0"/>
                  </a:lnTo>
                  <a:lnTo>
                    <a:pt x="6792340" y="0"/>
                  </a:lnTo>
                  <a:lnTo>
                    <a:pt x="6839723" y="7635"/>
                  </a:lnTo>
                  <a:lnTo>
                    <a:pt x="6880863" y="28895"/>
                  </a:lnTo>
                  <a:lnTo>
                    <a:pt x="6913297" y="61310"/>
                  </a:lnTo>
                  <a:lnTo>
                    <a:pt x="6934564" y="102412"/>
                  </a:lnTo>
                  <a:lnTo>
                    <a:pt x="6942201" y="149733"/>
                  </a:lnTo>
                  <a:close/>
                </a:path>
              </a:pathLst>
            </a:custGeom>
            <a:noFill/>
            <a:ln cap="flat" cmpd="sng" w="25400">
              <a:solidFill>
                <a:srgbClr val="E1E7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51" name="Google Shape;351;p43"/>
          <p:cNvSpPr txBox="1"/>
          <p:nvPr/>
        </p:nvSpPr>
        <p:spPr>
          <a:xfrm>
            <a:off x="4526026" y="2021205"/>
            <a:ext cx="5547360" cy="434975"/>
          </a:xfrm>
          <a:prstGeom prst="rect">
            <a:avLst/>
          </a:prstGeom>
          <a:noFill/>
          <a:ln>
            <a:noFill/>
          </a:ln>
        </p:spPr>
        <p:txBody>
          <a:bodyPr anchorCtr="0" anchor="t" bIns="0" lIns="0" spcFirstLastPara="1" rIns="0" wrap="square" tIns="34275">
            <a:spAutoFit/>
          </a:bodyPr>
          <a:lstStyle/>
          <a:p>
            <a:pPr indent="-114300" lvl="0" marL="127000" marR="5080" rtl="0" algn="l">
              <a:lnSpc>
                <a:spcPct val="110000"/>
              </a:lnSpc>
              <a:spcBef>
                <a:spcPts val="0"/>
              </a:spcBef>
              <a:spcAft>
                <a:spcPts val="0"/>
              </a:spcAft>
              <a:buSzPts val="1400"/>
              <a:buFont typeface="Verdana"/>
              <a:buChar char="•"/>
            </a:pPr>
            <a:r>
              <a:rPr lang="en-US" sz="1400">
                <a:latin typeface="Verdana"/>
                <a:ea typeface="Verdana"/>
                <a:cs typeface="Verdana"/>
                <a:sym typeface="Verdana"/>
              </a:rPr>
              <a:t>Create a professional business page to showcase your brand,  products, and services</a:t>
            </a:r>
            <a:endParaRPr sz="1400">
              <a:latin typeface="Verdana"/>
              <a:ea typeface="Verdana"/>
              <a:cs typeface="Verdana"/>
              <a:sym typeface="Verdana"/>
            </a:endParaRPr>
          </a:p>
        </p:txBody>
      </p:sp>
      <p:sp>
        <p:nvSpPr>
          <p:cNvPr id="352" name="Google Shape;352;p43"/>
          <p:cNvSpPr txBox="1"/>
          <p:nvPr/>
        </p:nvSpPr>
        <p:spPr>
          <a:xfrm>
            <a:off x="4526026" y="2443352"/>
            <a:ext cx="5804535" cy="434975"/>
          </a:xfrm>
          <a:prstGeom prst="rect">
            <a:avLst/>
          </a:prstGeom>
          <a:noFill/>
          <a:ln>
            <a:noFill/>
          </a:ln>
        </p:spPr>
        <p:txBody>
          <a:bodyPr anchorCtr="0" anchor="t" bIns="0" lIns="0" spcFirstLastPara="1" rIns="0" wrap="square" tIns="34275">
            <a:spAutoFit/>
          </a:bodyPr>
          <a:lstStyle/>
          <a:p>
            <a:pPr indent="-114300" lvl="0" marL="127000" marR="5080" rtl="0" algn="l">
              <a:lnSpc>
                <a:spcPct val="110000"/>
              </a:lnSpc>
              <a:spcBef>
                <a:spcPts val="0"/>
              </a:spcBef>
              <a:spcAft>
                <a:spcPts val="0"/>
              </a:spcAft>
              <a:buSzPts val="1400"/>
              <a:buFont typeface="Verdana"/>
              <a:buChar char="•"/>
            </a:pPr>
            <a:r>
              <a:rPr lang="en-US" sz="1400">
                <a:latin typeface="Verdana"/>
                <a:ea typeface="Verdana"/>
                <a:cs typeface="Verdana"/>
                <a:sym typeface="Verdana"/>
              </a:rPr>
              <a:t>Utilize the page to share updates, stories, and engage with your  audience</a:t>
            </a:r>
            <a:endParaRPr sz="1400">
              <a:latin typeface="Verdana"/>
              <a:ea typeface="Verdana"/>
              <a:cs typeface="Verdana"/>
              <a:sym typeface="Verdana"/>
            </a:endParaRPr>
          </a:p>
        </p:txBody>
      </p:sp>
      <p:grpSp>
        <p:nvGrpSpPr>
          <p:cNvPr id="353" name="Google Shape;353;p43"/>
          <p:cNvGrpSpPr/>
          <p:nvPr/>
        </p:nvGrpSpPr>
        <p:grpSpPr>
          <a:xfrm>
            <a:off x="385483" y="1905380"/>
            <a:ext cx="3905250" cy="1123950"/>
            <a:chOff x="385483" y="1905380"/>
            <a:chExt cx="3905250" cy="1123950"/>
          </a:xfrm>
        </p:grpSpPr>
        <p:sp>
          <p:nvSpPr>
            <p:cNvPr id="354" name="Google Shape;354;p43"/>
            <p:cNvSpPr/>
            <p:nvPr/>
          </p:nvSpPr>
          <p:spPr>
            <a:xfrm>
              <a:off x="385483" y="1905380"/>
              <a:ext cx="3905250" cy="1123950"/>
            </a:xfrm>
            <a:custGeom>
              <a:rect b="b" l="l" r="r" t="t"/>
              <a:pathLst>
                <a:path extrusionOk="0" h="1123950" w="3905250">
                  <a:moveTo>
                    <a:pt x="3717759" y="0"/>
                  </a:moveTo>
                  <a:lnTo>
                    <a:pt x="187286" y="0"/>
                  </a:lnTo>
                  <a:lnTo>
                    <a:pt x="137501" y="6687"/>
                  </a:lnTo>
                  <a:lnTo>
                    <a:pt x="92762" y="25559"/>
                  </a:lnTo>
                  <a:lnTo>
                    <a:pt x="54857" y="54832"/>
                  </a:lnTo>
                  <a:lnTo>
                    <a:pt x="25571" y="92719"/>
                  </a:lnTo>
                  <a:lnTo>
                    <a:pt x="6690" y="137436"/>
                  </a:lnTo>
                  <a:lnTo>
                    <a:pt x="0" y="187198"/>
                  </a:lnTo>
                  <a:lnTo>
                    <a:pt x="0" y="936371"/>
                  </a:lnTo>
                  <a:lnTo>
                    <a:pt x="6690" y="986186"/>
                  </a:lnTo>
                  <a:lnTo>
                    <a:pt x="25571" y="1030938"/>
                  </a:lnTo>
                  <a:lnTo>
                    <a:pt x="54857" y="1068847"/>
                  </a:lnTo>
                  <a:lnTo>
                    <a:pt x="92762" y="1098131"/>
                  </a:lnTo>
                  <a:lnTo>
                    <a:pt x="137501" y="1117007"/>
                  </a:lnTo>
                  <a:lnTo>
                    <a:pt x="187286" y="1123696"/>
                  </a:lnTo>
                  <a:lnTo>
                    <a:pt x="3717759" y="1123696"/>
                  </a:lnTo>
                  <a:lnTo>
                    <a:pt x="3767530" y="1117007"/>
                  </a:lnTo>
                  <a:lnTo>
                    <a:pt x="3812271" y="1098131"/>
                  </a:lnTo>
                  <a:lnTo>
                    <a:pt x="3850189" y="1068847"/>
                  </a:lnTo>
                  <a:lnTo>
                    <a:pt x="3879492" y="1030938"/>
                  </a:lnTo>
                  <a:lnTo>
                    <a:pt x="3898388" y="986186"/>
                  </a:lnTo>
                  <a:lnTo>
                    <a:pt x="3905084" y="936371"/>
                  </a:lnTo>
                  <a:lnTo>
                    <a:pt x="3905084" y="187198"/>
                  </a:lnTo>
                  <a:lnTo>
                    <a:pt x="3898388" y="137436"/>
                  </a:lnTo>
                  <a:lnTo>
                    <a:pt x="3879492" y="92719"/>
                  </a:lnTo>
                  <a:lnTo>
                    <a:pt x="3850189" y="54832"/>
                  </a:lnTo>
                  <a:lnTo>
                    <a:pt x="3812271" y="25559"/>
                  </a:lnTo>
                  <a:lnTo>
                    <a:pt x="3767530" y="6687"/>
                  </a:lnTo>
                  <a:lnTo>
                    <a:pt x="371775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5" name="Google Shape;355;p43"/>
            <p:cNvSpPr/>
            <p:nvPr/>
          </p:nvSpPr>
          <p:spPr>
            <a:xfrm>
              <a:off x="385483" y="1905380"/>
              <a:ext cx="3905250" cy="1123950"/>
            </a:xfrm>
            <a:custGeom>
              <a:rect b="b" l="l" r="r" t="t"/>
              <a:pathLst>
                <a:path extrusionOk="0" h="1123950" w="3905250">
                  <a:moveTo>
                    <a:pt x="0" y="187198"/>
                  </a:moveTo>
                  <a:lnTo>
                    <a:pt x="6690" y="137436"/>
                  </a:lnTo>
                  <a:lnTo>
                    <a:pt x="25571" y="92719"/>
                  </a:lnTo>
                  <a:lnTo>
                    <a:pt x="54857" y="54832"/>
                  </a:lnTo>
                  <a:lnTo>
                    <a:pt x="92762" y="25559"/>
                  </a:lnTo>
                  <a:lnTo>
                    <a:pt x="137501" y="6687"/>
                  </a:lnTo>
                  <a:lnTo>
                    <a:pt x="187286" y="0"/>
                  </a:lnTo>
                  <a:lnTo>
                    <a:pt x="3717759" y="0"/>
                  </a:lnTo>
                  <a:lnTo>
                    <a:pt x="3767530" y="6687"/>
                  </a:lnTo>
                  <a:lnTo>
                    <a:pt x="3812271" y="25559"/>
                  </a:lnTo>
                  <a:lnTo>
                    <a:pt x="3850189" y="54832"/>
                  </a:lnTo>
                  <a:lnTo>
                    <a:pt x="3879492" y="92719"/>
                  </a:lnTo>
                  <a:lnTo>
                    <a:pt x="3898388" y="137436"/>
                  </a:lnTo>
                  <a:lnTo>
                    <a:pt x="3905084" y="187198"/>
                  </a:lnTo>
                  <a:lnTo>
                    <a:pt x="3905084" y="936371"/>
                  </a:lnTo>
                  <a:lnTo>
                    <a:pt x="3898388" y="986186"/>
                  </a:lnTo>
                  <a:lnTo>
                    <a:pt x="3879492" y="1030938"/>
                  </a:lnTo>
                  <a:lnTo>
                    <a:pt x="3850189" y="1068847"/>
                  </a:lnTo>
                  <a:lnTo>
                    <a:pt x="3812271" y="1098131"/>
                  </a:lnTo>
                  <a:lnTo>
                    <a:pt x="3767530" y="1117007"/>
                  </a:lnTo>
                  <a:lnTo>
                    <a:pt x="3717759" y="1123696"/>
                  </a:lnTo>
                  <a:lnTo>
                    <a:pt x="187286" y="1123696"/>
                  </a:lnTo>
                  <a:lnTo>
                    <a:pt x="137501" y="1117007"/>
                  </a:lnTo>
                  <a:lnTo>
                    <a:pt x="92762" y="1098131"/>
                  </a:lnTo>
                  <a:lnTo>
                    <a:pt x="54857" y="1068847"/>
                  </a:lnTo>
                  <a:lnTo>
                    <a:pt x="25571" y="1030938"/>
                  </a:lnTo>
                  <a:lnTo>
                    <a:pt x="6690" y="986186"/>
                  </a:lnTo>
                  <a:lnTo>
                    <a:pt x="0" y="936371"/>
                  </a:lnTo>
                  <a:lnTo>
                    <a:pt x="0" y="18719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56" name="Google Shape;356;p43"/>
          <p:cNvSpPr txBox="1"/>
          <p:nvPr/>
        </p:nvSpPr>
        <p:spPr>
          <a:xfrm>
            <a:off x="1163827" y="2330018"/>
            <a:ext cx="2346960" cy="240029"/>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1400">
                <a:solidFill>
                  <a:srgbClr val="FFFFFF"/>
                </a:solidFill>
                <a:latin typeface="Verdana"/>
                <a:ea typeface="Verdana"/>
                <a:cs typeface="Verdana"/>
                <a:sym typeface="Verdana"/>
              </a:rPr>
              <a:t>Facebook Business Page</a:t>
            </a:r>
            <a:endParaRPr sz="1400">
              <a:latin typeface="Verdana"/>
              <a:ea typeface="Verdana"/>
              <a:cs typeface="Verdana"/>
              <a:sym typeface="Verdana"/>
            </a:endParaRPr>
          </a:p>
        </p:txBody>
      </p:sp>
      <p:grpSp>
        <p:nvGrpSpPr>
          <p:cNvPr id="357" name="Google Shape;357;p43"/>
          <p:cNvGrpSpPr/>
          <p:nvPr/>
        </p:nvGrpSpPr>
        <p:grpSpPr>
          <a:xfrm>
            <a:off x="4290567" y="3197605"/>
            <a:ext cx="6942455" cy="899160"/>
            <a:chOff x="4290567" y="3197605"/>
            <a:chExt cx="6942455" cy="899160"/>
          </a:xfrm>
        </p:grpSpPr>
        <p:sp>
          <p:nvSpPr>
            <p:cNvPr id="358" name="Google Shape;358;p43"/>
            <p:cNvSpPr/>
            <p:nvPr/>
          </p:nvSpPr>
          <p:spPr>
            <a:xfrm>
              <a:off x="4290567" y="3197605"/>
              <a:ext cx="6942455" cy="899160"/>
            </a:xfrm>
            <a:custGeom>
              <a:rect b="b" l="l" r="r" t="t"/>
              <a:pathLst>
                <a:path extrusionOk="0" h="899160" w="6942455">
                  <a:moveTo>
                    <a:pt x="6792340" y="0"/>
                  </a:moveTo>
                  <a:lnTo>
                    <a:pt x="0" y="0"/>
                  </a:lnTo>
                  <a:lnTo>
                    <a:pt x="0" y="899033"/>
                  </a:lnTo>
                  <a:lnTo>
                    <a:pt x="6792340" y="899033"/>
                  </a:lnTo>
                  <a:lnTo>
                    <a:pt x="6839723" y="891396"/>
                  </a:lnTo>
                  <a:lnTo>
                    <a:pt x="6880863" y="870129"/>
                  </a:lnTo>
                  <a:lnTo>
                    <a:pt x="6913297" y="837695"/>
                  </a:lnTo>
                  <a:lnTo>
                    <a:pt x="6934564" y="796555"/>
                  </a:lnTo>
                  <a:lnTo>
                    <a:pt x="6942201" y="749173"/>
                  </a:lnTo>
                  <a:lnTo>
                    <a:pt x="6942201" y="149860"/>
                  </a:lnTo>
                  <a:lnTo>
                    <a:pt x="6934564" y="102477"/>
                  </a:lnTo>
                  <a:lnTo>
                    <a:pt x="6913297" y="61337"/>
                  </a:lnTo>
                  <a:lnTo>
                    <a:pt x="6880863" y="28903"/>
                  </a:lnTo>
                  <a:lnTo>
                    <a:pt x="6839723" y="7636"/>
                  </a:lnTo>
                  <a:lnTo>
                    <a:pt x="6792340" y="0"/>
                  </a:lnTo>
                  <a:close/>
                </a:path>
              </a:pathLst>
            </a:custGeom>
            <a:solidFill>
              <a:srgbClr val="E1E7CC">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9" name="Google Shape;359;p43"/>
            <p:cNvSpPr/>
            <p:nvPr/>
          </p:nvSpPr>
          <p:spPr>
            <a:xfrm>
              <a:off x="4290567" y="3197605"/>
              <a:ext cx="6942455" cy="899160"/>
            </a:xfrm>
            <a:custGeom>
              <a:rect b="b" l="l" r="r" t="t"/>
              <a:pathLst>
                <a:path extrusionOk="0" h="899160" w="6942455">
                  <a:moveTo>
                    <a:pt x="6942201" y="149860"/>
                  </a:moveTo>
                  <a:lnTo>
                    <a:pt x="6942201" y="749173"/>
                  </a:lnTo>
                  <a:lnTo>
                    <a:pt x="6934564" y="796555"/>
                  </a:lnTo>
                  <a:lnTo>
                    <a:pt x="6913297" y="837695"/>
                  </a:lnTo>
                  <a:lnTo>
                    <a:pt x="6880863" y="870129"/>
                  </a:lnTo>
                  <a:lnTo>
                    <a:pt x="6839723" y="891396"/>
                  </a:lnTo>
                  <a:lnTo>
                    <a:pt x="6792340" y="899033"/>
                  </a:lnTo>
                  <a:lnTo>
                    <a:pt x="0" y="899033"/>
                  </a:lnTo>
                  <a:lnTo>
                    <a:pt x="0" y="0"/>
                  </a:lnTo>
                  <a:lnTo>
                    <a:pt x="6792340" y="0"/>
                  </a:lnTo>
                  <a:lnTo>
                    <a:pt x="6839723" y="7636"/>
                  </a:lnTo>
                  <a:lnTo>
                    <a:pt x="6880863" y="28903"/>
                  </a:lnTo>
                  <a:lnTo>
                    <a:pt x="6913297" y="61337"/>
                  </a:lnTo>
                  <a:lnTo>
                    <a:pt x="6934564" y="102477"/>
                  </a:lnTo>
                  <a:lnTo>
                    <a:pt x="6942201" y="149860"/>
                  </a:lnTo>
                  <a:close/>
                </a:path>
              </a:pathLst>
            </a:custGeom>
            <a:noFill/>
            <a:ln cap="flat" cmpd="sng" w="25400">
              <a:solidFill>
                <a:srgbClr val="E1E7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60" name="Google Shape;360;p43"/>
          <p:cNvSpPr txBox="1"/>
          <p:nvPr/>
        </p:nvSpPr>
        <p:spPr>
          <a:xfrm>
            <a:off x="4526026" y="3383381"/>
            <a:ext cx="6414135" cy="480059"/>
          </a:xfrm>
          <a:prstGeom prst="rect">
            <a:avLst/>
          </a:prstGeom>
          <a:noFill/>
          <a:ln>
            <a:noFill/>
          </a:ln>
        </p:spPr>
        <p:txBody>
          <a:bodyPr anchorCtr="0" anchor="t" bIns="0" lIns="0" spcFirstLastPara="1" rIns="0" wrap="square" tIns="26025">
            <a:spAutoFit/>
          </a:bodyPr>
          <a:lstStyle/>
          <a:p>
            <a:pPr indent="-114300" lvl="0" marL="127000" marR="0" rtl="0" algn="l">
              <a:lnSpc>
                <a:spcPct val="100000"/>
              </a:lnSpc>
              <a:spcBef>
                <a:spcPts val="0"/>
              </a:spcBef>
              <a:spcAft>
                <a:spcPts val="0"/>
              </a:spcAft>
              <a:buSzPts val="1400"/>
              <a:buFont typeface="Verdana"/>
              <a:buChar char="•"/>
            </a:pPr>
            <a:r>
              <a:rPr lang="en-US" sz="1400">
                <a:latin typeface="Verdana"/>
                <a:ea typeface="Verdana"/>
                <a:cs typeface="Verdana"/>
                <a:sym typeface="Verdana"/>
              </a:rPr>
              <a:t>Run targeted advertising campaigns to reach specific demographics</a:t>
            </a:r>
            <a:endParaRPr sz="1400">
              <a:latin typeface="Verdana"/>
              <a:ea typeface="Verdana"/>
              <a:cs typeface="Verdana"/>
              <a:sym typeface="Verdana"/>
            </a:endParaRPr>
          </a:p>
          <a:p>
            <a:pPr indent="-114300" lvl="0" marL="127000" marR="0" rtl="0" algn="l">
              <a:lnSpc>
                <a:spcPct val="100000"/>
              </a:lnSpc>
              <a:spcBef>
                <a:spcPts val="110"/>
              </a:spcBef>
              <a:spcAft>
                <a:spcPts val="0"/>
              </a:spcAft>
              <a:buSzPts val="1400"/>
              <a:buFont typeface="Verdana"/>
              <a:buChar char="•"/>
            </a:pPr>
            <a:r>
              <a:rPr lang="en-US" sz="1400">
                <a:latin typeface="Verdana"/>
                <a:ea typeface="Verdana"/>
                <a:cs typeface="Verdana"/>
                <a:sym typeface="Verdana"/>
              </a:rPr>
              <a:t>Use custom audiences to target existing customers or a specific group</a:t>
            </a:r>
            <a:endParaRPr sz="1400">
              <a:latin typeface="Verdana"/>
              <a:ea typeface="Verdana"/>
              <a:cs typeface="Verdana"/>
              <a:sym typeface="Verdana"/>
            </a:endParaRPr>
          </a:p>
        </p:txBody>
      </p:sp>
      <p:grpSp>
        <p:nvGrpSpPr>
          <p:cNvPr id="361" name="Google Shape;361;p43"/>
          <p:cNvGrpSpPr/>
          <p:nvPr/>
        </p:nvGrpSpPr>
        <p:grpSpPr>
          <a:xfrm>
            <a:off x="385483" y="3085210"/>
            <a:ext cx="3905250" cy="1123950"/>
            <a:chOff x="385483" y="3085210"/>
            <a:chExt cx="3905250" cy="1123950"/>
          </a:xfrm>
        </p:grpSpPr>
        <p:sp>
          <p:nvSpPr>
            <p:cNvPr id="362" name="Google Shape;362;p43"/>
            <p:cNvSpPr/>
            <p:nvPr/>
          </p:nvSpPr>
          <p:spPr>
            <a:xfrm>
              <a:off x="385483" y="3085210"/>
              <a:ext cx="3905250" cy="1123950"/>
            </a:xfrm>
            <a:custGeom>
              <a:rect b="b" l="l" r="r" t="t"/>
              <a:pathLst>
                <a:path extrusionOk="0" h="1123950" w="3905250">
                  <a:moveTo>
                    <a:pt x="3717759" y="0"/>
                  </a:moveTo>
                  <a:lnTo>
                    <a:pt x="187286" y="0"/>
                  </a:lnTo>
                  <a:lnTo>
                    <a:pt x="137501" y="6696"/>
                  </a:lnTo>
                  <a:lnTo>
                    <a:pt x="92762" y="25592"/>
                  </a:lnTo>
                  <a:lnTo>
                    <a:pt x="54857" y="54895"/>
                  </a:lnTo>
                  <a:lnTo>
                    <a:pt x="25571" y="92813"/>
                  </a:lnTo>
                  <a:lnTo>
                    <a:pt x="6690" y="137553"/>
                  </a:lnTo>
                  <a:lnTo>
                    <a:pt x="0" y="187325"/>
                  </a:lnTo>
                  <a:lnTo>
                    <a:pt x="0" y="936497"/>
                  </a:lnTo>
                  <a:lnTo>
                    <a:pt x="6690" y="986269"/>
                  </a:lnTo>
                  <a:lnTo>
                    <a:pt x="25571" y="1031009"/>
                  </a:lnTo>
                  <a:lnTo>
                    <a:pt x="54857" y="1068927"/>
                  </a:lnTo>
                  <a:lnTo>
                    <a:pt x="92762" y="1098230"/>
                  </a:lnTo>
                  <a:lnTo>
                    <a:pt x="137501" y="1117126"/>
                  </a:lnTo>
                  <a:lnTo>
                    <a:pt x="187286" y="1123822"/>
                  </a:lnTo>
                  <a:lnTo>
                    <a:pt x="3717759" y="1123822"/>
                  </a:lnTo>
                  <a:lnTo>
                    <a:pt x="3767530" y="1117126"/>
                  </a:lnTo>
                  <a:lnTo>
                    <a:pt x="3812271" y="1098230"/>
                  </a:lnTo>
                  <a:lnTo>
                    <a:pt x="3850189" y="1068927"/>
                  </a:lnTo>
                  <a:lnTo>
                    <a:pt x="3879492" y="1031009"/>
                  </a:lnTo>
                  <a:lnTo>
                    <a:pt x="3898388" y="986269"/>
                  </a:lnTo>
                  <a:lnTo>
                    <a:pt x="3905084" y="936497"/>
                  </a:lnTo>
                  <a:lnTo>
                    <a:pt x="3905084" y="187325"/>
                  </a:lnTo>
                  <a:lnTo>
                    <a:pt x="3898388" y="137553"/>
                  </a:lnTo>
                  <a:lnTo>
                    <a:pt x="3879492" y="92813"/>
                  </a:lnTo>
                  <a:lnTo>
                    <a:pt x="3850189" y="54895"/>
                  </a:lnTo>
                  <a:lnTo>
                    <a:pt x="3812271" y="25592"/>
                  </a:lnTo>
                  <a:lnTo>
                    <a:pt x="3767530" y="6696"/>
                  </a:lnTo>
                  <a:lnTo>
                    <a:pt x="371775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3" name="Google Shape;363;p43"/>
            <p:cNvSpPr/>
            <p:nvPr/>
          </p:nvSpPr>
          <p:spPr>
            <a:xfrm>
              <a:off x="385483" y="3085210"/>
              <a:ext cx="3905250" cy="1123950"/>
            </a:xfrm>
            <a:custGeom>
              <a:rect b="b" l="l" r="r" t="t"/>
              <a:pathLst>
                <a:path extrusionOk="0" h="1123950" w="3905250">
                  <a:moveTo>
                    <a:pt x="0" y="187325"/>
                  </a:moveTo>
                  <a:lnTo>
                    <a:pt x="6690" y="137553"/>
                  </a:lnTo>
                  <a:lnTo>
                    <a:pt x="25571" y="92813"/>
                  </a:lnTo>
                  <a:lnTo>
                    <a:pt x="54857" y="54895"/>
                  </a:lnTo>
                  <a:lnTo>
                    <a:pt x="92762" y="25592"/>
                  </a:lnTo>
                  <a:lnTo>
                    <a:pt x="137501" y="6696"/>
                  </a:lnTo>
                  <a:lnTo>
                    <a:pt x="187286" y="0"/>
                  </a:lnTo>
                  <a:lnTo>
                    <a:pt x="3717759" y="0"/>
                  </a:lnTo>
                  <a:lnTo>
                    <a:pt x="3767530" y="6696"/>
                  </a:lnTo>
                  <a:lnTo>
                    <a:pt x="3812271" y="25592"/>
                  </a:lnTo>
                  <a:lnTo>
                    <a:pt x="3850189" y="54895"/>
                  </a:lnTo>
                  <a:lnTo>
                    <a:pt x="3879492" y="92813"/>
                  </a:lnTo>
                  <a:lnTo>
                    <a:pt x="3898388" y="137553"/>
                  </a:lnTo>
                  <a:lnTo>
                    <a:pt x="3905084" y="187325"/>
                  </a:lnTo>
                  <a:lnTo>
                    <a:pt x="3905084" y="936497"/>
                  </a:lnTo>
                  <a:lnTo>
                    <a:pt x="3898388" y="986269"/>
                  </a:lnTo>
                  <a:lnTo>
                    <a:pt x="3879492" y="1031009"/>
                  </a:lnTo>
                  <a:lnTo>
                    <a:pt x="3850189" y="1068927"/>
                  </a:lnTo>
                  <a:lnTo>
                    <a:pt x="3812271" y="1098230"/>
                  </a:lnTo>
                  <a:lnTo>
                    <a:pt x="3767530" y="1117126"/>
                  </a:lnTo>
                  <a:lnTo>
                    <a:pt x="3717759" y="1123822"/>
                  </a:lnTo>
                  <a:lnTo>
                    <a:pt x="187286" y="1123822"/>
                  </a:lnTo>
                  <a:lnTo>
                    <a:pt x="137501" y="1117126"/>
                  </a:lnTo>
                  <a:lnTo>
                    <a:pt x="92762" y="1098230"/>
                  </a:lnTo>
                  <a:lnTo>
                    <a:pt x="54857" y="1068927"/>
                  </a:lnTo>
                  <a:lnTo>
                    <a:pt x="25571" y="1031009"/>
                  </a:lnTo>
                  <a:lnTo>
                    <a:pt x="6690" y="986269"/>
                  </a:lnTo>
                  <a:lnTo>
                    <a:pt x="0" y="936497"/>
                  </a:lnTo>
                  <a:lnTo>
                    <a:pt x="0" y="187325"/>
                  </a:lnTo>
                  <a:close/>
                </a:path>
              </a:pathLst>
            </a:custGeom>
            <a:noFill/>
            <a:ln cap="flat" cmpd="sng" w="253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64" name="Google Shape;364;p43"/>
          <p:cNvSpPr txBox="1"/>
          <p:nvPr/>
        </p:nvSpPr>
        <p:spPr>
          <a:xfrm>
            <a:off x="1709420" y="3510229"/>
            <a:ext cx="1256665" cy="240029"/>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1400">
                <a:solidFill>
                  <a:srgbClr val="FFFFFF"/>
                </a:solidFill>
                <a:latin typeface="Verdana"/>
                <a:ea typeface="Verdana"/>
                <a:cs typeface="Verdana"/>
                <a:sym typeface="Verdana"/>
              </a:rPr>
              <a:t>Ads Manager</a:t>
            </a:r>
            <a:endParaRPr sz="1400">
              <a:latin typeface="Verdana"/>
              <a:ea typeface="Verdana"/>
              <a:cs typeface="Verdana"/>
              <a:sym typeface="Verdana"/>
            </a:endParaRPr>
          </a:p>
        </p:txBody>
      </p:sp>
      <p:grpSp>
        <p:nvGrpSpPr>
          <p:cNvPr id="365" name="Google Shape;365;p43"/>
          <p:cNvGrpSpPr/>
          <p:nvPr/>
        </p:nvGrpSpPr>
        <p:grpSpPr>
          <a:xfrm>
            <a:off x="4290567" y="4377563"/>
            <a:ext cx="6942455" cy="899160"/>
            <a:chOff x="4290567" y="4377563"/>
            <a:chExt cx="6942455" cy="899160"/>
          </a:xfrm>
        </p:grpSpPr>
        <p:sp>
          <p:nvSpPr>
            <p:cNvPr id="366" name="Google Shape;366;p43"/>
            <p:cNvSpPr/>
            <p:nvPr/>
          </p:nvSpPr>
          <p:spPr>
            <a:xfrm>
              <a:off x="4290567" y="4377563"/>
              <a:ext cx="6942455" cy="899160"/>
            </a:xfrm>
            <a:custGeom>
              <a:rect b="b" l="l" r="r" t="t"/>
              <a:pathLst>
                <a:path extrusionOk="0" h="899160" w="6942455">
                  <a:moveTo>
                    <a:pt x="6792340" y="0"/>
                  </a:moveTo>
                  <a:lnTo>
                    <a:pt x="0" y="0"/>
                  </a:lnTo>
                  <a:lnTo>
                    <a:pt x="0" y="898906"/>
                  </a:lnTo>
                  <a:lnTo>
                    <a:pt x="6792340" y="898906"/>
                  </a:lnTo>
                  <a:lnTo>
                    <a:pt x="6839723" y="891270"/>
                  </a:lnTo>
                  <a:lnTo>
                    <a:pt x="6880863" y="870010"/>
                  </a:lnTo>
                  <a:lnTo>
                    <a:pt x="6913297" y="837595"/>
                  </a:lnTo>
                  <a:lnTo>
                    <a:pt x="6934564" y="796493"/>
                  </a:lnTo>
                  <a:lnTo>
                    <a:pt x="6942201" y="749173"/>
                  </a:lnTo>
                  <a:lnTo>
                    <a:pt x="6942201" y="149860"/>
                  </a:lnTo>
                  <a:lnTo>
                    <a:pt x="6934564" y="102477"/>
                  </a:lnTo>
                  <a:lnTo>
                    <a:pt x="6913297" y="61337"/>
                  </a:lnTo>
                  <a:lnTo>
                    <a:pt x="6880863" y="28903"/>
                  </a:lnTo>
                  <a:lnTo>
                    <a:pt x="6839723" y="7636"/>
                  </a:lnTo>
                  <a:lnTo>
                    <a:pt x="6792340" y="0"/>
                  </a:lnTo>
                  <a:close/>
                </a:path>
              </a:pathLst>
            </a:custGeom>
            <a:solidFill>
              <a:srgbClr val="E1E7CC">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7" name="Google Shape;367;p43"/>
            <p:cNvSpPr/>
            <p:nvPr/>
          </p:nvSpPr>
          <p:spPr>
            <a:xfrm>
              <a:off x="4290567" y="4377563"/>
              <a:ext cx="6942455" cy="899160"/>
            </a:xfrm>
            <a:custGeom>
              <a:rect b="b" l="l" r="r" t="t"/>
              <a:pathLst>
                <a:path extrusionOk="0" h="899160" w="6942455">
                  <a:moveTo>
                    <a:pt x="6942201" y="149860"/>
                  </a:moveTo>
                  <a:lnTo>
                    <a:pt x="6942201" y="749173"/>
                  </a:lnTo>
                  <a:lnTo>
                    <a:pt x="6934564" y="796493"/>
                  </a:lnTo>
                  <a:lnTo>
                    <a:pt x="6913297" y="837595"/>
                  </a:lnTo>
                  <a:lnTo>
                    <a:pt x="6880863" y="870010"/>
                  </a:lnTo>
                  <a:lnTo>
                    <a:pt x="6839723" y="891270"/>
                  </a:lnTo>
                  <a:lnTo>
                    <a:pt x="6792340" y="898906"/>
                  </a:lnTo>
                  <a:lnTo>
                    <a:pt x="0" y="898906"/>
                  </a:lnTo>
                  <a:lnTo>
                    <a:pt x="0" y="0"/>
                  </a:lnTo>
                  <a:lnTo>
                    <a:pt x="6792340" y="0"/>
                  </a:lnTo>
                  <a:lnTo>
                    <a:pt x="6839723" y="7636"/>
                  </a:lnTo>
                  <a:lnTo>
                    <a:pt x="6880863" y="28903"/>
                  </a:lnTo>
                  <a:lnTo>
                    <a:pt x="6913297" y="61337"/>
                  </a:lnTo>
                  <a:lnTo>
                    <a:pt x="6934564" y="102477"/>
                  </a:lnTo>
                  <a:lnTo>
                    <a:pt x="6942201" y="149860"/>
                  </a:lnTo>
                  <a:close/>
                </a:path>
              </a:pathLst>
            </a:custGeom>
            <a:noFill/>
            <a:ln cap="flat" cmpd="sng" w="25400">
              <a:solidFill>
                <a:srgbClr val="E1E7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68" name="Google Shape;368;p43"/>
          <p:cNvSpPr txBox="1"/>
          <p:nvPr/>
        </p:nvSpPr>
        <p:spPr>
          <a:xfrm>
            <a:off x="4526026" y="4466056"/>
            <a:ext cx="6302375" cy="675005"/>
          </a:xfrm>
          <a:prstGeom prst="rect">
            <a:avLst/>
          </a:prstGeom>
          <a:noFill/>
          <a:ln>
            <a:noFill/>
          </a:ln>
        </p:spPr>
        <p:txBody>
          <a:bodyPr anchorCtr="0" anchor="t" bIns="0" lIns="0" spcFirstLastPara="1" rIns="0" wrap="square" tIns="26025">
            <a:spAutoFit/>
          </a:bodyPr>
          <a:lstStyle/>
          <a:p>
            <a:pPr indent="-114300" lvl="0" marL="127000" marR="0" rtl="0" algn="l">
              <a:lnSpc>
                <a:spcPct val="100000"/>
              </a:lnSpc>
              <a:spcBef>
                <a:spcPts val="0"/>
              </a:spcBef>
              <a:spcAft>
                <a:spcPts val="0"/>
              </a:spcAft>
              <a:buSzPts val="1400"/>
              <a:buFont typeface="Verdana"/>
              <a:buChar char="•"/>
            </a:pPr>
            <a:r>
              <a:rPr lang="en-US" sz="1400">
                <a:latin typeface="Verdana"/>
                <a:ea typeface="Verdana"/>
                <a:cs typeface="Verdana"/>
                <a:sym typeface="Verdana"/>
              </a:rPr>
              <a:t>Analyze the performance of your Facebook page with Insights</a:t>
            </a:r>
            <a:endParaRPr sz="1400">
              <a:latin typeface="Verdana"/>
              <a:ea typeface="Verdana"/>
              <a:cs typeface="Verdana"/>
              <a:sym typeface="Verdana"/>
            </a:endParaRPr>
          </a:p>
          <a:p>
            <a:pPr indent="-114300" lvl="0" marL="127000" marR="5080" rtl="0" algn="l">
              <a:lnSpc>
                <a:spcPct val="110000"/>
              </a:lnSpc>
              <a:spcBef>
                <a:spcPts val="275"/>
              </a:spcBef>
              <a:spcAft>
                <a:spcPts val="0"/>
              </a:spcAft>
              <a:buSzPts val="1400"/>
              <a:buFont typeface="Verdana"/>
              <a:buChar char="•"/>
            </a:pPr>
            <a:r>
              <a:rPr lang="en-US" sz="1400">
                <a:latin typeface="Verdana"/>
                <a:ea typeface="Verdana"/>
                <a:cs typeface="Verdana"/>
                <a:sym typeface="Verdana"/>
              </a:rPr>
              <a:t>Understand your audience demographics, engagement, and popular  content</a:t>
            </a:r>
            <a:endParaRPr sz="1400">
              <a:latin typeface="Verdana"/>
              <a:ea typeface="Verdana"/>
              <a:cs typeface="Verdana"/>
              <a:sym typeface="Verdana"/>
            </a:endParaRPr>
          </a:p>
        </p:txBody>
      </p:sp>
      <p:grpSp>
        <p:nvGrpSpPr>
          <p:cNvPr id="369" name="Google Shape;369;p43"/>
          <p:cNvGrpSpPr/>
          <p:nvPr/>
        </p:nvGrpSpPr>
        <p:grpSpPr>
          <a:xfrm>
            <a:off x="385483" y="4265167"/>
            <a:ext cx="3905250" cy="1123950"/>
            <a:chOff x="385483" y="4265167"/>
            <a:chExt cx="3905250" cy="1123950"/>
          </a:xfrm>
        </p:grpSpPr>
        <p:sp>
          <p:nvSpPr>
            <p:cNvPr id="370" name="Google Shape;370;p43"/>
            <p:cNvSpPr/>
            <p:nvPr/>
          </p:nvSpPr>
          <p:spPr>
            <a:xfrm>
              <a:off x="385483" y="4265167"/>
              <a:ext cx="3905250" cy="1123950"/>
            </a:xfrm>
            <a:custGeom>
              <a:rect b="b" l="l" r="r" t="t"/>
              <a:pathLst>
                <a:path extrusionOk="0" h="1123950" w="3905250">
                  <a:moveTo>
                    <a:pt x="3717759" y="0"/>
                  </a:moveTo>
                  <a:lnTo>
                    <a:pt x="187286" y="0"/>
                  </a:lnTo>
                  <a:lnTo>
                    <a:pt x="137501" y="6688"/>
                  </a:lnTo>
                  <a:lnTo>
                    <a:pt x="92762" y="25564"/>
                  </a:lnTo>
                  <a:lnTo>
                    <a:pt x="54857" y="54848"/>
                  </a:lnTo>
                  <a:lnTo>
                    <a:pt x="25571" y="92757"/>
                  </a:lnTo>
                  <a:lnTo>
                    <a:pt x="6690" y="137509"/>
                  </a:lnTo>
                  <a:lnTo>
                    <a:pt x="0" y="187324"/>
                  </a:lnTo>
                  <a:lnTo>
                    <a:pt x="0" y="936370"/>
                  </a:lnTo>
                  <a:lnTo>
                    <a:pt x="6690" y="986186"/>
                  </a:lnTo>
                  <a:lnTo>
                    <a:pt x="25571" y="1030938"/>
                  </a:lnTo>
                  <a:lnTo>
                    <a:pt x="54857" y="1068847"/>
                  </a:lnTo>
                  <a:lnTo>
                    <a:pt x="92762" y="1098131"/>
                  </a:lnTo>
                  <a:lnTo>
                    <a:pt x="137501" y="1117007"/>
                  </a:lnTo>
                  <a:lnTo>
                    <a:pt x="187286" y="1123695"/>
                  </a:lnTo>
                  <a:lnTo>
                    <a:pt x="3717759" y="1123695"/>
                  </a:lnTo>
                  <a:lnTo>
                    <a:pt x="3767530" y="1117007"/>
                  </a:lnTo>
                  <a:lnTo>
                    <a:pt x="3812271" y="1098131"/>
                  </a:lnTo>
                  <a:lnTo>
                    <a:pt x="3850189" y="1068847"/>
                  </a:lnTo>
                  <a:lnTo>
                    <a:pt x="3879492" y="1030938"/>
                  </a:lnTo>
                  <a:lnTo>
                    <a:pt x="3898388" y="986186"/>
                  </a:lnTo>
                  <a:lnTo>
                    <a:pt x="3905084" y="936370"/>
                  </a:lnTo>
                  <a:lnTo>
                    <a:pt x="3905084" y="187324"/>
                  </a:lnTo>
                  <a:lnTo>
                    <a:pt x="3898388" y="137509"/>
                  </a:lnTo>
                  <a:lnTo>
                    <a:pt x="3879492" y="92757"/>
                  </a:lnTo>
                  <a:lnTo>
                    <a:pt x="3850189" y="54848"/>
                  </a:lnTo>
                  <a:lnTo>
                    <a:pt x="3812271" y="25564"/>
                  </a:lnTo>
                  <a:lnTo>
                    <a:pt x="3767530" y="6688"/>
                  </a:lnTo>
                  <a:lnTo>
                    <a:pt x="371775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1" name="Google Shape;371;p43"/>
            <p:cNvSpPr/>
            <p:nvPr/>
          </p:nvSpPr>
          <p:spPr>
            <a:xfrm>
              <a:off x="385483" y="4265167"/>
              <a:ext cx="3905250" cy="1123950"/>
            </a:xfrm>
            <a:custGeom>
              <a:rect b="b" l="l" r="r" t="t"/>
              <a:pathLst>
                <a:path extrusionOk="0" h="1123950" w="3905250">
                  <a:moveTo>
                    <a:pt x="0" y="187324"/>
                  </a:moveTo>
                  <a:lnTo>
                    <a:pt x="6690" y="137509"/>
                  </a:lnTo>
                  <a:lnTo>
                    <a:pt x="25571" y="92757"/>
                  </a:lnTo>
                  <a:lnTo>
                    <a:pt x="54857" y="54848"/>
                  </a:lnTo>
                  <a:lnTo>
                    <a:pt x="92762" y="25564"/>
                  </a:lnTo>
                  <a:lnTo>
                    <a:pt x="137501" y="6688"/>
                  </a:lnTo>
                  <a:lnTo>
                    <a:pt x="187286" y="0"/>
                  </a:lnTo>
                  <a:lnTo>
                    <a:pt x="3717759" y="0"/>
                  </a:lnTo>
                  <a:lnTo>
                    <a:pt x="3767530" y="6688"/>
                  </a:lnTo>
                  <a:lnTo>
                    <a:pt x="3812271" y="25564"/>
                  </a:lnTo>
                  <a:lnTo>
                    <a:pt x="3850189" y="54848"/>
                  </a:lnTo>
                  <a:lnTo>
                    <a:pt x="3879492" y="92757"/>
                  </a:lnTo>
                  <a:lnTo>
                    <a:pt x="3898388" y="137509"/>
                  </a:lnTo>
                  <a:lnTo>
                    <a:pt x="3905084" y="187324"/>
                  </a:lnTo>
                  <a:lnTo>
                    <a:pt x="3905084" y="936370"/>
                  </a:lnTo>
                  <a:lnTo>
                    <a:pt x="3898388" y="986186"/>
                  </a:lnTo>
                  <a:lnTo>
                    <a:pt x="3879492" y="1030938"/>
                  </a:lnTo>
                  <a:lnTo>
                    <a:pt x="3850189" y="1068847"/>
                  </a:lnTo>
                  <a:lnTo>
                    <a:pt x="3812271" y="1098131"/>
                  </a:lnTo>
                  <a:lnTo>
                    <a:pt x="3767530" y="1117007"/>
                  </a:lnTo>
                  <a:lnTo>
                    <a:pt x="3717759" y="1123695"/>
                  </a:lnTo>
                  <a:lnTo>
                    <a:pt x="187286" y="1123695"/>
                  </a:lnTo>
                  <a:lnTo>
                    <a:pt x="137501" y="1117007"/>
                  </a:lnTo>
                  <a:lnTo>
                    <a:pt x="92762" y="1098131"/>
                  </a:lnTo>
                  <a:lnTo>
                    <a:pt x="54857" y="1068847"/>
                  </a:lnTo>
                  <a:lnTo>
                    <a:pt x="25571" y="1030938"/>
                  </a:lnTo>
                  <a:lnTo>
                    <a:pt x="6690" y="986186"/>
                  </a:lnTo>
                  <a:lnTo>
                    <a:pt x="0" y="936370"/>
                  </a:lnTo>
                  <a:lnTo>
                    <a:pt x="0" y="187324"/>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72" name="Google Shape;372;p43"/>
          <p:cNvSpPr txBox="1"/>
          <p:nvPr/>
        </p:nvSpPr>
        <p:spPr>
          <a:xfrm>
            <a:off x="1468627" y="4690617"/>
            <a:ext cx="1737360"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solidFill>
                  <a:srgbClr val="FFFFFF"/>
                </a:solidFill>
                <a:latin typeface="Verdana"/>
                <a:ea typeface="Verdana"/>
                <a:cs typeface="Verdana"/>
                <a:sym typeface="Verdana"/>
              </a:rPr>
              <a:t>Facebook Insights</a:t>
            </a:r>
            <a:endParaRPr sz="1400">
              <a:latin typeface="Verdana"/>
              <a:ea typeface="Verdana"/>
              <a:cs typeface="Verdana"/>
              <a:sym typeface="Verdana"/>
            </a:endParaRPr>
          </a:p>
        </p:txBody>
      </p:sp>
      <p:grpSp>
        <p:nvGrpSpPr>
          <p:cNvPr id="373" name="Google Shape;373;p43"/>
          <p:cNvGrpSpPr/>
          <p:nvPr/>
        </p:nvGrpSpPr>
        <p:grpSpPr>
          <a:xfrm>
            <a:off x="4290567" y="5557392"/>
            <a:ext cx="6942455" cy="899160"/>
            <a:chOff x="4290567" y="5557392"/>
            <a:chExt cx="6942455" cy="899160"/>
          </a:xfrm>
        </p:grpSpPr>
        <p:sp>
          <p:nvSpPr>
            <p:cNvPr id="374" name="Google Shape;374;p43"/>
            <p:cNvSpPr/>
            <p:nvPr/>
          </p:nvSpPr>
          <p:spPr>
            <a:xfrm>
              <a:off x="4290567" y="5557392"/>
              <a:ext cx="6942455" cy="899160"/>
            </a:xfrm>
            <a:custGeom>
              <a:rect b="b" l="l" r="r" t="t"/>
              <a:pathLst>
                <a:path extrusionOk="0" h="899160" w="6942455">
                  <a:moveTo>
                    <a:pt x="6792340" y="0"/>
                  </a:moveTo>
                  <a:lnTo>
                    <a:pt x="0" y="0"/>
                  </a:lnTo>
                  <a:lnTo>
                    <a:pt x="0" y="899032"/>
                  </a:lnTo>
                  <a:lnTo>
                    <a:pt x="6792340" y="899032"/>
                  </a:lnTo>
                  <a:lnTo>
                    <a:pt x="6839723" y="891386"/>
                  </a:lnTo>
                  <a:lnTo>
                    <a:pt x="6880863" y="870117"/>
                  </a:lnTo>
                  <a:lnTo>
                    <a:pt x="6913297" y="837683"/>
                  </a:lnTo>
                  <a:lnTo>
                    <a:pt x="6934564" y="796553"/>
                  </a:lnTo>
                  <a:lnTo>
                    <a:pt x="6942201" y="749198"/>
                  </a:lnTo>
                  <a:lnTo>
                    <a:pt x="6942201" y="149885"/>
                  </a:lnTo>
                  <a:lnTo>
                    <a:pt x="6934564" y="102520"/>
                  </a:lnTo>
                  <a:lnTo>
                    <a:pt x="6913297" y="61376"/>
                  </a:lnTo>
                  <a:lnTo>
                    <a:pt x="6880863" y="28926"/>
                  </a:lnTo>
                  <a:lnTo>
                    <a:pt x="6839723" y="7643"/>
                  </a:lnTo>
                  <a:lnTo>
                    <a:pt x="6792340" y="0"/>
                  </a:lnTo>
                  <a:close/>
                </a:path>
              </a:pathLst>
            </a:custGeom>
            <a:solidFill>
              <a:srgbClr val="E1E7CC">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5" name="Google Shape;375;p43"/>
            <p:cNvSpPr/>
            <p:nvPr/>
          </p:nvSpPr>
          <p:spPr>
            <a:xfrm>
              <a:off x="4290567" y="5557392"/>
              <a:ext cx="6942455" cy="899160"/>
            </a:xfrm>
            <a:custGeom>
              <a:rect b="b" l="l" r="r" t="t"/>
              <a:pathLst>
                <a:path extrusionOk="0" h="899160" w="6942455">
                  <a:moveTo>
                    <a:pt x="6942201" y="149885"/>
                  </a:moveTo>
                  <a:lnTo>
                    <a:pt x="6942201" y="749198"/>
                  </a:lnTo>
                  <a:lnTo>
                    <a:pt x="6934564" y="796553"/>
                  </a:lnTo>
                  <a:lnTo>
                    <a:pt x="6913297" y="837683"/>
                  </a:lnTo>
                  <a:lnTo>
                    <a:pt x="6880863" y="870117"/>
                  </a:lnTo>
                  <a:lnTo>
                    <a:pt x="6839723" y="891386"/>
                  </a:lnTo>
                  <a:lnTo>
                    <a:pt x="6792340" y="899020"/>
                  </a:lnTo>
                  <a:lnTo>
                    <a:pt x="0" y="899032"/>
                  </a:lnTo>
                  <a:lnTo>
                    <a:pt x="0" y="0"/>
                  </a:lnTo>
                  <a:lnTo>
                    <a:pt x="6792340" y="0"/>
                  </a:lnTo>
                  <a:lnTo>
                    <a:pt x="6839723" y="7643"/>
                  </a:lnTo>
                  <a:lnTo>
                    <a:pt x="6880863" y="28926"/>
                  </a:lnTo>
                  <a:lnTo>
                    <a:pt x="6913297" y="61376"/>
                  </a:lnTo>
                  <a:lnTo>
                    <a:pt x="6934564" y="102520"/>
                  </a:lnTo>
                  <a:lnTo>
                    <a:pt x="6942201" y="149885"/>
                  </a:lnTo>
                  <a:close/>
                </a:path>
              </a:pathLst>
            </a:custGeom>
            <a:noFill/>
            <a:ln cap="flat" cmpd="sng" w="25400">
              <a:solidFill>
                <a:srgbClr val="E1E7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76" name="Google Shape;376;p43"/>
          <p:cNvSpPr txBox="1"/>
          <p:nvPr/>
        </p:nvSpPr>
        <p:spPr>
          <a:xfrm>
            <a:off x="4526026" y="5646216"/>
            <a:ext cx="5994400" cy="675005"/>
          </a:xfrm>
          <a:prstGeom prst="rect">
            <a:avLst/>
          </a:prstGeom>
          <a:noFill/>
          <a:ln>
            <a:noFill/>
          </a:ln>
        </p:spPr>
        <p:txBody>
          <a:bodyPr anchorCtr="0" anchor="t" bIns="0" lIns="0" spcFirstLastPara="1" rIns="0" wrap="square" tIns="26025">
            <a:spAutoFit/>
          </a:bodyPr>
          <a:lstStyle/>
          <a:p>
            <a:pPr indent="-114300" lvl="0" marL="127000" marR="0" rtl="0" algn="l">
              <a:lnSpc>
                <a:spcPct val="100000"/>
              </a:lnSpc>
              <a:spcBef>
                <a:spcPts val="0"/>
              </a:spcBef>
              <a:spcAft>
                <a:spcPts val="0"/>
              </a:spcAft>
              <a:buSzPts val="1400"/>
              <a:buFont typeface="Verdana"/>
              <a:buChar char="•"/>
            </a:pPr>
            <a:r>
              <a:rPr lang="en-US" sz="1400">
                <a:latin typeface="Verdana"/>
                <a:ea typeface="Verdana"/>
                <a:cs typeface="Verdana"/>
                <a:sym typeface="Verdana"/>
              </a:rPr>
              <a:t>Create or join Facebook Groups relevant to your business or niche</a:t>
            </a:r>
            <a:endParaRPr sz="1400">
              <a:latin typeface="Verdana"/>
              <a:ea typeface="Verdana"/>
              <a:cs typeface="Verdana"/>
              <a:sym typeface="Verdana"/>
            </a:endParaRPr>
          </a:p>
          <a:p>
            <a:pPr indent="-114300" lvl="0" marL="127000" marR="0" rtl="0" algn="l">
              <a:lnSpc>
                <a:spcPct val="115000"/>
              </a:lnSpc>
              <a:spcBef>
                <a:spcPts val="110"/>
              </a:spcBef>
              <a:spcAft>
                <a:spcPts val="0"/>
              </a:spcAft>
              <a:buSzPts val="1400"/>
              <a:buFont typeface="Verdana"/>
              <a:buChar char="•"/>
            </a:pPr>
            <a:r>
              <a:rPr lang="en-US" sz="1400">
                <a:latin typeface="Verdana"/>
                <a:ea typeface="Verdana"/>
                <a:cs typeface="Verdana"/>
                <a:sym typeface="Verdana"/>
              </a:rPr>
              <a:t>Engage with your target audience, share expertise, and build a</a:t>
            </a:r>
            <a:endParaRPr sz="1400">
              <a:latin typeface="Verdana"/>
              <a:ea typeface="Verdana"/>
              <a:cs typeface="Verdana"/>
              <a:sym typeface="Verdana"/>
            </a:endParaRPr>
          </a:p>
          <a:p>
            <a:pPr indent="0" lvl="0" marL="127000" marR="0" rtl="0" algn="l">
              <a:lnSpc>
                <a:spcPct val="115000"/>
              </a:lnSpc>
              <a:spcBef>
                <a:spcPts val="0"/>
              </a:spcBef>
              <a:spcAft>
                <a:spcPts val="0"/>
              </a:spcAft>
              <a:buNone/>
            </a:pPr>
            <a:r>
              <a:rPr lang="en-US" sz="1400">
                <a:latin typeface="Verdana"/>
                <a:ea typeface="Verdana"/>
                <a:cs typeface="Verdana"/>
                <a:sym typeface="Verdana"/>
              </a:rPr>
              <a:t>community</a:t>
            </a:r>
            <a:endParaRPr sz="1400">
              <a:latin typeface="Verdana"/>
              <a:ea typeface="Verdana"/>
              <a:cs typeface="Verdana"/>
              <a:sym typeface="Verdana"/>
            </a:endParaRPr>
          </a:p>
        </p:txBody>
      </p:sp>
      <p:grpSp>
        <p:nvGrpSpPr>
          <p:cNvPr id="377" name="Google Shape;377;p43"/>
          <p:cNvGrpSpPr/>
          <p:nvPr/>
        </p:nvGrpSpPr>
        <p:grpSpPr>
          <a:xfrm>
            <a:off x="385483" y="5445125"/>
            <a:ext cx="3905250" cy="1123950"/>
            <a:chOff x="385483" y="5445125"/>
            <a:chExt cx="3905250" cy="1123950"/>
          </a:xfrm>
        </p:grpSpPr>
        <p:sp>
          <p:nvSpPr>
            <p:cNvPr id="378" name="Google Shape;378;p43"/>
            <p:cNvSpPr/>
            <p:nvPr/>
          </p:nvSpPr>
          <p:spPr>
            <a:xfrm>
              <a:off x="385483" y="5445125"/>
              <a:ext cx="3905250" cy="1123950"/>
            </a:xfrm>
            <a:custGeom>
              <a:rect b="b" l="l" r="r" t="t"/>
              <a:pathLst>
                <a:path extrusionOk="0" h="1123950" w="3905250">
                  <a:moveTo>
                    <a:pt x="3717759" y="0"/>
                  </a:moveTo>
                  <a:lnTo>
                    <a:pt x="187286" y="0"/>
                  </a:lnTo>
                  <a:lnTo>
                    <a:pt x="137501" y="6687"/>
                  </a:lnTo>
                  <a:lnTo>
                    <a:pt x="92762" y="25561"/>
                  </a:lnTo>
                  <a:lnTo>
                    <a:pt x="54857" y="54837"/>
                  </a:lnTo>
                  <a:lnTo>
                    <a:pt x="25571" y="92730"/>
                  </a:lnTo>
                  <a:lnTo>
                    <a:pt x="6690" y="137458"/>
                  </a:lnTo>
                  <a:lnTo>
                    <a:pt x="0" y="187236"/>
                  </a:lnTo>
                  <a:lnTo>
                    <a:pt x="0" y="936370"/>
                  </a:lnTo>
                  <a:lnTo>
                    <a:pt x="6690" y="986162"/>
                  </a:lnTo>
                  <a:lnTo>
                    <a:pt x="25571" y="1030904"/>
                  </a:lnTo>
                  <a:lnTo>
                    <a:pt x="54857" y="1068811"/>
                  </a:lnTo>
                  <a:lnTo>
                    <a:pt x="92762" y="1098098"/>
                  </a:lnTo>
                  <a:lnTo>
                    <a:pt x="137501" y="1116979"/>
                  </a:lnTo>
                  <a:lnTo>
                    <a:pt x="187286" y="1123670"/>
                  </a:lnTo>
                  <a:lnTo>
                    <a:pt x="3717759" y="1123670"/>
                  </a:lnTo>
                  <a:lnTo>
                    <a:pt x="3767530" y="1116979"/>
                  </a:lnTo>
                  <a:lnTo>
                    <a:pt x="3812271" y="1098098"/>
                  </a:lnTo>
                  <a:lnTo>
                    <a:pt x="3850189" y="1068811"/>
                  </a:lnTo>
                  <a:lnTo>
                    <a:pt x="3879492" y="1030904"/>
                  </a:lnTo>
                  <a:lnTo>
                    <a:pt x="3898388" y="986162"/>
                  </a:lnTo>
                  <a:lnTo>
                    <a:pt x="3905084" y="936370"/>
                  </a:lnTo>
                  <a:lnTo>
                    <a:pt x="3905084" y="187236"/>
                  </a:lnTo>
                  <a:lnTo>
                    <a:pt x="3898388" y="137458"/>
                  </a:lnTo>
                  <a:lnTo>
                    <a:pt x="3879492" y="92730"/>
                  </a:lnTo>
                  <a:lnTo>
                    <a:pt x="3850189" y="54837"/>
                  </a:lnTo>
                  <a:lnTo>
                    <a:pt x="3812271" y="25561"/>
                  </a:lnTo>
                  <a:lnTo>
                    <a:pt x="3767530" y="6687"/>
                  </a:lnTo>
                  <a:lnTo>
                    <a:pt x="371775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9" name="Google Shape;379;p43"/>
            <p:cNvSpPr/>
            <p:nvPr/>
          </p:nvSpPr>
          <p:spPr>
            <a:xfrm>
              <a:off x="385483" y="5445125"/>
              <a:ext cx="3905250" cy="1123950"/>
            </a:xfrm>
            <a:custGeom>
              <a:rect b="b" l="l" r="r" t="t"/>
              <a:pathLst>
                <a:path extrusionOk="0" h="1123950" w="3905250">
                  <a:moveTo>
                    <a:pt x="0" y="187236"/>
                  </a:moveTo>
                  <a:lnTo>
                    <a:pt x="6690" y="137458"/>
                  </a:lnTo>
                  <a:lnTo>
                    <a:pt x="25571" y="92730"/>
                  </a:lnTo>
                  <a:lnTo>
                    <a:pt x="54857" y="54837"/>
                  </a:lnTo>
                  <a:lnTo>
                    <a:pt x="92762" y="25561"/>
                  </a:lnTo>
                  <a:lnTo>
                    <a:pt x="137501" y="6687"/>
                  </a:lnTo>
                  <a:lnTo>
                    <a:pt x="187286" y="0"/>
                  </a:lnTo>
                  <a:lnTo>
                    <a:pt x="3717759" y="0"/>
                  </a:lnTo>
                  <a:lnTo>
                    <a:pt x="3767530" y="6687"/>
                  </a:lnTo>
                  <a:lnTo>
                    <a:pt x="3812271" y="25561"/>
                  </a:lnTo>
                  <a:lnTo>
                    <a:pt x="3850189" y="54837"/>
                  </a:lnTo>
                  <a:lnTo>
                    <a:pt x="3879492" y="92730"/>
                  </a:lnTo>
                  <a:lnTo>
                    <a:pt x="3898388" y="137458"/>
                  </a:lnTo>
                  <a:lnTo>
                    <a:pt x="3905084" y="187236"/>
                  </a:lnTo>
                  <a:lnTo>
                    <a:pt x="3905084" y="936370"/>
                  </a:lnTo>
                  <a:lnTo>
                    <a:pt x="3898388" y="986162"/>
                  </a:lnTo>
                  <a:lnTo>
                    <a:pt x="3879492" y="1030904"/>
                  </a:lnTo>
                  <a:lnTo>
                    <a:pt x="3850189" y="1068811"/>
                  </a:lnTo>
                  <a:lnTo>
                    <a:pt x="3812271" y="1098098"/>
                  </a:lnTo>
                  <a:lnTo>
                    <a:pt x="3767530" y="1116979"/>
                  </a:lnTo>
                  <a:lnTo>
                    <a:pt x="3717759" y="1123670"/>
                  </a:lnTo>
                  <a:lnTo>
                    <a:pt x="187286" y="1123670"/>
                  </a:lnTo>
                  <a:lnTo>
                    <a:pt x="137501" y="1116979"/>
                  </a:lnTo>
                  <a:lnTo>
                    <a:pt x="92762" y="1098098"/>
                  </a:lnTo>
                  <a:lnTo>
                    <a:pt x="54857" y="1068811"/>
                  </a:lnTo>
                  <a:lnTo>
                    <a:pt x="25571" y="1030904"/>
                  </a:lnTo>
                  <a:lnTo>
                    <a:pt x="6690" y="986162"/>
                  </a:lnTo>
                  <a:lnTo>
                    <a:pt x="0" y="936370"/>
                  </a:lnTo>
                  <a:lnTo>
                    <a:pt x="0" y="187236"/>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80" name="Google Shape;380;p43"/>
          <p:cNvSpPr txBox="1"/>
          <p:nvPr/>
        </p:nvSpPr>
        <p:spPr>
          <a:xfrm>
            <a:off x="1508252" y="5870854"/>
            <a:ext cx="1657985"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solidFill>
                  <a:srgbClr val="FFFFFF"/>
                </a:solidFill>
                <a:latin typeface="Verdana"/>
                <a:ea typeface="Verdana"/>
                <a:cs typeface="Verdana"/>
                <a:sym typeface="Verdana"/>
              </a:rPr>
              <a:t>Facebook Groups</a:t>
            </a:r>
            <a:endParaRPr sz="1400">
              <a:latin typeface="Verdana"/>
              <a:ea typeface="Verdana"/>
              <a:cs typeface="Verdana"/>
              <a:sym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4" name="Shape 384"/>
        <p:cNvGrpSpPr/>
        <p:nvPr/>
      </p:nvGrpSpPr>
      <p:grpSpPr>
        <a:xfrm>
          <a:off x="0" y="0"/>
          <a:ext cx="0" cy="0"/>
          <a:chOff x="0" y="0"/>
          <a:chExt cx="0" cy="0"/>
        </a:xfrm>
      </p:grpSpPr>
      <p:pic>
        <p:nvPicPr>
          <p:cNvPr id="385" name="Google Shape;385;p44"/>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386" name="Google Shape;386;p44"/>
          <p:cNvSpPr txBox="1"/>
          <p:nvPr>
            <p:ph type="title"/>
          </p:nvPr>
        </p:nvSpPr>
        <p:spPr>
          <a:xfrm>
            <a:off x="479551" y="1233932"/>
            <a:ext cx="897064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Tools with impact on women companies</a:t>
            </a:r>
            <a:endParaRPr sz="3200"/>
          </a:p>
        </p:txBody>
      </p:sp>
      <p:grpSp>
        <p:nvGrpSpPr>
          <p:cNvPr id="387" name="Google Shape;387;p44"/>
          <p:cNvGrpSpPr/>
          <p:nvPr/>
        </p:nvGrpSpPr>
        <p:grpSpPr>
          <a:xfrm>
            <a:off x="4290567" y="2055748"/>
            <a:ext cx="6942455" cy="1203960"/>
            <a:chOff x="4290567" y="2055748"/>
            <a:chExt cx="6942455" cy="1203960"/>
          </a:xfrm>
        </p:grpSpPr>
        <p:sp>
          <p:nvSpPr>
            <p:cNvPr id="388" name="Google Shape;388;p44"/>
            <p:cNvSpPr/>
            <p:nvPr/>
          </p:nvSpPr>
          <p:spPr>
            <a:xfrm>
              <a:off x="4290567" y="2055748"/>
              <a:ext cx="6942455" cy="1203960"/>
            </a:xfrm>
            <a:custGeom>
              <a:rect b="b" l="l" r="r" t="t"/>
              <a:pathLst>
                <a:path extrusionOk="0" h="1203960" w="6942455">
                  <a:moveTo>
                    <a:pt x="6741667" y="0"/>
                  </a:moveTo>
                  <a:lnTo>
                    <a:pt x="0" y="0"/>
                  </a:lnTo>
                  <a:lnTo>
                    <a:pt x="0" y="1203452"/>
                  </a:lnTo>
                  <a:lnTo>
                    <a:pt x="6741667" y="1203452"/>
                  </a:lnTo>
                  <a:lnTo>
                    <a:pt x="6787646" y="1198155"/>
                  </a:lnTo>
                  <a:lnTo>
                    <a:pt x="6829854" y="1183068"/>
                  </a:lnTo>
                  <a:lnTo>
                    <a:pt x="6867088" y="1159394"/>
                  </a:lnTo>
                  <a:lnTo>
                    <a:pt x="6898143" y="1128339"/>
                  </a:lnTo>
                  <a:lnTo>
                    <a:pt x="6921817" y="1091105"/>
                  </a:lnTo>
                  <a:lnTo>
                    <a:pt x="6936904" y="1048897"/>
                  </a:lnTo>
                  <a:lnTo>
                    <a:pt x="6942201" y="1002918"/>
                  </a:lnTo>
                  <a:lnTo>
                    <a:pt x="6942201" y="200533"/>
                  </a:lnTo>
                  <a:lnTo>
                    <a:pt x="6936904" y="154554"/>
                  </a:lnTo>
                  <a:lnTo>
                    <a:pt x="6921817" y="112346"/>
                  </a:lnTo>
                  <a:lnTo>
                    <a:pt x="6898143" y="75112"/>
                  </a:lnTo>
                  <a:lnTo>
                    <a:pt x="6867088" y="44057"/>
                  </a:lnTo>
                  <a:lnTo>
                    <a:pt x="6829854" y="20383"/>
                  </a:lnTo>
                  <a:lnTo>
                    <a:pt x="6787646" y="5296"/>
                  </a:lnTo>
                  <a:lnTo>
                    <a:pt x="6741667" y="0"/>
                  </a:lnTo>
                  <a:close/>
                </a:path>
              </a:pathLst>
            </a:custGeom>
            <a:solidFill>
              <a:srgbClr val="E1E7CC">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9" name="Google Shape;389;p44"/>
            <p:cNvSpPr/>
            <p:nvPr/>
          </p:nvSpPr>
          <p:spPr>
            <a:xfrm>
              <a:off x="4290567" y="2055748"/>
              <a:ext cx="6942455" cy="1203960"/>
            </a:xfrm>
            <a:custGeom>
              <a:rect b="b" l="l" r="r" t="t"/>
              <a:pathLst>
                <a:path extrusionOk="0" h="1203960" w="6942455">
                  <a:moveTo>
                    <a:pt x="6942201" y="200533"/>
                  </a:moveTo>
                  <a:lnTo>
                    <a:pt x="6942201" y="1002918"/>
                  </a:lnTo>
                  <a:lnTo>
                    <a:pt x="6936904" y="1048897"/>
                  </a:lnTo>
                  <a:lnTo>
                    <a:pt x="6921817" y="1091105"/>
                  </a:lnTo>
                  <a:lnTo>
                    <a:pt x="6898143" y="1128339"/>
                  </a:lnTo>
                  <a:lnTo>
                    <a:pt x="6867088" y="1159394"/>
                  </a:lnTo>
                  <a:lnTo>
                    <a:pt x="6829854" y="1183068"/>
                  </a:lnTo>
                  <a:lnTo>
                    <a:pt x="6787646" y="1198155"/>
                  </a:lnTo>
                  <a:lnTo>
                    <a:pt x="6741667" y="1203452"/>
                  </a:lnTo>
                  <a:lnTo>
                    <a:pt x="0" y="1203452"/>
                  </a:lnTo>
                  <a:lnTo>
                    <a:pt x="0" y="0"/>
                  </a:lnTo>
                  <a:lnTo>
                    <a:pt x="6741667" y="0"/>
                  </a:lnTo>
                  <a:lnTo>
                    <a:pt x="6787646" y="5296"/>
                  </a:lnTo>
                  <a:lnTo>
                    <a:pt x="6829854" y="20383"/>
                  </a:lnTo>
                  <a:lnTo>
                    <a:pt x="6867088" y="44057"/>
                  </a:lnTo>
                  <a:lnTo>
                    <a:pt x="6898143" y="75112"/>
                  </a:lnTo>
                  <a:lnTo>
                    <a:pt x="6921817" y="112346"/>
                  </a:lnTo>
                  <a:lnTo>
                    <a:pt x="6936904" y="154554"/>
                  </a:lnTo>
                  <a:lnTo>
                    <a:pt x="6942201" y="200533"/>
                  </a:lnTo>
                  <a:close/>
                </a:path>
              </a:pathLst>
            </a:custGeom>
            <a:noFill/>
            <a:ln cap="flat" cmpd="sng" w="25375">
              <a:solidFill>
                <a:srgbClr val="E1E7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90" name="Google Shape;390;p44"/>
          <p:cNvSpPr txBox="1"/>
          <p:nvPr/>
        </p:nvSpPr>
        <p:spPr>
          <a:xfrm>
            <a:off x="4526026" y="2295626"/>
            <a:ext cx="6308090" cy="675640"/>
          </a:xfrm>
          <a:prstGeom prst="rect">
            <a:avLst/>
          </a:prstGeom>
          <a:noFill/>
          <a:ln>
            <a:noFill/>
          </a:ln>
        </p:spPr>
        <p:txBody>
          <a:bodyPr anchorCtr="0" anchor="t" bIns="0" lIns="0" spcFirstLastPara="1" rIns="0" wrap="square" tIns="26650">
            <a:spAutoFit/>
          </a:bodyPr>
          <a:lstStyle/>
          <a:p>
            <a:pPr indent="-114300" lvl="0" marL="127000" marR="0" rtl="0" algn="l">
              <a:lnSpc>
                <a:spcPct val="100000"/>
              </a:lnSpc>
              <a:spcBef>
                <a:spcPts val="0"/>
              </a:spcBef>
              <a:spcAft>
                <a:spcPts val="0"/>
              </a:spcAft>
              <a:buSzPts val="1400"/>
              <a:buFont typeface="Verdana"/>
              <a:buChar char="•"/>
            </a:pPr>
            <a:r>
              <a:rPr lang="en-US" sz="1400">
                <a:latin typeface="Verdana"/>
                <a:ea typeface="Verdana"/>
                <a:cs typeface="Verdana"/>
                <a:sym typeface="Verdana"/>
              </a:rPr>
              <a:t>Use live video streaming to connect with your audience in real-time.</a:t>
            </a:r>
            <a:endParaRPr sz="1400">
              <a:latin typeface="Verdana"/>
              <a:ea typeface="Verdana"/>
              <a:cs typeface="Verdana"/>
              <a:sym typeface="Verdana"/>
            </a:endParaRPr>
          </a:p>
          <a:p>
            <a:pPr indent="-114300" lvl="0" marL="127000" marR="5080" rtl="0" algn="l">
              <a:lnSpc>
                <a:spcPct val="110000"/>
              </a:lnSpc>
              <a:spcBef>
                <a:spcPts val="275"/>
              </a:spcBef>
              <a:spcAft>
                <a:spcPts val="0"/>
              </a:spcAft>
              <a:buSzPts val="1400"/>
              <a:buFont typeface="Verdana"/>
              <a:buChar char="•"/>
            </a:pPr>
            <a:r>
              <a:rPr lang="en-US" sz="1400">
                <a:latin typeface="Verdana"/>
                <a:ea typeface="Verdana"/>
                <a:cs typeface="Verdana"/>
                <a:sym typeface="Verdana"/>
              </a:rPr>
              <a:t>Share behind-the-scenes looks, product demonstrations, or host Q&amp;A  sessions.</a:t>
            </a:r>
            <a:endParaRPr sz="1400">
              <a:latin typeface="Verdana"/>
              <a:ea typeface="Verdana"/>
              <a:cs typeface="Verdana"/>
              <a:sym typeface="Verdana"/>
            </a:endParaRPr>
          </a:p>
        </p:txBody>
      </p:sp>
      <p:grpSp>
        <p:nvGrpSpPr>
          <p:cNvPr id="391" name="Google Shape;391;p44"/>
          <p:cNvGrpSpPr/>
          <p:nvPr/>
        </p:nvGrpSpPr>
        <p:grpSpPr>
          <a:xfrm>
            <a:off x="385483" y="1905254"/>
            <a:ext cx="3905250" cy="1504950"/>
            <a:chOff x="385483" y="1905254"/>
            <a:chExt cx="3905250" cy="1504950"/>
          </a:xfrm>
        </p:grpSpPr>
        <p:sp>
          <p:nvSpPr>
            <p:cNvPr id="392" name="Google Shape;392;p44"/>
            <p:cNvSpPr/>
            <p:nvPr/>
          </p:nvSpPr>
          <p:spPr>
            <a:xfrm>
              <a:off x="385483" y="1905254"/>
              <a:ext cx="3905250" cy="1504950"/>
            </a:xfrm>
            <a:custGeom>
              <a:rect b="b" l="l" r="r" t="t"/>
              <a:pathLst>
                <a:path extrusionOk="0" h="1504950" w="3905250">
                  <a:moveTo>
                    <a:pt x="3654259" y="0"/>
                  </a:moveTo>
                  <a:lnTo>
                    <a:pt x="250736" y="0"/>
                  </a:lnTo>
                  <a:lnTo>
                    <a:pt x="205665" y="4040"/>
                  </a:lnTo>
                  <a:lnTo>
                    <a:pt x="163244" y="15688"/>
                  </a:lnTo>
                  <a:lnTo>
                    <a:pt x="124183" y="34238"/>
                  </a:lnTo>
                  <a:lnTo>
                    <a:pt x="89188" y="58980"/>
                  </a:lnTo>
                  <a:lnTo>
                    <a:pt x="58968" y="89209"/>
                  </a:lnTo>
                  <a:lnTo>
                    <a:pt x="34232" y="124215"/>
                  </a:lnTo>
                  <a:lnTo>
                    <a:pt x="15686" y="163291"/>
                  </a:lnTo>
                  <a:lnTo>
                    <a:pt x="4039" y="205730"/>
                  </a:lnTo>
                  <a:lnTo>
                    <a:pt x="0" y="250825"/>
                  </a:lnTo>
                  <a:lnTo>
                    <a:pt x="0" y="1253617"/>
                  </a:lnTo>
                  <a:lnTo>
                    <a:pt x="4039" y="1298711"/>
                  </a:lnTo>
                  <a:lnTo>
                    <a:pt x="15686" y="1341150"/>
                  </a:lnTo>
                  <a:lnTo>
                    <a:pt x="34232" y="1380226"/>
                  </a:lnTo>
                  <a:lnTo>
                    <a:pt x="58968" y="1415232"/>
                  </a:lnTo>
                  <a:lnTo>
                    <a:pt x="89188" y="1445461"/>
                  </a:lnTo>
                  <a:lnTo>
                    <a:pt x="124183" y="1470203"/>
                  </a:lnTo>
                  <a:lnTo>
                    <a:pt x="163244" y="1488753"/>
                  </a:lnTo>
                  <a:lnTo>
                    <a:pt x="205665" y="1500401"/>
                  </a:lnTo>
                  <a:lnTo>
                    <a:pt x="250736" y="1504442"/>
                  </a:lnTo>
                  <a:lnTo>
                    <a:pt x="3654259" y="1504442"/>
                  </a:lnTo>
                  <a:lnTo>
                    <a:pt x="3699353" y="1500401"/>
                  </a:lnTo>
                  <a:lnTo>
                    <a:pt x="3741793" y="1488753"/>
                  </a:lnTo>
                  <a:lnTo>
                    <a:pt x="3780869" y="1470203"/>
                  </a:lnTo>
                  <a:lnTo>
                    <a:pt x="3815875" y="1445461"/>
                  </a:lnTo>
                  <a:lnTo>
                    <a:pt x="3846103" y="1415232"/>
                  </a:lnTo>
                  <a:lnTo>
                    <a:pt x="3870846" y="1380226"/>
                  </a:lnTo>
                  <a:lnTo>
                    <a:pt x="3889396" y="1341150"/>
                  </a:lnTo>
                  <a:lnTo>
                    <a:pt x="3901044" y="1298711"/>
                  </a:lnTo>
                  <a:lnTo>
                    <a:pt x="3905084" y="1253617"/>
                  </a:lnTo>
                  <a:lnTo>
                    <a:pt x="3905084" y="250825"/>
                  </a:lnTo>
                  <a:lnTo>
                    <a:pt x="3901044" y="205730"/>
                  </a:lnTo>
                  <a:lnTo>
                    <a:pt x="3889396" y="163291"/>
                  </a:lnTo>
                  <a:lnTo>
                    <a:pt x="3870846" y="124215"/>
                  </a:lnTo>
                  <a:lnTo>
                    <a:pt x="3846103" y="89209"/>
                  </a:lnTo>
                  <a:lnTo>
                    <a:pt x="3815875" y="58980"/>
                  </a:lnTo>
                  <a:lnTo>
                    <a:pt x="3780869" y="34238"/>
                  </a:lnTo>
                  <a:lnTo>
                    <a:pt x="3741793" y="15688"/>
                  </a:lnTo>
                  <a:lnTo>
                    <a:pt x="3699353" y="4040"/>
                  </a:lnTo>
                  <a:lnTo>
                    <a:pt x="365425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3" name="Google Shape;393;p44"/>
            <p:cNvSpPr/>
            <p:nvPr/>
          </p:nvSpPr>
          <p:spPr>
            <a:xfrm>
              <a:off x="385483" y="1905254"/>
              <a:ext cx="3905250" cy="1504950"/>
            </a:xfrm>
            <a:custGeom>
              <a:rect b="b" l="l" r="r" t="t"/>
              <a:pathLst>
                <a:path extrusionOk="0" h="1504950" w="3905250">
                  <a:moveTo>
                    <a:pt x="0" y="250825"/>
                  </a:moveTo>
                  <a:lnTo>
                    <a:pt x="4039" y="205730"/>
                  </a:lnTo>
                  <a:lnTo>
                    <a:pt x="15686" y="163291"/>
                  </a:lnTo>
                  <a:lnTo>
                    <a:pt x="34232" y="124215"/>
                  </a:lnTo>
                  <a:lnTo>
                    <a:pt x="58968" y="89209"/>
                  </a:lnTo>
                  <a:lnTo>
                    <a:pt x="89188" y="58980"/>
                  </a:lnTo>
                  <a:lnTo>
                    <a:pt x="124183" y="34238"/>
                  </a:lnTo>
                  <a:lnTo>
                    <a:pt x="163244" y="15688"/>
                  </a:lnTo>
                  <a:lnTo>
                    <a:pt x="205665" y="4040"/>
                  </a:lnTo>
                  <a:lnTo>
                    <a:pt x="250736" y="0"/>
                  </a:lnTo>
                  <a:lnTo>
                    <a:pt x="3654259" y="0"/>
                  </a:lnTo>
                  <a:lnTo>
                    <a:pt x="3699353" y="4040"/>
                  </a:lnTo>
                  <a:lnTo>
                    <a:pt x="3741793" y="15688"/>
                  </a:lnTo>
                  <a:lnTo>
                    <a:pt x="3780869" y="34238"/>
                  </a:lnTo>
                  <a:lnTo>
                    <a:pt x="3815875" y="58980"/>
                  </a:lnTo>
                  <a:lnTo>
                    <a:pt x="3846103" y="89209"/>
                  </a:lnTo>
                  <a:lnTo>
                    <a:pt x="3870846" y="124215"/>
                  </a:lnTo>
                  <a:lnTo>
                    <a:pt x="3889396" y="163291"/>
                  </a:lnTo>
                  <a:lnTo>
                    <a:pt x="3901044" y="205730"/>
                  </a:lnTo>
                  <a:lnTo>
                    <a:pt x="3905084" y="250825"/>
                  </a:lnTo>
                  <a:lnTo>
                    <a:pt x="3905084" y="1253617"/>
                  </a:lnTo>
                  <a:lnTo>
                    <a:pt x="3901044" y="1298711"/>
                  </a:lnTo>
                  <a:lnTo>
                    <a:pt x="3889396" y="1341150"/>
                  </a:lnTo>
                  <a:lnTo>
                    <a:pt x="3870846" y="1380226"/>
                  </a:lnTo>
                  <a:lnTo>
                    <a:pt x="3846103" y="1415232"/>
                  </a:lnTo>
                  <a:lnTo>
                    <a:pt x="3815875" y="1445461"/>
                  </a:lnTo>
                  <a:lnTo>
                    <a:pt x="3780869" y="1470203"/>
                  </a:lnTo>
                  <a:lnTo>
                    <a:pt x="3741793" y="1488753"/>
                  </a:lnTo>
                  <a:lnTo>
                    <a:pt x="3699353" y="1500401"/>
                  </a:lnTo>
                  <a:lnTo>
                    <a:pt x="3654259" y="1504442"/>
                  </a:lnTo>
                  <a:lnTo>
                    <a:pt x="250736" y="1504442"/>
                  </a:lnTo>
                  <a:lnTo>
                    <a:pt x="205665" y="1500401"/>
                  </a:lnTo>
                  <a:lnTo>
                    <a:pt x="163244" y="1488753"/>
                  </a:lnTo>
                  <a:lnTo>
                    <a:pt x="124183" y="1470203"/>
                  </a:lnTo>
                  <a:lnTo>
                    <a:pt x="89188" y="1445461"/>
                  </a:lnTo>
                  <a:lnTo>
                    <a:pt x="58968" y="1415232"/>
                  </a:lnTo>
                  <a:lnTo>
                    <a:pt x="34232" y="1380226"/>
                  </a:lnTo>
                  <a:lnTo>
                    <a:pt x="15686" y="1341150"/>
                  </a:lnTo>
                  <a:lnTo>
                    <a:pt x="4039" y="1298711"/>
                  </a:lnTo>
                  <a:lnTo>
                    <a:pt x="0" y="1253617"/>
                  </a:lnTo>
                  <a:lnTo>
                    <a:pt x="0" y="250825"/>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94" name="Google Shape;394;p44"/>
          <p:cNvSpPr txBox="1"/>
          <p:nvPr/>
        </p:nvSpPr>
        <p:spPr>
          <a:xfrm>
            <a:off x="1653667" y="2520442"/>
            <a:ext cx="1367790" cy="2393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1400">
                <a:solidFill>
                  <a:srgbClr val="FFFFFF"/>
                </a:solidFill>
                <a:latin typeface="Verdana"/>
                <a:ea typeface="Verdana"/>
                <a:cs typeface="Verdana"/>
                <a:sym typeface="Verdana"/>
              </a:rPr>
              <a:t>Facebook Live</a:t>
            </a:r>
            <a:endParaRPr sz="1400">
              <a:latin typeface="Verdana"/>
              <a:ea typeface="Verdana"/>
              <a:cs typeface="Verdana"/>
              <a:sym typeface="Verdana"/>
            </a:endParaRPr>
          </a:p>
        </p:txBody>
      </p:sp>
      <p:grpSp>
        <p:nvGrpSpPr>
          <p:cNvPr id="395" name="Google Shape;395;p44"/>
          <p:cNvGrpSpPr/>
          <p:nvPr/>
        </p:nvGrpSpPr>
        <p:grpSpPr>
          <a:xfrm>
            <a:off x="4290567" y="3635375"/>
            <a:ext cx="6942455" cy="1203960"/>
            <a:chOff x="4290567" y="3635375"/>
            <a:chExt cx="6942455" cy="1203960"/>
          </a:xfrm>
        </p:grpSpPr>
        <p:sp>
          <p:nvSpPr>
            <p:cNvPr id="396" name="Google Shape;396;p44"/>
            <p:cNvSpPr/>
            <p:nvPr/>
          </p:nvSpPr>
          <p:spPr>
            <a:xfrm>
              <a:off x="4290567" y="3635375"/>
              <a:ext cx="6942455" cy="1203960"/>
            </a:xfrm>
            <a:custGeom>
              <a:rect b="b" l="l" r="r" t="t"/>
              <a:pathLst>
                <a:path extrusionOk="0" h="1203960" w="6942455">
                  <a:moveTo>
                    <a:pt x="6741667" y="0"/>
                  </a:moveTo>
                  <a:lnTo>
                    <a:pt x="0" y="0"/>
                  </a:lnTo>
                  <a:lnTo>
                    <a:pt x="0" y="1203452"/>
                  </a:lnTo>
                  <a:lnTo>
                    <a:pt x="6741667" y="1203452"/>
                  </a:lnTo>
                  <a:lnTo>
                    <a:pt x="6787646" y="1198155"/>
                  </a:lnTo>
                  <a:lnTo>
                    <a:pt x="6829854" y="1183068"/>
                  </a:lnTo>
                  <a:lnTo>
                    <a:pt x="6867088" y="1159394"/>
                  </a:lnTo>
                  <a:lnTo>
                    <a:pt x="6898143" y="1128339"/>
                  </a:lnTo>
                  <a:lnTo>
                    <a:pt x="6921817" y="1091105"/>
                  </a:lnTo>
                  <a:lnTo>
                    <a:pt x="6936904" y="1048897"/>
                  </a:lnTo>
                  <a:lnTo>
                    <a:pt x="6942201" y="1002919"/>
                  </a:lnTo>
                  <a:lnTo>
                    <a:pt x="6942201" y="200532"/>
                  </a:lnTo>
                  <a:lnTo>
                    <a:pt x="6936904" y="154554"/>
                  </a:lnTo>
                  <a:lnTo>
                    <a:pt x="6921817" y="112346"/>
                  </a:lnTo>
                  <a:lnTo>
                    <a:pt x="6898143" y="75112"/>
                  </a:lnTo>
                  <a:lnTo>
                    <a:pt x="6867088" y="44057"/>
                  </a:lnTo>
                  <a:lnTo>
                    <a:pt x="6829854" y="20383"/>
                  </a:lnTo>
                  <a:lnTo>
                    <a:pt x="6787646" y="5296"/>
                  </a:lnTo>
                  <a:lnTo>
                    <a:pt x="6741667" y="0"/>
                  </a:lnTo>
                  <a:close/>
                </a:path>
              </a:pathLst>
            </a:custGeom>
            <a:solidFill>
              <a:srgbClr val="E1E7CC">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7" name="Google Shape;397;p44"/>
            <p:cNvSpPr/>
            <p:nvPr/>
          </p:nvSpPr>
          <p:spPr>
            <a:xfrm>
              <a:off x="4290567" y="3635375"/>
              <a:ext cx="6942455" cy="1203960"/>
            </a:xfrm>
            <a:custGeom>
              <a:rect b="b" l="l" r="r" t="t"/>
              <a:pathLst>
                <a:path extrusionOk="0" h="1203960" w="6942455">
                  <a:moveTo>
                    <a:pt x="6942201" y="200532"/>
                  </a:moveTo>
                  <a:lnTo>
                    <a:pt x="6942201" y="1002919"/>
                  </a:lnTo>
                  <a:lnTo>
                    <a:pt x="6936904" y="1048897"/>
                  </a:lnTo>
                  <a:lnTo>
                    <a:pt x="6921817" y="1091105"/>
                  </a:lnTo>
                  <a:lnTo>
                    <a:pt x="6898143" y="1128339"/>
                  </a:lnTo>
                  <a:lnTo>
                    <a:pt x="6867088" y="1159394"/>
                  </a:lnTo>
                  <a:lnTo>
                    <a:pt x="6829854" y="1183068"/>
                  </a:lnTo>
                  <a:lnTo>
                    <a:pt x="6787646" y="1198155"/>
                  </a:lnTo>
                  <a:lnTo>
                    <a:pt x="6741667" y="1203452"/>
                  </a:lnTo>
                  <a:lnTo>
                    <a:pt x="0" y="1203452"/>
                  </a:lnTo>
                  <a:lnTo>
                    <a:pt x="0" y="0"/>
                  </a:lnTo>
                  <a:lnTo>
                    <a:pt x="6741667" y="0"/>
                  </a:lnTo>
                  <a:lnTo>
                    <a:pt x="6787646" y="5296"/>
                  </a:lnTo>
                  <a:lnTo>
                    <a:pt x="6829854" y="20383"/>
                  </a:lnTo>
                  <a:lnTo>
                    <a:pt x="6867088" y="44057"/>
                  </a:lnTo>
                  <a:lnTo>
                    <a:pt x="6898143" y="75112"/>
                  </a:lnTo>
                  <a:lnTo>
                    <a:pt x="6921817" y="112346"/>
                  </a:lnTo>
                  <a:lnTo>
                    <a:pt x="6936904" y="154554"/>
                  </a:lnTo>
                  <a:lnTo>
                    <a:pt x="6942201" y="200532"/>
                  </a:lnTo>
                  <a:close/>
                </a:path>
              </a:pathLst>
            </a:custGeom>
            <a:noFill/>
            <a:ln cap="flat" cmpd="sng" w="25375">
              <a:solidFill>
                <a:srgbClr val="E1E7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98" name="Google Shape;398;p44"/>
          <p:cNvSpPr txBox="1"/>
          <p:nvPr/>
        </p:nvSpPr>
        <p:spPr>
          <a:xfrm>
            <a:off x="4526026" y="3973423"/>
            <a:ext cx="5970270" cy="480059"/>
          </a:xfrm>
          <a:prstGeom prst="rect">
            <a:avLst/>
          </a:prstGeom>
          <a:noFill/>
          <a:ln>
            <a:noFill/>
          </a:ln>
        </p:spPr>
        <p:txBody>
          <a:bodyPr anchorCtr="0" anchor="t" bIns="0" lIns="0" spcFirstLastPara="1" rIns="0" wrap="square" tIns="26025">
            <a:spAutoFit/>
          </a:bodyPr>
          <a:lstStyle/>
          <a:p>
            <a:pPr indent="-114300" lvl="0" marL="127000" marR="0" rtl="0" algn="l">
              <a:lnSpc>
                <a:spcPct val="100000"/>
              </a:lnSpc>
              <a:spcBef>
                <a:spcPts val="0"/>
              </a:spcBef>
              <a:spcAft>
                <a:spcPts val="0"/>
              </a:spcAft>
              <a:buSzPts val="1400"/>
              <a:buFont typeface="Verdana"/>
              <a:buChar char="•"/>
            </a:pPr>
            <a:r>
              <a:rPr lang="en-US" sz="1400">
                <a:latin typeface="Verdana"/>
                <a:ea typeface="Verdana"/>
                <a:cs typeface="Verdana"/>
                <a:sym typeface="Verdana"/>
              </a:rPr>
              <a:t>Create and promote events to boost brand awareness</a:t>
            </a:r>
            <a:endParaRPr sz="1400">
              <a:latin typeface="Verdana"/>
              <a:ea typeface="Verdana"/>
              <a:cs typeface="Verdana"/>
              <a:sym typeface="Verdana"/>
            </a:endParaRPr>
          </a:p>
          <a:p>
            <a:pPr indent="-114300" lvl="0" marL="127000" marR="0" rtl="0" algn="l">
              <a:lnSpc>
                <a:spcPct val="100000"/>
              </a:lnSpc>
              <a:spcBef>
                <a:spcPts val="110"/>
              </a:spcBef>
              <a:spcAft>
                <a:spcPts val="0"/>
              </a:spcAft>
              <a:buSzPts val="1400"/>
              <a:buFont typeface="Verdana"/>
              <a:buChar char="•"/>
            </a:pPr>
            <a:r>
              <a:rPr lang="en-US" sz="1400">
                <a:latin typeface="Verdana"/>
                <a:ea typeface="Verdana"/>
                <a:cs typeface="Verdana"/>
                <a:sym typeface="Verdana"/>
              </a:rPr>
              <a:t>Use events for product launches, workshops, or virtual gatherings</a:t>
            </a:r>
            <a:endParaRPr sz="1400">
              <a:latin typeface="Verdana"/>
              <a:ea typeface="Verdana"/>
              <a:cs typeface="Verdana"/>
              <a:sym typeface="Verdana"/>
            </a:endParaRPr>
          </a:p>
        </p:txBody>
      </p:sp>
      <p:grpSp>
        <p:nvGrpSpPr>
          <p:cNvPr id="399" name="Google Shape;399;p44"/>
          <p:cNvGrpSpPr/>
          <p:nvPr/>
        </p:nvGrpSpPr>
        <p:grpSpPr>
          <a:xfrm>
            <a:off x="385483" y="3484879"/>
            <a:ext cx="3905250" cy="1504315"/>
            <a:chOff x="385483" y="3484879"/>
            <a:chExt cx="3905250" cy="1504315"/>
          </a:xfrm>
        </p:grpSpPr>
        <p:sp>
          <p:nvSpPr>
            <p:cNvPr id="400" name="Google Shape;400;p44"/>
            <p:cNvSpPr/>
            <p:nvPr/>
          </p:nvSpPr>
          <p:spPr>
            <a:xfrm>
              <a:off x="385483" y="3484879"/>
              <a:ext cx="3905250" cy="1504315"/>
            </a:xfrm>
            <a:custGeom>
              <a:rect b="b" l="l" r="r" t="t"/>
              <a:pathLst>
                <a:path extrusionOk="0" h="1504314" w="3905250">
                  <a:moveTo>
                    <a:pt x="3654259" y="0"/>
                  </a:moveTo>
                  <a:lnTo>
                    <a:pt x="250736" y="0"/>
                  </a:lnTo>
                  <a:lnTo>
                    <a:pt x="205665" y="4039"/>
                  </a:lnTo>
                  <a:lnTo>
                    <a:pt x="163244" y="15687"/>
                  </a:lnTo>
                  <a:lnTo>
                    <a:pt x="124183" y="34233"/>
                  </a:lnTo>
                  <a:lnTo>
                    <a:pt x="89188" y="58969"/>
                  </a:lnTo>
                  <a:lnTo>
                    <a:pt x="58968" y="89187"/>
                  </a:lnTo>
                  <a:lnTo>
                    <a:pt x="34232" y="124177"/>
                  </a:lnTo>
                  <a:lnTo>
                    <a:pt x="15686" y="163232"/>
                  </a:lnTo>
                  <a:lnTo>
                    <a:pt x="4039" y="205641"/>
                  </a:lnTo>
                  <a:lnTo>
                    <a:pt x="0" y="250698"/>
                  </a:lnTo>
                  <a:lnTo>
                    <a:pt x="0" y="1253617"/>
                  </a:lnTo>
                  <a:lnTo>
                    <a:pt x="4039" y="1298706"/>
                  </a:lnTo>
                  <a:lnTo>
                    <a:pt x="15686" y="1341134"/>
                  </a:lnTo>
                  <a:lnTo>
                    <a:pt x="34232" y="1380193"/>
                  </a:lnTo>
                  <a:lnTo>
                    <a:pt x="58968" y="1415179"/>
                  </a:lnTo>
                  <a:lnTo>
                    <a:pt x="89188" y="1445387"/>
                  </a:lnTo>
                  <a:lnTo>
                    <a:pt x="124183" y="1470109"/>
                  </a:lnTo>
                  <a:lnTo>
                    <a:pt x="163244" y="1488642"/>
                  </a:lnTo>
                  <a:lnTo>
                    <a:pt x="205665" y="1500279"/>
                  </a:lnTo>
                  <a:lnTo>
                    <a:pt x="250736" y="1504315"/>
                  </a:lnTo>
                  <a:lnTo>
                    <a:pt x="3654259" y="1504315"/>
                  </a:lnTo>
                  <a:lnTo>
                    <a:pt x="3699353" y="1500279"/>
                  </a:lnTo>
                  <a:lnTo>
                    <a:pt x="3741793" y="1488642"/>
                  </a:lnTo>
                  <a:lnTo>
                    <a:pt x="3780869" y="1470109"/>
                  </a:lnTo>
                  <a:lnTo>
                    <a:pt x="3815875" y="1445387"/>
                  </a:lnTo>
                  <a:lnTo>
                    <a:pt x="3846103" y="1415179"/>
                  </a:lnTo>
                  <a:lnTo>
                    <a:pt x="3870846" y="1380193"/>
                  </a:lnTo>
                  <a:lnTo>
                    <a:pt x="3889396" y="1341134"/>
                  </a:lnTo>
                  <a:lnTo>
                    <a:pt x="3901044" y="1298706"/>
                  </a:lnTo>
                  <a:lnTo>
                    <a:pt x="3905084" y="1253617"/>
                  </a:lnTo>
                  <a:lnTo>
                    <a:pt x="3905084" y="250698"/>
                  </a:lnTo>
                  <a:lnTo>
                    <a:pt x="3901044" y="205641"/>
                  </a:lnTo>
                  <a:lnTo>
                    <a:pt x="3889396" y="163232"/>
                  </a:lnTo>
                  <a:lnTo>
                    <a:pt x="3870846" y="124177"/>
                  </a:lnTo>
                  <a:lnTo>
                    <a:pt x="3846103" y="89187"/>
                  </a:lnTo>
                  <a:lnTo>
                    <a:pt x="3815875" y="58969"/>
                  </a:lnTo>
                  <a:lnTo>
                    <a:pt x="3780869" y="34233"/>
                  </a:lnTo>
                  <a:lnTo>
                    <a:pt x="3741793" y="15687"/>
                  </a:lnTo>
                  <a:lnTo>
                    <a:pt x="3699353" y="4039"/>
                  </a:lnTo>
                  <a:lnTo>
                    <a:pt x="365425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1" name="Google Shape;401;p44"/>
            <p:cNvSpPr/>
            <p:nvPr/>
          </p:nvSpPr>
          <p:spPr>
            <a:xfrm>
              <a:off x="385483" y="3484879"/>
              <a:ext cx="3905250" cy="1504315"/>
            </a:xfrm>
            <a:custGeom>
              <a:rect b="b" l="l" r="r" t="t"/>
              <a:pathLst>
                <a:path extrusionOk="0" h="1504314" w="3905250">
                  <a:moveTo>
                    <a:pt x="0" y="250698"/>
                  </a:moveTo>
                  <a:lnTo>
                    <a:pt x="4039" y="205641"/>
                  </a:lnTo>
                  <a:lnTo>
                    <a:pt x="15686" y="163232"/>
                  </a:lnTo>
                  <a:lnTo>
                    <a:pt x="34232" y="124177"/>
                  </a:lnTo>
                  <a:lnTo>
                    <a:pt x="58968" y="89187"/>
                  </a:lnTo>
                  <a:lnTo>
                    <a:pt x="89188" y="58969"/>
                  </a:lnTo>
                  <a:lnTo>
                    <a:pt x="124183" y="34233"/>
                  </a:lnTo>
                  <a:lnTo>
                    <a:pt x="163244" y="15687"/>
                  </a:lnTo>
                  <a:lnTo>
                    <a:pt x="205665" y="4039"/>
                  </a:lnTo>
                  <a:lnTo>
                    <a:pt x="250736" y="0"/>
                  </a:lnTo>
                  <a:lnTo>
                    <a:pt x="3654259" y="0"/>
                  </a:lnTo>
                  <a:lnTo>
                    <a:pt x="3699353" y="4039"/>
                  </a:lnTo>
                  <a:lnTo>
                    <a:pt x="3741793" y="15687"/>
                  </a:lnTo>
                  <a:lnTo>
                    <a:pt x="3780869" y="34233"/>
                  </a:lnTo>
                  <a:lnTo>
                    <a:pt x="3815875" y="58969"/>
                  </a:lnTo>
                  <a:lnTo>
                    <a:pt x="3846103" y="89187"/>
                  </a:lnTo>
                  <a:lnTo>
                    <a:pt x="3870846" y="124177"/>
                  </a:lnTo>
                  <a:lnTo>
                    <a:pt x="3889396" y="163232"/>
                  </a:lnTo>
                  <a:lnTo>
                    <a:pt x="3901044" y="205641"/>
                  </a:lnTo>
                  <a:lnTo>
                    <a:pt x="3905084" y="250698"/>
                  </a:lnTo>
                  <a:lnTo>
                    <a:pt x="3905084" y="1253617"/>
                  </a:lnTo>
                  <a:lnTo>
                    <a:pt x="3901044" y="1298706"/>
                  </a:lnTo>
                  <a:lnTo>
                    <a:pt x="3889396" y="1341134"/>
                  </a:lnTo>
                  <a:lnTo>
                    <a:pt x="3870846" y="1380193"/>
                  </a:lnTo>
                  <a:lnTo>
                    <a:pt x="3846103" y="1415179"/>
                  </a:lnTo>
                  <a:lnTo>
                    <a:pt x="3815875" y="1445387"/>
                  </a:lnTo>
                  <a:lnTo>
                    <a:pt x="3780869" y="1470109"/>
                  </a:lnTo>
                  <a:lnTo>
                    <a:pt x="3741793" y="1488642"/>
                  </a:lnTo>
                  <a:lnTo>
                    <a:pt x="3699353" y="1500279"/>
                  </a:lnTo>
                  <a:lnTo>
                    <a:pt x="3654259" y="1504315"/>
                  </a:lnTo>
                  <a:lnTo>
                    <a:pt x="250736" y="1504315"/>
                  </a:lnTo>
                  <a:lnTo>
                    <a:pt x="205665" y="1500279"/>
                  </a:lnTo>
                  <a:lnTo>
                    <a:pt x="163244" y="1488642"/>
                  </a:lnTo>
                  <a:lnTo>
                    <a:pt x="124183" y="1470109"/>
                  </a:lnTo>
                  <a:lnTo>
                    <a:pt x="89188" y="1445387"/>
                  </a:lnTo>
                  <a:lnTo>
                    <a:pt x="58968" y="1415179"/>
                  </a:lnTo>
                  <a:lnTo>
                    <a:pt x="34232" y="1380193"/>
                  </a:lnTo>
                  <a:lnTo>
                    <a:pt x="15686" y="1341134"/>
                  </a:lnTo>
                  <a:lnTo>
                    <a:pt x="4039" y="1298706"/>
                  </a:lnTo>
                  <a:lnTo>
                    <a:pt x="0" y="1253617"/>
                  </a:lnTo>
                  <a:lnTo>
                    <a:pt x="0" y="25069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02" name="Google Shape;402;p44"/>
          <p:cNvSpPr txBox="1"/>
          <p:nvPr/>
        </p:nvSpPr>
        <p:spPr>
          <a:xfrm>
            <a:off x="1527175" y="4100576"/>
            <a:ext cx="1622425"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solidFill>
                  <a:srgbClr val="FFFFFF"/>
                </a:solidFill>
                <a:latin typeface="Verdana"/>
                <a:ea typeface="Verdana"/>
                <a:cs typeface="Verdana"/>
                <a:sym typeface="Verdana"/>
              </a:rPr>
              <a:t>Facebook Events</a:t>
            </a:r>
            <a:endParaRPr sz="1400">
              <a:latin typeface="Verdana"/>
              <a:ea typeface="Verdana"/>
              <a:cs typeface="Verdana"/>
              <a:sym typeface="Verdana"/>
            </a:endParaRPr>
          </a:p>
        </p:txBody>
      </p:sp>
      <p:grpSp>
        <p:nvGrpSpPr>
          <p:cNvPr id="403" name="Google Shape;403;p44"/>
          <p:cNvGrpSpPr/>
          <p:nvPr/>
        </p:nvGrpSpPr>
        <p:grpSpPr>
          <a:xfrm>
            <a:off x="4290567" y="5214873"/>
            <a:ext cx="6942455" cy="1203960"/>
            <a:chOff x="4290567" y="5214873"/>
            <a:chExt cx="6942455" cy="1203960"/>
          </a:xfrm>
        </p:grpSpPr>
        <p:sp>
          <p:nvSpPr>
            <p:cNvPr id="404" name="Google Shape;404;p44"/>
            <p:cNvSpPr/>
            <p:nvPr/>
          </p:nvSpPr>
          <p:spPr>
            <a:xfrm>
              <a:off x="4290567" y="5214873"/>
              <a:ext cx="6942455" cy="1203960"/>
            </a:xfrm>
            <a:custGeom>
              <a:rect b="b" l="l" r="r" t="t"/>
              <a:pathLst>
                <a:path extrusionOk="0" h="1203960" w="6942455">
                  <a:moveTo>
                    <a:pt x="6741667" y="0"/>
                  </a:moveTo>
                  <a:lnTo>
                    <a:pt x="0" y="0"/>
                  </a:lnTo>
                  <a:lnTo>
                    <a:pt x="0" y="1203540"/>
                  </a:lnTo>
                  <a:lnTo>
                    <a:pt x="6741667" y="1203540"/>
                  </a:lnTo>
                  <a:lnTo>
                    <a:pt x="6787646" y="1198242"/>
                  </a:lnTo>
                  <a:lnTo>
                    <a:pt x="6829854" y="1183151"/>
                  </a:lnTo>
                  <a:lnTo>
                    <a:pt x="6867088" y="1159470"/>
                  </a:lnTo>
                  <a:lnTo>
                    <a:pt x="6898143" y="1128405"/>
                  </a:lnTo>
                  <a:lnTo>
                    <a:pt x="6921817" y="1091159"/>
                  </a:lnTo>
                  <a:lnTo>
                    <a:pt x="6936904" y="1048937"/>
                  </a:lnTo>
                  <a:lnTo>
                    <a:pt x="6942199" y="1002957"/>
                  </a:lnTo>
                  <a:lnTo>
                    <a:pt x="6942201" y="200659"/>
                  </a:lnTo>
                  <a:lnTo>
                    <a:pt x="6936904" y="154634"/>
                  </a:lnTo>
                  <a:lnTo>
                    <a:pt x="6921817" y="112393"/>
                  </a:lnTo>
                  <a:lnTo>
                    <a:pt x="6898143" y="75136"/>
                  </a:lnTo>
                  <a:lnTo>
                    <a:pt x="6867088" y="44067"/>
                  </a:lnTo>
                  <a:lnTo>
                    <a:pt x="6829854" y="20386"/>
                  </a:lnTo>
                  <a:lnTo>
                    <a:pt x="6787646" y="5296"/>
                  </a:lnTo>
                  <a:lnTo>
                    <a:pt x="6741667" y="0"/>
                  </a:lnTo>
                  <a:close/>
                </a:path>
              </a:pathLst>
            </a:custGeom>
            <a:solidFill>
              <a:srgbClr val="E1E7CC">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5" name="Google Shape;405;p44"/>
            <p:cNvSpPr/>
            <p:nvPr/>
          </p:nvSpPr>
          <p:spPr>
            <a:xfrm>
              <a:off x="4290567" y="5214873"/>
              <a:ext cx="6942455" cy="1203960"/>
            </a:xfrm>
            <a:custGeom>
              <a:rect b="b" l="l" r="r" t="t"/>
              <a:pathLst>
                <a:path extrusionOk="0" h="1203960" w="6942455">
                  <a:moveTo>
                    <a:pt x="6942201" y="200659"/>
                  </a:moveTo>
                  <a:lnTo>
                    <a:pt x="6942201" y="1002957"/>
                  </a:lnTo>
                  <a:lnTo>
                    <a:pt x="6936904" y="1048937"/>
                  </a:lnTo>
                  <a:lnTo>
                    <a:pt x="6921817" y="1091159"/>
                  </a:lnTo>
                  <a:lnTo>
                    <a:pt x="6898143" y="1128405"/>
                  </a:lnTo>
                  <a:lnTo>
                    <a:pt x="6867088" y="1159470"/>
                  </a:lnTo>
                  <a:lnTo>
                    <a:pt x="6829854" y="1183151"/>
                  </a:lnTo>
                  <a:lnTo>
                    <a:pt x="6787646" y="1198242"/>
                  </a:lnTo>
                  <a:lnTo>
                    <a:pt x="6741667" y="1203540"/>
                  </a:lnTo>
                  <a:lnTo>
                    <a:pt x="0" y="1203540"/>
                  </a:lnTo>
                  <a:lnTo>
                    <a:pt x="0" y="0"/>
                  </a:lnTo>
                  <a:lnTo>
                    <a:pt x="6741667" y="0"/>
                  </a:lnTo>
                  <a:lnTo>
                    <a:pt x="6787646" y="5296"/>
                  </a:lnTo>
                  <a:lnTo>
                    <a:pt x="6829854" y="20386"/>
                  </a:lnTo>
                  <a:lnTo>
                    <a:pt x="6867088" y="44067"/>
                  </a:lnTo>
                  <a:lnTo>
                    <a:pt x="6898143" y="75136"/>
                  </a:lnTo>
                  <a:lnTo>
                    <a:pt x="6921817" y="112393"/>
                  </a:lnTo>
                  <a:lnTo>
                    <a:pt x="6936904" y="154634"/>
                  </a:lnTo>
                  <a:lnTo>
                    <a:pt x="6942201" y="200659"/>
                  </a:lnTo>
                  <a:close/>
                </a:path>
              </a:pathLst>
            </a:custGeom>
            <a:noFill/>
            <a:ln cap="flat" cmpd="sng" w="25400">
              <a:solidFill>
                <a:srgbClr val="E1E7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06" name="Google Shape;406;p44"/>
          <p:cNvSpPr txBox="1"/>
          <p:nvPr/>
        </p:nvSpPr>
        <p:spPr>
          <a:xfrm>
            <a:off x="4526026" y="5553557"/>
            <a:ext cx="6138545" cy="480059"/>
          </a:xfrm>
          <a:prstGeom prst="rect">
            <a:avLst/>
          </a:prstGeom>
          <a:noFill/>
          <a:ln>
            <a:noFill/>
          </a:ln>
        </p:spPr>
        <p:txBody>
          <a:bodyPr anchorCtr="0" anchor="t" bIns="0" lIns="0" spcFirstLastPara="1" rIns="0" wrap="square" tIns="26025">
            <a:spAutoFit/>
          </a:bodyPr>
          <a:lstStyle/>
          <a:p>
            <a:pPr indent="-114300" lvl="0" marL="127000" marR="0" rtl="0" algn="l">
              <a:lnSpc>
                <a:spcPct val="100000"/>
              </a:lnSpc>
              <a:spcBef>
                <a:spcPts val="0"/>
              </a:spcBef>
              <a:spcAft>
                <a:spcPts val="0"/>
              </a:spcAft>
              <a:buSzPts val="1400"/>
              <a:buFont typeface="Verdana"/>
              <a:buChar char="•"/>
            </a:pPr>
            <a:r>
              <a:rPr lang="en-US" sz="1400">
                <a:latin typeface="Verdana"/>
                <a:ea typeface="Verdana"/>
                <a:cs typeface="Verdana"/>
                <a:sym typeface="Verdana"/>
              </a:rPr>
              <a:t>Leverage Facebook Messenger for customer communication</a:t>
            </a:r>
            <a:endParaRPr sz="1400">
              <a:latin typeface="Verdana"/>
              <a:ea typeface="Verdana"/>
              <a:cs typeface="Verdana"/>
              <a:sym typeface="Verdana"/>
            </a:endParaRPr>
          </a:p>
          <a:p>
            <a:pPr indent="-114300" lvl="0" marL="127000" marR="0" rtl="0" algn="l">
              <a:lnSpc>
                <a:spcPct val="100000"/>
              </a:lnSpc>
              <a:spcBef>
                <a:spcPts val="110"/>
              </a:spcBef>
              <a:spcAft>
                <a:spcPts val="0"/>
              </a:spcAft>
              <a:buSzPts val="1400"/>
              <a:buFont typeface="Verdana"/>
              <a:buChar char="•"/>
            </a:pPr>
            <a:r>
              <a:rPr lang="en-US" sz="1400">
                <a:latin typeface="Verdana"/>
                <a:ea typeface="Verdana"/>
                <a:cs typeface="Verdana"/>
                <a:sym typeface="Verdana"/>
              </a:rPr>
              <a:t>Provide quick responses to inquiries and offer personalized support</a:t>
            </a:r>
            <a:endParaRPr sz="1400">
              <a:latin typeface="Verdana"/>
              <a:ea typeface="Verdana"/>
              <a:cs typeface="Verdana"/>
              <a:sym typeface="Verdana"/>
            </a:endParaRPr>
          </a:p>
        </p:txBody>
      </p:sp>
      <p:grpSp>
        <p:nvGrpSpPr>
          <p:cNvPr id="407" name="Google Shape;407;p44"/>
          <p:cNvGrpSpPr/>
          <p:nvPr/>
        </p:nvGrpSpPr>
        <p:grpSpPr>
          <a:xfrm>
            <a:off x="385483" y="5064505"/>
            <a:ext cx="3905250" cy="1504950"/>
            <a:chOff x="385483" y="5064505"/>
            <a:chExt cx="3905250" cy="1504950"/>
          </a:xfrm>
        </p:grpSpPr>
        <p:sp>
          <p:nvSpPr>
            <p:cNvPr id="408" name="Google Shape;408;p44"/>
            <p:cNvSpPr/>
            <p:nvPr/>
          </p:nvSpPr>
          <p:spPr>
            <a:xfrm>
              <a:off x="385483" y="5064505"/>
              <a:ext cx="3905250" cy="1504950"/>
            </a:xfrm>
            <a:custGeom>
              <a:rect b="b" l="l" r="r" t="t"/>
              <a:pathLst>
                <a:path extrusionOk="0" h="1504950" w="3905250">
                  <a:moveTo>
                    <a:pt x="3654259" y="0"/>
                  </a:moveTo>
                  <a:lnTo>
                    <a:pt x="250736" y="0"/>
                  </a:lnTo>
                  <a:lnTo>
                    <a:pt x="205665" y="4039"/>
                  </a:lnTo>
                  <a:lnTo>
                    <a:pt x="163244" y="15687"/>
                  </a:lnTo>
                  <a:lnTo>
                    <a:pt x="124183" y="34233"/>
                  </a:lnTo>
                  <a:lnTo>
                    <a:pt x="89188" y="58969"/>
                  </a:lnTo>
                  <a:lnTo>
                    <a:pt x="58968" y="89187"/>
                  </a:lnTo>
                  <a:lnTo>
                    <a:pt x="34232" y="124177"/>
                  </a:lnTo>
                  <a:lnTo>
                    <a:pt x="15686" y="163232"/>
                  </a:lnTo>
                  <a:lnTo>
                    <a:pt x="4039" y="205641"/>
                  </a:lnTo>
                  <a:lnTo>
                    <a:pt x="0" y="250698"/>
                  </a:lnTo>
                  <a:lnTo>
                    <a:pt x="0" y="1253604"/>
                  </a:lnTo>
                  <a:lnTo>
                    <a:pt x="4039" y="1298675"/>
                  </a:lnTo>
                  <a:lnTo>
                    <a:pt x="15686" y="1341095"/>
                  </a:lnTo>
                  <a:lnTo>
                    <a:pt x="34232" y="1380156"/>
                  </a:lnTo>
                  <a:lnTo>
                    <a:pt x="58968" y="1415151"/>
                  </a:lnTo>
                  <a:lnTo>
                    <a:pt x="89188" y="1445371"/>
                  </a:lnTo>
                  <a:lnTo>
                    <a:pt x="124183" y="1470108"/>
                  </a:lnTo>
                  <a:lnTo>
                    <a:pt x="163244" y="1488654"/>
                  </a:lnTo>
                  <a:lnTo>
                    <a:pt x="205665" y="1500300"/>
                  </a:lnTo>
                  <a:lnTo>
                    <a:pt x="250736" y="1504340"/>
                  </a:lnTo>
                  <a:lnTo>
                    <a:pt x="3654259" y="1504340"/>
                  </a:lnTo>
                  <a:lnTo>
                    <a:pt x="3699353" y="1500300"/>
                  </a:lnTo>
                  <a:lnTo>
                    <a:pt x="3741793" y="1488654"/>
                  </a:lnTo>
                  <a:lnTo>
                    <a:pt x="3780869" y="1470108"/>
                  </a:lnTo>
                  <a:lnTo>
                    <a:pt x="3815875" y="1445371"/>
                  </a:lnTo>
                  <a:lnTo>
                    <a:pt x="3846103" y="1415151"/>
                  </a:lnTo>
                  <a:lnTo>
                    <a:pt x="3870846" y="1380156"/>
                  </a:lnTo>
                  <a:lnTo>
                    <a:pt x="3889396" y="1341095"/>
                  </a:lnTo>
                  <a:lnTo>
                    <a:pt x="3901044" y="1298675"/>
                  </a:lnTo>
                  <a:lnTo>
                    <a:pt x="3905084" y="1253604"/>
                  </a:lnTo>
                  <a:lnTo>
                    <a:pt x="3905084" y="250698"/>
                  </a:lnTo>
                  <a:lnTo>
                    <a:pt x="3901044" y="205641"/>
                  </a:lnTo>
                  <a:lnTo>
                    <a:pt x="3889396" y="163232"/>
                  </a:lnTo>
                  <a:lnTo>
                    <a:pt x="3870846" y="124177"/>
                  </a:lnTo>
                  <a:lnTo>
                    <a:pt x="3846103" y="89187"/>
                  </a:lnTo>
                  <a:lnTo>
                    <a:pt x="3815875" y="58969"/>
                  </a:lnTo>
                  <a:lnTo>
                    <a:pt x="3780869" y="34233"/>
                  </a:lnTo>
                  <a:lnTo>
                    <a:pt x="3741793" y="15687"/>
                  </a:lnTo>
                  <a:lnTo>
                    <a:pt x="3699353" y="4039"/>
                  </a:lnTo>
                  <a:lnTo>
                    <a:pt x="365425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9" name="Google Shape;409;p44"/>
            <p:cNvSpPr/>
            <p:nvPr/>
          </p:nvSpPr>
          <p:spPr>
            <a:xfrm>
              <a:off x="385483" y="5064505"/>
              <a:ext cx="3905250" cy="1504950"/>
            </a:xfrm>
            <a:custGeom>
              <a:rect b="b" l="l" r="r" t="t"/>
              <a:pathLst>
                <a:path extrusionOk="0" h="1504950" w="3905250">
                  <a:moveTo>
                    <a:pt x="0" y="250698"/>
                  </a:moveTo>
                  <a:lnTo>
                    <a:pt x="4039" y="205641"/>
                  </a:lnTo>
                  <a:lnTo>
                    <a:pt x="15686" y="163232"/>
                  </a:lnTo>
                  <a:lnTo>
                    <a:pt x="34232" y="124177"/>
                  </a:lnTo>
                  <a:lnTo>
                    <a:pt x="58968" y="89187"/>
                  </a:lnTo>
                  <a:lnTo>
                    <a:pt x="89188" y="58969"/>
                  </a:lnTo>
                  <a:lnTo>
                    <a:pt x="124183" y="34233"/>
                  </a:lnTo>
                  <a:lnTo>
                    <a:pt x="163244" y="15687"/>
                  </a:lnTo>
                  <a:lnTo>
                    <a:pt x="205665" y="4039"/>
                  </a:lnTo>
                  <a:lnTo>
                    <a:pt x="250736" y="0"/>
                  </a:lnTo>
                  <a:lnTo>
                    <a:pt x="3654259" y="0"/>
                  </a:lnTo>
                  <a:lnTo>
                    <a:pt x="3699353" y="4039"/>
                  </a:lnTo>
                  <a:lnTo>
                    <a:pt x="3741793" y="15687"/>
                  </a:lnTo>
                  <a:lnTo>
                    <a:pt x="3780869" y="34233"/>
                  </a:lnTo>
                  <a:lnTo>
                    <a:pt x="3815875" y="58969"/>
                  </a:lnTo>
                  <a:lnTo>
                    <a:pt x="3846103" y="89187"/>
                  </a:lnTo>
                  <a:lnTo>
                    <a:pt x="3870846" y="124177"/>
                  </a:lnTo>
                  <a:lnTo>
                    <a:pt x="3889396" y="163232"/>
                  </a:lnTo>
                  <a:lnTo>
                    <a:pt x="3901044" y="205641"/>
                  </a:lnTo>
                  <a:lnTo>
                    <a:pt x="3905084" y="250698"/>
                  </a:lnTo>
                  <a:lnTo>
                    <a:pt x="3905084" y="1253604"/>
                  </a:lnTo>
                  <a:lnTo>
                    <a:pt x="3901044" y="1298675"/>
                  </a:lnTo>
                  <a:lnTo>
                    <a:pt x="3889396" y="1341095"/>
                  </a:lnTo>
                  <a:lnTo>
                    <a:pt x="3870846" y="1380156"/>
                  </a:lnTo>
                  <a:lnTo>
                    <a:pt x="3846103" y="1415151"/>
                  </a:lnTo>
                  <a:lnTo>
                    <a:pt x="3815875" y="1445371"/>
                  </a:lnTo>
                  <a:lnTo>
                    <a:pt x="3780869" y="1470108"/>
                  </a:lnTo>
                  <a:lnTo>
                    <a:pt x="3741793" y="1488654"/>
                  </a:lnTo>
                  <a:lnTo>
                    <a:pt x="3699353" y="1500300"/>
                  </a:lnTo>
                  <a:lnTo>
                    <a:pt x="3654259" y="1504340"/>
                  </a:lnTo>
                  <a:lnTo>
                    <a:pt x="250736" y="1504340"/>
                  </a:lnTo>
                  <a:lnTo>
                    <a:pt x="205665" y="1500300"/>
                  </a:lnTo>
                  <a:lnTo>
                    <a:pt x="163244" y="1488654"/>
                  </a:lnTo>
                  <a:lnTo>
                    <a:pt x="124183" y="1470108"/>
                  </a:lnTo>
                  <a:lnTo>
                    <a:pt x="89188" y="1445371"/>
                  </a:lnTo>
                  <a:lnTo>
                    <a:pt x="58968" y="1415151"/>
                  </a:lnTo>
                  <a:lnTo>
                    <a:pt x="34232" y="1380156"/>
                  </a:lnTo>
                  <a:lnTo>
                    <a:pt x="15686" y="1341095"/>
                  </a:lnTo>
                  <a:lnTo>
                    <a:pt x="4039" y="1298675"/>
                  </a:lnTo>
                  <a:lnTo>
                    <a:pt x="0" y="1253604"/>
                  </a:lnTo>
                  <a:lnTo>
                    <a:pt x="0" y="25069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10" name="Google Shape;410;p44"/>
          <p:cNvSpPr txBox="1"/>
          <p:nvPr/>
        </p:nvSpPr>
        <p:spPr>
          <a:xfrm>
            <a:off x="1219301" y="5680354"/>
            <a:ext cx="2238375"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solidFill>
                  <a:srgbClr val="FFFFFF"/>
                </a:solidFill>
                <a:latin typeface="Verdana"/>
                <a:ea typeface="Verdana"/>
                <a:cs typeface="Verdana"/>
                <a:sym typeface="Verdana"/>
              </a:rPr>
              <a:t>Messenger for Business</a:t>
            </a:r>
            <a:endParaRPr sz="1400">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4" name="Shape 414"/>
        <p:cNvGrpSpPr/>
        <p:nvPr/>
      </p:nvGrpSpPr>
      <p:grpSpPr>
        <a:xfrm>
          <a:off x="0" y="0"/>
          <a:ext cx="0" cy="0"/>
          <a:chOff x="0" y="0"/>
          <a:chExt cx="0" cy="0"/>
        </a:xfrm>
      </p:grpSpPr>
      <p:pic>
        <p:nvPicPr>
          <p:cNvPr id="415" name="Google Shape;415;p45"/>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416" name="Google Shape;416;p45"/>
          <p:cNvSpPr txBox="1"/>
          <p:nvPr>
            <p:ph type="title"/>
          </p:nvPr>
        </p:nvSpPr>
        <p:spPr>
          <a:xfrm>
            <a:off x="479551" y="1233932"/>
            <a:ext cx="897064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Tools with impact on women companies</a:t>
            </a:r>
            <a:endParaRPr sz="3200"/>
          </a:p>
        </p:txBody>
      </p:sp>
      <p:grpSp>
        <p:nvGrpSpPr>
          <p:cNvPr id="417" name="Google Shape;417;p45"/>
          <p:cNvGrpSpPr/>
          <p:nvPr/>
        </p:nvGrpSpPr>
        <p:grpSpPr>
          <a:xfrm>
            <a:off x="4290567" y="2055748"/>
            <a:ext cx="6942455" cy="1203960"/>
            <a:chOff x="4290567" y="2055748"/>
            <a:chExt cx="6942455" cy="1203960"/>
          </a:xfrm>
        </p:grpSpPr>
        <p:sp>
          <p:nvSpPr>
            <p:cNvPr id="418" name="Google Shape;418;p45"/>
            <p:cNvSpPr/>
            <p:nvPr/>
          </p:nvSpPr>
          <p:spPr>
            <a:xfrm>
              <a:off x="4290567" y="2055748"/>
              <a:ext cx="6942455" cy="1203960"/>
            </a:xfrm>
            <a:custGeom>
              <a:rect b="b" l="l" r="r" t="t"/>
              <a:pathLst>
                <a:path extrusionOk="0" h="1203960" w="6942455">
                  <a:moveTo>
                    <a:pt x="6741667" y="0"/>
                  </a:moveTo>
                  <a:lnTo>
                    <a:pt x="0" y="0"/>
                  </a:lnTo>
                  <a:lnTo>
                    <a:pt x="0" y="1203452"/>
                  </a:lnTo>
                  <a:lnTo>
                    <a:pt x="6741667" y="1203452"/>
                  </a:lnTo>
                  <a:lnTo>
                    <a:pt x="6787646" y="1198155"/>
                  </a:lnTo>
                  <a:lnTo>
                    <a:pt x="6829854" y="1183068"/>
                  </a:lnTo>
                  <a:lnTo>
                    <a:pt x="6867088" y="1159394"/>
                  </a:lnTo>
                  <a:lnTo>
                    <a:pt x="6898143" y="1128339"/>
                  </a:lnTo>
                  <a:lnTo>
                    <a:pt x="6921817" y="1091105"/>
                  </a:lnTo>
                  <a:lnTo>
                    <a:pt x="6936904" y="1048897"/>
                  </a:lnTo>
                  <a:lnTo>
                    <a:pt x="6942201" y="1002918"/>
                  </a:lnTo>
                  <a:lnTo>
                    <a:pt x="6942201" y="200533"/>
                  </a:lnTo>
                  <a:lnTo>
                    <a:pt x="6936904" y="154554"/>
                  </a:lnTo>
                  <a:lnTo>
                    <a:pt x="6921817" y="112346"/>
                  </a:lnTo>
                  <a:lnTo>
                    <a:pt x="6898143" y="75112"/>
                  </a:lnTo>
                  <a:lnTo>
                    <a:pt x="6867088" y="44057"/>
                  </a:lnTo>
                  <a:lnTo>
                    <a:pt x="6829854" y="20383"/>
                  </a:lnTo>
                  <a:lnTo>
                    <a:pt x="6787646" y="5296"/>
                  </a:lnTo>
                  <a:lnTo>
                    <a:pt x="6741667" y="0"/>
                  </a:lnTo>
                  <a:close/>
                </a:path>
              </a:pathLst>
            </a:custGeom>
            <a:solidFill>
              <a:srgbClr val="E1E7CC">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9" name="Google Shape;419;p45"/>
            <p:cNvSpPr/>
            <p:nvPr/>
          </p:nvSpPr>
          <p:spPr>
            <a:xfrm>
              <a:off x="4290567" y="2055748"/>
              <a:ext cx="6942455" cy="1203960"/>
            </a:xfrm>
            <a:custGeom>
              <a:rect b="b" l="l" r="r" t="t"/>
              <a:pathLst>
                <a:path extrusionOk="0" h="1203960" w="6942455">
                  <a:moveTo>
                    <a:pt x="6942201" y="200533"/>
                  </a:moveTo>
                  <a:lnTo>
                    <a:pt x="6942201" y="1002918"/>
                  </a:lnTo>
                  <a:lnTo>
                    <a:pt x="6936904" y="1048897"/>
                  </a:lnTo>
                  <a:lnTo>
                    <a:pt x="6921817" y="1091105"/>
                  </a:lnTo>
                  <a:lnTo>
                    <a:pt x="6898143" y="1128339"/>
                  </a:lnTo>
                  <a:lnTo>
                    <a:pt x="6867088" y="1159394"/>
                  </a:lnTo>
                  <a:lnTo>
                    <a:pt x="6829854" y="1183068"/>
                  </a:lnTo>
                  <a:lnTo>
                    <a:pt x="6787646" y="1198155"/>
                  </a:lnTo>
                  <a:lnTo>
                    <a:pt x="6741667" y="1203452"/>
                  </a:lnTo>
                  <a:lnTo>
                    <a:pt x="0" y="1203452"/>
                  </a:lnTo>
                  <a:lnTo>
                    <a:pt x="0" y="0"/>
                  </a:lnTo>
                  <a:lnTo>
                    <a:pt x="6741667" y="0"/>
                  </a:lnTo>
                  <a:lnTo>
                    <a:pt x="6787646" y="5296"/>
                  </a:lnTo>
                  <a:lnTo>
                    <a:pt x="6829854" y="20383"/>
                  </a:lnTo>
                  <a:lnTo>
                    <a:pt x="6867088" y="44057"/>
                  </a:lnTo>
                  <a:lnTo>
                    <a:pt x="6898143" y="75112"/>
                  </a:lnTo>
                  <a:lnTo>
                    <a:pt x="6921817" y="112346"/>
                  </a:lnTo>
                  <a:lnTo>
                    <a:pt x="6936904" y="154554"/>
                  </a:lnTo>
                  <a:lnTo>
                    <a:pt x="6942201" y="200533"/>
                  </a:lnTo>
                  <a:close/>
                </a:path>
              </a:pathLst>
            </a:custGeom>
            <a:noFill/>
            <a:ln cap="flat" cmpd="sng" w="25375">
              <a:solidFill>
                <a:srgbClr val="E1E7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20" name="Google Shape;420;p45"/>
          <p:cNvSpPr txBox="1"/>
          <p:nvPr/>
        </p:nvSpPr>
        <p:spPr>
          <a:xfrm>
            <a:off x="4526026" y="2308987"/>
            <a:ext cx="6052185" cy="662305"/>
          </a:xfrm>
          <a:prstGeom prst="rect">
            <a:avLst/>
          </a:prstGeom>
          <a:noFill/>
          <a:ln>
            <a:noFill/>
          </a:ln>
        </p:spPr>
        <p:txBody>
          <a:bodyPr anchorCtr="0" anchor="t" bIns="0" lIns="0" spcFirstLastPara="1" rIns="0" wrap="square" tIns="34275">
            <a:spAutoFit/>
          </a:bodyPr>
          <a:lstStyle/>
          <a:p>
            <a:pPr indent="-114300" lvl="0" marL="127000" marR="5080" rtl="0" algn="l">
              <a:lnSpc>
                <a:spcPct val="110000"/>
              </a:lnSpc>
              <a:spcBef>
                <a:spcPts val="0"/>
              </a:spcBef>
              <a:spcAft>
                <a:spcPts val="0"/>
              </a:spcAft>
              <a:buSzPts val="1400"/>
              <a:buFont typeface="Verdana"/>
              <a:buChar char="•"/>
            </a:pPr>
            <a:r>
              <a:rPr lang="en-US" sz="1400">
                <a:latin typeface="Verdana"/>
                <a:ea typeface="Verdana"/>
                <a:cs typeface="Verdana"/>
                <a:sym typeface="Verdana"/>
              </a:rPr>
              <a:t>Connect your Instagram account to your Facebook page for cross-  promotion.</a:t>
            </a:r>
            <a:endParaRPr sz="1400">
              <a:latin typeface="Verdana"/>
              <a:ea typeface="Verdana"/>
              <a:cs typeface="Verdana"/>
              <a:sym typeface="Verdana"/>
            </a:endParaRPr>
          </a:p>
          <a:p>
            <a:pPr indent="-114300" lvl="0" marL="127000" marR="0" rtl="0" algn="l">
              <a:lnSpc>
                <a:spcPct val="100000"/>
              </a:lnSpc>
              <a:spcBef>
                <a:spcPts val="80"/>
              </a:spcBef>
              <a:spcAft>
                <a:spcPts val="0"/>
              </a:spcAft>
              <a:buSzPts val="1400"/>
              <a:buFont typeface="Verdana"/>
              <a:buChar char="•"/>
            </a:pPr>
            <a:r>
              <a:rPr lang="en-US" sz="1400">
                <a:latin typeface="Verdana"/>
                <a:ea typeface="Verdana"/>
                <a:cs typeface="Verdana"/>
                <a:sym typeface="Verdana"/>
              </a:rPr>
              <a:t>Use Instagram for visually appealing content and storytelling</a:t>
            </a:r>
            <a:endParaRPr sz="1400">
              <a:latin typeface="Verdana"/>
              <a:ea typeface="Verdana"/>
              <a:cs typeface="Verdana"/>
              <a:sym typeface="Verdana"/>
            </a:endParaRPr>
          </a:p>
        </p:txBody>
      </p:sp>
      <p:grpSp>
        <p:nvGrpSpPr>
          <p:cNvPr id="421" name="Google Shape;421;p45"/>
          <p:cNvGrpSpPr/>
          <p:nvPr/>
        </p:nvGrpSpPr>
        <p:grpSpPr>
          <a:xfrm>
            <a:off x="385483" y="1905254"/>
            <a:ext cx="3905250" cy="1504950"/>
            <a:chOff x="385483" y="1905254"/>
            <a:chExt cx="3905250" cy="1504950"/>
          </a:xfrm>
        </p:grpSpPr>
        <p:sp>
          <p:nvSpPr>
            <p:cNvPr id="422" name="Google Shape;422;p45"/>
            <p:cNvSpPr/>
            <p:nvPr/>
          </p:nvSpPr>
          <p:spPr>
            <a:xfrm>
              <a:off x="385483" y="1905254"/>
              <a:ext cx="3905250" cy="1504950"/>
            </a:xfrm>
            <a:custGeom>
              <a:rect b="b" l="l" r="r" t="t"/>
              <a:pathLst>
                <a:path extrusionOk="0" h="1504950" w="3905250">
                  <a:moveTo>
                    <a:pt x="3654259" y="0"/>
                  </a:moveTo>
                  <a:lnTo>
                    <a:pt x="250736" y="0"/>
                  </a:lnTo>
                  <a:lnTo>
                    <a:pt x="205665" y="4040"/>
                  </a:lnTo>
                  <a:lnTo>
                    <a:pt x="163244" y="15688"/>
                  </a:lnTo>
                  <a:lnTo>
                    <a:pt x="124183" y="34238"/>
                  </a:lnTo>
                  <a:lnTo>
                    <a:pt x="89188" y="58980"/>
                  </a:lnTo>
                  <a:lnTo>
                    <a:pt x="58968" y="89209"/>
                  </a:lnTo>
                  <a:lnTo>
                    <a:pt x="34232" y="124215"/>
                  </a:lnTo>
                  <a:lnTo>
                    <a:pt x="15686" y="163291"/>
                  </a:lnTo>
                  <a:lnTo>
                    <a:pt x="4039" y="205730"/>
                  </a:lnTo>
                  <a:lnTo>
                    <a:pt x="0" y="250825"/>
                  </a:lnTo>
                  <a:lnTo>
                    <a:pt x="0" y="1253617"/>
                  </a:lnTo>
                  <a:lnTo>
                    <a:pt x="4039" y="1298711"/>
                  </a:lnTo>
                  <a:lnTo>
                    <a:pt x="15686" y="1341150"/>
                  </a:lnTo>
                  <a:lnTo>
                    <a:pt x="34232" y="1380226"/>
                  </a:lnTo>
                  <a:lnTo>
                    <a:pt x="58968" y="1415232"/>
                  </a:lnTo>
                  <a:lnTo>
                    <a:pt x="89188" y="1445461"/>
                  </a:lnTo>
                  <a:lnTo>
                    <a:pt x="124183" y="1470203"/>
                  </a:lnTo>
                  <a:lnTo>
                    <a:pt x="163244" y="1488753"/>
                  </a:lnTo>
                  <a:lnTo>
                    <a:pt x="205665" y="1500401"/>
                  </a:lnTo>
                  <a:lnTo>
                    <a:pt x="250736" y="1504442"/>
                  </a:lnTo>
                  <a:lnTo>
                    <a:pt x="3654259" y="1504442"/>
                  </a:lnTo>
                  <a:lnTo>
                    <a:pt x="3699353" y="1500401"/>
                  </a:lnTo>
                  <a:lnTo>
                    <a:pt x="3741793" y="1488753"/>
                  </a:lnTo>
                  <a:lnTo>
                    <a:pt x="3780869" y="1470203"/>
                  </a:lnTo>
                  <a:lnTo>
                    <a:pt x="3815875" y="1445461"/>
                  </a:lnTo>
                  <a:lnTo>
                    <a:pt x="3846103" y="1415232"/>
                  </a:lnTo>
                  <a:lnTo>
                    <a:pt x="3870846" y="1380226"/>
                  </a:lnTo>
                  <a:lnTo>
                    <a:pt x="3889396" y="1341150"/>
                  </a:lnTo>
                  <a:lnTo>
                    <a:pt x="3901044" y="1298711"/>
                  </a:lnTo>
                  <a:lnTo>
                    <a:pt x="3905084" y="1253617"/>
                  </a:lnTo>
                  <a:lnTo>
                    <a:pt x="3905084" y="250825"/>
                  </a:lnTo>
                  <a:lnTo>
                    <a:pt x="3901044" y="205730"/>
                  </a:lnTo>
                  <a:lnTo>
                    <a:pt x="3889396" y="163291"/>
                  </a:lnTo>
                  <a:lnTo>
                    <a:pt x="3870846" y="124215"/>
                  </a:lnTo>
                  <a:lnTo>
                    <a:pt x="3846103" y="89209"/>
                  </a:lnTo>
                  <a:lnTo>
                    <a:pt x="3815875" y="58980"/>
                  </a:lnTo>
                  <a:lnTo>
                    <a:pt x="3780869" y="34238"/>
                  </a:lnTo>
                  <a:lnTo>
                    <a:pt x="3741793" y="15688"/>
                  </a:lnTo>
                  <a:lnTo>
                    <a:pt x="3699353" y="4040"/>
                  </a:lnTo>
                  <a:lnTo>
                    <a:pt x="365425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3" name="Google Shape;423;p45"/>
            <p:cNvSpPr/>
            <p:nvPr/>
          </p:nvSpPr>
          <p:spPr>
            <a:xfrm>
              <a:off x="385483" y="1905254"/>
              <a:ext cx="3905250" cy="1504950"/>
            </a:xfrm>
            <a:custGeom>
              <a:rect b="b" l="l" r="r" t="t"/>
              <a:pathLst>
                <a:path extrusionOk="0" h="1504950" w="3905250">
                  <a:moveTo>
                    <a:pt x="0" y="250825"/>
                  </a:moveTo>
                  <a:lnTo>
                    <a:pt x="4039" y="205730"/>
                  </a:lnTo>
                  <a:lnTo>
                    <a:pt x="15686" y="163291"/>
                  </a:lnTo>
                  <a:lnTo>
                    <a:pt x="34232" y="124215"/>
                  </a:lnTo>
                  <a:lnTo>
                    <a:pt x="58968" y="89209"/>
                  </a:lnTo>
                  <a:lnTo>
                    <a:pt x="89188" y="58980"/>
                  </a:lnTo>
                  <a:lnTo>
                    <a:pt x="124183" y="34238"/>
                  </a:lnTo>
                  <a:lnTo>
                    <a:pt x="163244" y="15688"/>
                  </a:lnTo>
                  <a:lnTo>
                    <a:pt x="205665" y="4040"/>
                  </a:lnTo>
                  <a:lnTo>
                    <a:pt x="250736" y="0"/>
                  </a:lnTo>
                  <a:lnTo>
                    <a:pt x="3654259" y="0"/>
                  </a:lnTo>
                  <a:lnTo>
                    <a:pt x="3699353" y="4040"/>
                  </a:lnTo>
                  <a:lnTo>
                    <a:pt x="3741793" y="15688"/>
                  </a:lnTo>
                  <a:lnTo>
                    <a:pt x="3780869" y="34238"/>
                  </a:lnTo>
                  <a:lnTo>
                    <a:pt x="3815875" y="58980"/>
                  </a:lnTo>
                  <a:lnTo>
                    <a:pt x="3846103" y="89209"/>
                  </a:lnTo>
                  <a:lnTo>
                    <a:pt x="3870846" y="124215"/>
                  </a:lnTo>
                  <a:lnTo>
                    <a:pt x="3889396" y="163291"/>
                  </a:lnTo>
                  <a:lnTo>
                    <a:pt x="3901044" y="205730"/>
                  </a:lnTo>
                  <a:lnTo>
                    <a:pt x="3905084" y="250825"/>
                  </a:lnTo>
                  <a:lnTo>
                    <a:pt x="3905084" y="1253617"/>
                  </a:lnTo>
                  <a:lnTo>
                    <a:pt x="3901044" y="1298711"/>
                  </a:lnTo>
                  <a:lnTo>
                    <a:pt x="3889396" y="1341150"/>
                  </a:lnTo>
                  <a:lnTo>
                    <a:pt x="3870846" y="1380226"/>
                  </a:lnTo>
                  <a:lnTo>
                    <a:pt x="3846103" y="1415232"/>
                  </a:lnTo>
                  <a:lnTo>
                    <a:pt x="3815875" y="1445461"/>
                  </a:lnTo>
                  <a:lnTo>
                    <a:pt x="3780869" y="1470203"/>
                  </a:lnTo>
                  <a:lnTo>
                    <a:pt x="3741793" y="1488753"/>
                  </a:lnTo>
                  <a:lnTo>
                    <a:pt x="3699353" y="1500401"/>
                  </a:lnTo>
                  <a:lnTo>
                    <a:pt x="3654259" y="1504442"/>
                  </a:lnTo>
                  <a:lnTo>
                    <a:pt x="250736" y="1504442"/>
                  </a:lnTo>
                  <a:lnTo>
                    <a:pt x="205665" y="1500401"/>
                  </a:lnTo>
                  <a:lnTo>
                    <a:pt x="163244" y="1488753"/>
                  </a:lnTo>
                  <a:lnTo>
                    <a:pt x="124183" y="1470203"/>
                  </a:lnTo>
                  <a:lnTo>
                    <a:pt x="89188" y="1445461"/>
                  </a:lnTo>
                  <a:lnTo>
                    <a:pt x="58968" y="1415232"/>
                  </a:lnTo>
                  <a:lnTo>
                    <a:pt x="34232" y="1380226"/>
                  </a:lnTo>
                  <a:lnTo>
                    <a:pt x="15686" y="1341150"/>
                  </a:lnTo>
                  <a:lnTo>
                    <a:pt x="4039" y="1298711"/>
                  </a:lnTo>
                  <a:lnTo>
                    <a:pt x="0" y="1253617"/>
                  </a:lnTo>
                  <a:lnTo>
                    <a:pt x="0" y="250825"/>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24" name="Google Shape;424;p45"/>
          <p:cNvSpPr txBox="1"/>
          <p:nvPr/>
        </p:nvSpPr>
        <p:spPr>
          <a:xfrm>
            <a:off x="1133957" y="2520442"/>
            <a:ext cx="2407920" cy="2393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1400">
                <a:solidFill>
                  <a:srgbClr val="FFFFFF"/>
                </a:solidFill>
                <a:latin typeface="Verdana"/>
                <a:ea typeface="Verdana"/>
                <a:cs typeface="Verdana"/>
                <a:sym typeface="Verdana"/>
              </a:rPr>
              <a:t>Instagram Business Tools</a:t>
            </a:r>
            <a:endParaRPr sz="1400">
              <a:latin typeface="Verdana"/>
              <a:ea typeface="Verdana"/>
              <a:cs typeface="Verdana"/>
              <a:sym typeface="Verdana"/>
            </a:endParaRPr>
          </a:p>
        </p:txBody>
      </p:sp>
      <p:grpSp>
        <p:nvGrpSpPr>
          <p:cNvPr id="425" name="Google Shape;425;p45"/>
          <p:cNvGrpSpPr/>
          <p:nvPr/>
        </p:nvGrpSpPr>
        <p:grpSpPr>
          <a:xfrm>
            <a:off x="4290567" y="3635375"/>
            <a:ext cx="6942455" cy="1203960"/>
            <a:chOff x="4290567" y="3635375"/>
            <a:chExt cx="6942455" cy="1203960"/>
          </a:xfrm>
        </p:grpSpPr>
        <p:sp>
          <p:nvSpPr>
            <p:cNvPr id="426" name="Google Shape;426;p45"/>
            <p:cNvSpPr/>
            <p:nvPr/>
          </p:nvSpPr>
          <p:spPr>
            <a:xfrm>
              <a:off x="4290567" y="3635375"/>
              <a:ext cx="6942455" cy="1203960"/>
            </a:xfrm>
            <a:custGeom>
              <a:rect b="b" l="l" r="r" t="t"/>
              <a:pathLst>
                <a:path extrusionOk="0" h="1203960" w="6942455">
                  <a:moveTo>
                    <a:pt x="6741667" y="0"/>
                  </a:moveTo>
                  <a:lnTo>
                    <a:pt x="0" y="0"/>
                  </a:lnTo>
                  <a:lnTo>
                    <a:pt x="0" y="1203452"/>
                  </a:lnTo>
                  <a:lnTo>
                    <a:pt x="6741667" y="1203452"/>
                  </a:lnTo>
                  <a:lnTo>
                    <a:pt x="6787646" y="1198155"/>
                  </a:lnTo>
                  <a:lnTo>
                    <a:pt x="6829854" y="1183068"/>
                  </a:lnTo>
                  <a:lnTo>
                    <a:pt x="6867088" y="1159394"/>
                  </a:lnTo>
                  <a:lnTo>
                    <a:pt x="6898143" y="1128339"/>
                  </a:lnTo>
                  <a:lnTo>
                    <a:pt x="6921817" y="1091105"/>
                  </a:lnTo>
                  <a:lnTo>
                    <a:pt x="6936904" y="1048897"/>
                  </a:lnTo>
                  <a:lnTo>
                    <a:pt x="6942201" y="1002919"/>
                  </a:lnTo>
                  <a:lnTo>
                    <a:pt x="6942201" y="200532"/>
                  </a:lnTo>
                  <a:lnTo>
                    <a:pt x="6936904" y="154554"/>
                  </a:lnTo>
                  <a:lnTo>
                    <a:pt x="6921817" y="112346"/>
                  </a:lnTo>
                  <a:lnTo>
                    <a:pt x="6898143" y="75112"/>
                  </a:lnTo>
                  <a:lnTo>
                    <a:pt x="6867088" y="44057"/>
                  </a:lnTo>
                  <a:lnTo>
                    <a:pt x="6829854" y="20383"/>
                  </a:lnTo>
                  <a:lnTo>
                    <a:pt x="6787646" y="5296"/>
                  </a:lnTo>
                  <a:lnTo>
                    <a:pt x="6741667" y="0"/>
                  </a:lnTo>
                  <a:close/>
                </a:path>
              </a:pathLst>
            </a:custGeom>
            <a:solidFill>
              <a:srgbClr val="E1E7CC">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7" name="Google Shape;427;p45"/>
            <p:cNvSpPr/>
            <p:nvPr/>
          </p:nvSpPr>
          <p:spPr>
            <a:xfrm>
              <a:off x="4290567" y="3635375"/>
              <a:ext cx="6942455" cy="1203960"/>
            </a:xfrm>
            <a:custGeom>
              <a:rect b="b" l="l" r="r" t="t"/>
              <a:pathLst>
                <a:path extrusionOk="0" h="1203960" w="6942455">
                  <a:moveTo>
                    <a:pt x="6942201" y="200532"/>
                  </a:moveTo>
                  <a:lnTo>
                    <a:pt x="6942201" y="1002919"/>
                  </a:lnTo>
                  <a:lnTo>
                    <a:pt x="6936904" y="1048897"/>
                  </a:lnTo>
                  <a:lnTo>
                    <a:pt x="6921817" y="1091105"/>
                  </a:lnTo>
                  <a:lnTo>
                    <a:pt x="6898143" y="1128339"/>
                  </a:lnTo>
                  <a:lnTo>
                    <a:pt x="6867088" y="1159394"/>
                  </a:lnTo>
                  <a:lnTo>
                    <a:pt x="6829854" y="1183068"/>
                  </a:lnTo>
                  <a:lnTo>
                    <a:pt x="6787646" y="1198155"/>
                  </a:lnTo>
                  <a:lnTo>
                    <a:pt x="6741667" y="1203452"/>
                  </a:lnTo>
                  <a:lnTo>
                    <a:pt x="0" y="1203452"/>
                  </a:lnTo>
                  <a:lnTo>
                    <a:pt x="0" y="0"/>
                  </a:lnTo>
                  <a:lnTo>
                    <a:pt x="6741667" y="0"/>
                  </a:lnTo>
                  <a:lnTo>
                    <a:pt x="6787646" y="5296"/>
                  </a:lnTo>
                  <a:lnTo>
                    <a:pt x="6829854" y="20383"/>
                  </a:lnTo>
                  <a:lnTo>
                    <a:pt x="6867088" y="44057"/>
                  </a:lnTo>
                  <a:lnTo>
                    <a:pt x="6898143" y="75112"/>
                  </a:lnTo>
                  <a:lnTo>
                    <a:pt x="6921817" y="112346"/>
                  </a:lnTo>
                  <a:lnTo>
                    <a:pt x="6936904" y="154554"/>
                  </a:lnTo>
                  <a:lnTo>
                    <a:pt x="6942201" y="200532"/>
                  </a:lnTo>
                  <a:close/>
                </a:path>
              </a:pathLst>
            </a:custGeom>
            <a:noFill/>
            <a:ln cap="flat" cmpd="sng" w="25375">
              <a:solidFill>
                <a:srgbClr val="E1E7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28" name="Google Shape;428;p45"/>
          <p:cNvSpPr txBox="1"/>
          <p:nvPr/>
        </p:nvSpPr>
        <p:spPr>
          <a:xfrm>
            <a:off x="4526026" y="3973423"/>
            <a:ext cx="5648325" cy="480059"/>
          </a:xfrm>
          <a:prstGeom prst="rect">
            <a:avLst/>
          </a:prstGeom>
          <a:noFill/>
          <a:ln>
            <a:noFill/>
          </a:ln>
        </p:spPr>
        <p:txBody>
          <a:bodyPr anchorCtr="0" anchor="t" bIns="0" lIns="0" spcFirstLastPara="1" rIns="0" wrap="square" tIns="26025">
            <a:spAutoFit/>
          </a:bodyPr>
          <a:lstStyle/>
          <a:p>
            <a:pPr indent="-114300" lvl="0" marL="127000" marR="0" rtl="0" algn="l">
              <a:lnSpc>
                <a:spcPct val="100000"/>
              </a:lnSpc>
              <a:spcBef>
                <a:spcPts val="0"/>
              </a:spcBef>
              <a:spcAft>
                <a:spcPts val="0"/>
              </a:spcAft>
              <a:buSzPts val="1400"/>
              <a:buFont typeface="Verdana"/>
              <a:buChar char="•"/>
            </a:pPr>
            <a:r>
              <a:rPr lang="en-US" sz="1400">
                <a:latin typeface="Verdana"/>
                <a:ea typeface="Verdana"/>
                <a:cs typeface="Verdana"/>
                <a:sym typeface="Verdana"/>
              </a:rPr>
              <a:t>Set up a Facebook Shop to sell products directly on your page</a:t>
            </a:r>
            <a:endParaRPr sz="1400">
              <a:latin typeface="Verdana"/>
              <a:ea typeface="Verdana"/>
              <a:cs typeface="Verdana"/>
              <a:sym typeface="Verdana"/>
            </a:endParaRPr>
          </a:p>
          <a:p>
            <a:pPr indent="-114300" lvl="0" marL="127000" marR="0" rtl="0" algn="l">
              <a:lnSpc>
                <a:spcPct val="100000"/>
              </a:lnSpc>
              <a:spcBef>
                <a:spcPts val="110"/>
              </a:spcBef>
              <a:spcAft>
                <a:spcPts val="0"/>
              </a:spcAft>
              <a:buSzPts val="1400"/>
              <a:buFont typeface="Verdana"/>
              <a:buChar char="•"/>
            </a:pPr>
            <a:r>
              <a:rPr lang="en-US" sz="1400">
                <a:latin typeface="Verdana"/>
                <a:ea typeface="Verdana"/>
                <a:cs typeface="Verdana"/>
                <a:sym typeface="Verdana"/>
              </a:rPr>
              <a:t>Streamline the purchasing process for your audience</a:t>
            </a:r>
            <a:endParaRPr sz="1400">
              <a:latin typeface="Verdana"/>
              <a:ea typeface="Verdana"/>
              <a:cs typeface="Verdana"/>
              <a:sym typeface="Verdana"/>
            </a:endParaRPr>
          </a:p>
        </p:txBody>
      </p:sp>
      <p:grpSp>
        <p:nvGrpSpPr>
          <p:cNvPr id="429" name="Google Shape;429;p45"/>
          <p:cNvGrpSpPr/>
          <p:nvPr/>
        </p:nvGrpSpPr>
        <p:grpSpPr>
          <a:xfrm>
            <a:off x="385483" y="3484879"/>
            <a:ext cx="3905250" cy="1504315"/>
            <a:chOff x="385483" y="3484879"/>
            <a:chExt cx="3905250" cy="1504315"/>
          </a:xfrm>
        </p:grpSpPr>
        <p:sp>
          <p:nvSpPr>
            <p:cNvPr id="430" name="Google Shape;430;p45"/>
            <p:cNvSpPr/>
            <p:nvPr/>
          </p:nvSpPr>
          <p:spPr>
            <a:xfrm>
              <a:off x="385483" y="3484879"/>
              <a:ext cx="3905250" cy="1504315"/>
            </a:xfrm>
            <a:custGeom>
              <a:rect b="b" l="l" r="r" t="t"/>
              <a:pathLst>
                <a:path extrusionOk="0" h="1504314" w="3905250">
                  <a:moveTo>
                    <a:pt x="3654259" y="0"/>
                  </a:moveTo>
                  <a:lnTo>
                    <a:pt x="250736" y="0"/>
                  </a:lnTo>
                  <a:lnTo>
                    <a:pt x="205665" y="4039"/>
                  </a:lnTo>
                  <a:lnTo>
                    <a:pt x="163244" y="15687"/>
                  </a:lnTo>
                  <a:lnTo>
                    <a:pt x="124183" y="34233"/>
                  </a:lnTo>
                  <a:lnTo>
                    <a:pt x="89188" y="58969"/>
                  </a:lnTo>
                  <a:lnTo>
                    <a:pt x="58968" y="89187"/>
                  </a:lnTo>
                  <a:lnTo>
                    <a:pt x="34232" y="124177"/>
                  </a:lnTo>
                  <a:lnTo>
                    <a:pt x="15686" y="163232"/>
                  </a:lnTo>
                  <a:lnTo>
                    <a:pt x="4039" y="205641"/>
                  </a:lnTo>
                  <a:lnTo>
                    <a:pt x="0" y="250698"/>
                  </a:lnTo>
                  <a:lnTo>
                    <a:pt x="0" y="1253617"/>
                  </a:lnTo>
                  <a:lnTo>
                    <a:pt x="4039" y="1298706"/>
                  </a:lnTo>
                  <a:lnTo>
                    <a:pt x="15686" y="1341134"/>
                  </a:lnTo>
                  <a:lnTo>
                    <a:pt x="34232" y="1380193"/>
                  </a:lnTo>
                  <a:lnTo>
                    <a:pt x="58968" y="1415179"/>
                  </a:lnTo>
                  <a:lnTo>
                    <a:pt x="89188" y="1445387"/>
                  </a:lnTo>
                  <a:lnTo>
                    <a:pt x="124183" y="1470109"/>
                  </a:lnTo>
                  <a:lnTo>
                    <a:pt x="163244" y="1488642"/>
                  </a:lnTo>
                  <a:lnTo>
                    <a:pt x="205665" y="1500279"/>
                  </a:lnTo>
                  <a:lnTo>
                    <a:pt x="250736" y="1504315"/>
                  </a:lnTo>
                  <a:lnTo>
                    <a:pt x="3654259" y="1504315"/>
                  </a:lnTo>
                  <a:lnTo>
                    <a:pt x="3699353" y="1500279"/>
                  </a:lnTo>
                  <a:lnTo>
                    <a:pt x="3741793" y="1488642"/>
                  </a:lnTo>
                  <a:lnTo>
                    <a:pt x="3780869" y="1470109"/>
                  </a:lnTo>
                  <a:lnTo>
                    <a:pt x="3815875" y="1445387"/>
                  </a:lnTo>
                  <a:lnTo>
                    <a:pt x="3846103" y="1415179"/>
                  </a:lnTo>
                  <a:lnTo>
                    <a:pt x="3870846" y="1380193"/>
                  </a:lnTo>
                  <a:lnTo>
                    <a:pt x="3889396" y="1341134"/>
                  </a:lnTo>
                  <a:lnTo>
                    <a:pt x="3901044" y="1298706"/>
                  </a:lnTo>
                  <a:lnTo>
                    <a:pt x="3905084" y="1253617"/>
                  </a:lnTo>
                  <a:lnTo>
                    <a:pt x="3905084" y="250698"/>
                  </a:lnTo>
                  <a:lnTo>
                    <a:pt x="3901044" y="205641"/>
                  </a:lnTo>
                  <a:lnTo>
                    <a:pt x="3889396" y="163232"/>
                  </a:lnTo>
                  <a:lnTo>
                    <a:pt x="3870846" y="124177"/>
                  </a:lnTo>
                  <a:lnTo>
                    <a:pt x="3846103" y="89187"/>
                  </a:lnTo>
                  <a:lnTo>
                    <a:pt x="3815875" y="58969"/>
                  </a:lnTo>
                  <a:lnTo>
                    <a:pt x="3780869" y="34233"/>
                  </a:lnTo>
                  <a:lnTo>
                    <a:pt x="3741793" y="15687"/>
                  </a:lnTo>
                  <a:lnTo>
                    <a:pt x="3699353" y="4039"/>
                  </a:lnTo>
                  <a:lnTo>
                    <a:pt x="365425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1" name="Google Shape;431;p45"/>
            <p:cNvSpPr/>
            <p:nvPr/>
          </p:nvSpPr>
          <p:spPr>
            <a:xfrm>
              <a:off x="385483" y="3484879"/>
              <a:ext cx="3905250" cy="1504315"/>
            </a:xfrm>
            <a:custGeom>
              <a:rect b="b" l="l" r="r" t="t"/>
              <a:pathLst>
                <a:path extrusionOk="0" h="1504314" w="3905250">
                  <a:moveTo>
                    <a:pt x="0" y="250698"/>
                  </a:moveTo>
                  <a:lnTo>
                    <a:pt x="4039" y="205641"/>
                  </a:lnTo>
                  <a:lnTo>
                    <a:pt x="15686" y="163232"/>
                  </a:lnTo>
                  <a:lnTo>
                    <a:pt x="34232" y="124177"/>
                  </a:lnTo>
                  <a:lnTo>
                    <a:pt x="58968" y="89187"/>
                  </a:lnTo>
                  <a:lnTo>
                    <a:pt x="89188" y="58969"/>
                  </a:lnTo>
                  <a:lnTo>
                    <a:pt x="124183" y="34233"/>
                  </a:lnTo>
                  <a:lnTo>
                    <a:pt x="163244" y="15687"/>
                  </a:lnTo>
                  <a:lnTo>
                    <a:pt x="205665" y="4039"/>
                  </a:lnTo>
                  <a:lnTo>
                    <a:pt x="250736" y="0"/>
                  </a:lnTo>
                  <a:lnTo>
                    <a:pt x="3654259" y="0"/>
                  </a:lnTo>
                  <a:lnTo>
                    <a:pt x="3699353" y="4039"/>
                  </a:lnTo>
                  <a:lnTo>
                    <a:pt x="3741793" y="15687"/>
                  </a:lnTo>
                  <a:lnTo>
                    <a:pt x="3780869" y="34233"/>
                  </a:lnTo>
                  <a:lnTo>
                    <a:pt x="3815875" y="58969"/>
                  </a:lnTo>
                  <a:lnTo>
                    <a:pt x="3846103" y="89187"/>
                  </a:lnTo>
                  <a:lnTo>
                    <a:pt x="3870846" y="124177"/>
                  </a:lnTo>
                  <a:lnTo>
                    <a:pt x="3889396" y="163232"/>
                  </a:lnTo>
                  <a:lnTo>
                    <a:pt x="3901044" y="205641"/>
                  </a:lnTo>
                  <a:lnTo>
                    <a:pt x="3905084" y="250698"/>
                  </a:lnTo>
                  <a:lnTo>
                    <a:pt x="3905084" y="1253617"/>
                  </a:lnTo>
                  <a:lnTo>
                    <a:pt x="3901044" y="1298706"/>
                  </a:lnTo>
                  <a:lnTo>
                    <a:pt x="3889396" y="1341134"/>
                  </a:lnTo>
                  <a:lnTo>
                    <a:pt x="3870846" y="1380193"/>
                  </a:lnTo>
                  <a:lnTo>
                    <a:pt x="3846103" y="1415179"/>
                  </a:lnTo>
                  <a:lnTo>
                    <a:pt x="3815875" y="1445387"/>
                  </a:lnTo>
                  <a:lnTo>
                    <a:pt x="3780869" y="1470109"/>
                  </a:lnTo>
                  <a:lnTo>
                    <a:pt x="3741793" y="1488642"/>
                  </a:lnTo>
                  <a:lnTo>
                    <a:pt x="3699353" y="1500279"/>
                  </a:lnTo>
                  <a:lnTo>
                    <a:pt x="3654259" y="1504315"/>
                  </a:lnTo>
                  <a:lnTo>
                    <a:pt x="250736" y="1504315"/>
                  </a:lnTo>
                  <a:lnTo>
                    <a:pt x="205665" y="1500279"/>
                  </a:lnTo>
                  <a:lnTo>
                    <a:pt x="163244" y="1488642"/>
                  </a:lnTo>
                  <a:lnTo>
                    <a:pt x="124183" y="1470109"/>
                  </a:lnTo>
                  <a:lnTo>
                    <a:pt x="89188" y="1445387"/>
                  </a:lnTo>
                  <a:lnTo>
                    <a:pt x="58968" y="1415179"/>
                  </a:lnTo>
                  <a:lnTo>
                    <a:pt x="34232" y="1380193"/>
                  </a:lnTo>
                  <a:lnTo>
                    <a:pt x="15686" y="1341134"/>
                  </a:lnTo>
                  <a:lnTo>
                    <a:pt x="4039" y="1298706"/>
                  </a:lnTo>
                  <a:lnTo>
                    <a:pt x="0" y="1253617"/>
                  </a:lnTo>
                  <a:lnTo>
                    <a:pt x="0" y="25069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32" name="Google Shape;432;p45"/>
          <p:cNvSpPr txBox="1"/>
          <p:nvPr/>
        </p:nvSpPr>
        <p:spPr>
          <a:xfrm>
            <a:off x="1557655" y="4100576"/>
            <a:ext cx="1559560"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solidFill>
                  <a:srgbClr val="FFFFFF"/>
                </a:solidFill>
                <a:latin typeface="Verdana"/>
                <a:ea typeface="Verdana"/>
                <a:cs typeface="Verdana"/>
                <a:sym typeface="Verdana"/>
              </a:rPr>
              <a:t>Facebook Shops</a:t>
            </a:r>
            <a:endParaRPr sz="1400">
              <a:latin typeface="Verdana"/>
              <a:ea typeface="Verdana"/>
              <a:cs typeface="Verdana"/>
              <a:sym typeface="Verdana"/>
            </a:endParaRPr>
          </a:p>
        </p:txBody>
      </p:sp>
      <p:grpSp>
        <p:nvGrpSpPr>
          <p:cNvPr id="433" name="Google Shape;433;p45"/>
          <p:cNvGrpSpPr/>
          <p:nvPr/>
        </p:nvGrpSpPr>
        <p:grpSpPr>
          <a:xfrm>
            <a:off x="4290567" y="5214873"/>
            <a:ext cx="6942455" cy="1203960"/>
            <a:chOff x="4290567" y="5214873"/>
            <a:chExt cx="6942455" cy="1203960"/>
          </a:xfrm>
        </p:grpSpPr>
        <p:sp>
          <p:nvSpPr>
            <p:cNvPr id="434" name="Google Shape;434;p45"/>
            <p:cNvSpPr/>
            <p:nvPr/>
          </p:nvSpPr>
          <p:spPr>
            <a:xfrm>
              <a:off x="4290567" y="5214873"/>
              <a:ext cx="6942455" cy="1203960"/>
            </a:xfrm>
            <a:custGeom>
              <a:rect b="b" l="l" r="r" t="t"/>
              <a:pathLst>
                <a:path extrusionOk="0" h="1203960" w="6942455">
                  <a:moveTo>
                    <a:pt x="6741667" y="0"/>
                  </a:moveTo>
                  <a:lnTo>
                    <a:pt x="0" y="0"/>
                  </a:lnTo>
                  <a:lnTo>
                    <a:pt x="0" y="1203540"/>
                  </a:lnTo>
                  <a:lnTo>
                    <a:pt x="6741667" y="1203540"/>
                  </a:lnTo>
                  <a:lnTo>
                    <a:pt x="6787646" y="1198242"/>
                  </a:lnTo>
                  <a:lnTo>
                    <a:pt x="6829854" y="1183151"/>
                  </a:lnTo>
                  <a:lnTo>
                    <a:pt x="6867088" y="1159470"/>
                  </a:lnTo>
                  <a:lnTo>
                    <a:pt x="6898143" y="1128405"/>
                  </a:lnTo>
                  <a:lnTo>
                    <a:pt x="6921817" y="1091159"/>
                  </a:lnTo>
                  <a:lnTo>
                    <a:pt x="6936904" y="1048937"/>
                  </a:lnTo>
                  <a:lnTo>
                    <a:pt x="6942199" y="1002957"/>
                  </a:lnTo>
                  <a:lnTo>
                    <a:pt x="6942201" y="200659"/>
                  </a:lnTo>
                  <a:lnTo>
                    <a:pt x="6936904" y="154634"/>
                  </a:lnTo>
                  <a:lnTo>
                    <a:pt x="6921817" y="112393"/>
                  </a:lnTo>
                  <a:lnTo>
                    <a:pt x="6898143" y="75136"/>
                  </a:lnTo>
                  <a:lnTo>
                    <a:pt x="6867088" y="44067"/>
                  </a:lnTo>
                  <a:lnTo>
                    <a:pt x="6829854" y="20386"/>
                  </a:lnTo>
                  <a:lnTo>
                    <a:pt x="6787646" y="5296"/>
                  </a:lnTo>
                  <a:lnTo>
                    <a:pt x="6741667" y="0"/>
                  </a:lnTo>
                  <a:close/>
                </a:path>
              </a:pathLst>
            </a:custGeom>
            <a:solidFill>
              <a:srgbClr val="E1E7CC">
                <a:alpha val="8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5" name="Google Shape;435;p45"/>
            <p:cNvSpPr/>
            <p:nvPr/>
          </p:nvSpPr>
          <p:spPr>
            <a:xfrm>
              <a:off x="4290567" y="5214873"/>
              <a:ext cx="6942455" cy="1203960"/>
            </a:xfrm>
            <a:custGeom>
              <a:rect b="b" l="l" r="r" t="t"/>
              <a:pathLst>
                <a:path extrusionOk="0" h="1203960" w="6942455">
                  <a:moveTo>
                    <a:pt x="6942201" y="200659"/>
                  </a:moveTo>
                  <a:lnTo>
                    <a:pt x="6942201" y="1002957"/>
                  </a:lnTo>
                  <a:lnTo>
                    <a:pt x="6936904" y="1048937"/>
                  </a:lnTo>
                  <a:lnTo>
                    <a:pt x="6921817" y="1091159"/>
                  </a:lnTo>
                  <a:lnTo>
                    <a:pt x="6898143" y="1128405"/>
                  </a:lnTo>
                  <a:lnTo>
                    <a:pt x="6867088" y="1159470"/>
                  </a:lnTo>
                  <a:lnTo>
                    <a:pt x="6829854" y="1183151"/>
                  </a:lnTo>
                  <a:lnTo>
                    <a:pt x="6787646" y="1198242"/>
                  </a:lnTo>
                  <a:lnTo>
                    <a:pt x="6741667" y="1203540"/>
                  </a:lnTo>
                  <a:lnTo>
                    <a:pt x="0" y="1203540"/>
                  </a:lnTo>
                  <a:lnTo>
                    <a:pt x="0" y="0"/>
                  </a:lnTo>
                  <a:lnTo>
                    <a:pt x="6741667" y="0"/>
                  </a:lnTo>
                  <a:lnTo>
                    <a:pt x="6787646" y="5296"/>
                  </a:lnTo>
                  <a:lnTo>
                    <a:pt x="6829854" y="20386"/>
                  </a:lnTo>
                  <a:lnTo>
                    <a:pt x="6867088" y="44067"/>
                  </a:lnTo>
                  <a:lnTo>
                    <a:pt x="6898143" y="75136"/>
                  </a:lnTo>
                  <a:lnTo>
                    <a:pt x="6921817" y="112393"/>
                  </a:lnTo>
                  <a:lnTo>
                    <a:pt x="6936904" y="154634"/>
                  </a:lnTo>
                  <a:lnTo>
                    <a:pt x="6942201" y="200659"/>
                  </a:lnTo>
                  <a:close/>
                </a:path>
              </a:pathLst>
            </a:custGeom>
            <a:noFill/>
            <a:ln cap="flat" cmpd="sng" w="25400">
              <a:solidFill>
                <a:srgbClr val="E1E7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36" name="Google Shape;436;p45"/>
          <p:cNvSpPr txBox="1"/>
          <p:nvPr/>
        </p:nvSpPr>
        <p:spPr>
          <a:xfrm>
            <a:off x="4526026" y="5582818"/>
            <a:ext cx="5829935" cy="434975"/>
          </a:xfrm>
          <a:prstGeom prst="rect">
            <a:avLst/>
          </a:prstGeom>
          <a:noFill/>
          <a:ln>
            <a:noFill/>
          </a:ln>
        </p:spPr>
        <p:txBody>
          <a:bodyPr anchorCtr="0" anchor="t" bIns="0" lIns="0" spcFirstLastPara="1" rIns="0" wrap="square" tIns="34275">
            <a:spAutoFit/>
          </a:bodyPr>
          <a:lstStyle/>
          <a:p>
            <a:pPr indent="-114300" lvl="0" marL="127000" marR="5080" rtl="0" algn="l">
              <a:lnSpc>
                <a:spcPct val="110000"/>
              </a:lnSpc>
              <a:spcBef>
                <a:spcPts val="0"/>
              </a:spcBef>
              <a:spcAft>
                <a:spcPts val="0"/>
              </a:spcAft>
              <a:buSzPts val="1400"/>
              <a:buFont typeface="Verdana"/>
              <a:buChar char="•"/>
            </a:pPr>
            <a:r>
              <a:rPr lang="en-US" sz="1400">
                <a:latin typeface="Verdana"/>
                <a:ea typeface="Verdana"/>
                <a:cs typeface="Verdana"/>
                <a:sym typeface="Verdana"/>
              </a:rPr>
              <a:t>Collaborate with other businesses through Collaborative Ads for  mutual promotion</a:t>
            </a:r>
            <a:endParaRPr sz="1400">
              <a:latin typeface="Verdana"/>
              <a:ea typeface="Verdana"/>
              <a:cs typeface="Verdana"/>
              <a:sym typeface="Verdana"/>
            </a:endParaRPr>
          </a:p>
        </p:txBody>
      </p:sp>
      <p:grpSp>
        <p:nvGrpSpPr>
          <p:cNvPr id="437" name="Google Shape;437;p45"/>
          <p:cNvGrpSpPr/>
          <p:nvPr/>
        </p:nvGrpSpPr>
        <p:grpSpPr>
          <a:xfrm>
            <a:off x="385483" y="5064505"/>
            <a:ext cx="3905250" cy="1504950"/>
            <a:chOff x="385483" y="5064505"/>
            <a:chExt cx="3905250" cy="1504950"/>
          </a:xfrm>
        </p:grpSpPr>
        <p:sp>
          <p:nvSpPr>
            <p:cNvPr id="438" name="Google Shape;438;p45"/>
            <p:cNvSpPr/>
            <p:nvPr/>
          </p:nvSpPr>
          <p:spPr>
            <a:xfrm>
              <a:off x="385483" y="5064505"/>
              <a:ext cx="3905250" cy="1504950"/>
            </a:xfrm>
            <a:custGeom>
              <a:rect b="b" l="l" r="r" t="t"/>
              <a:pathLst>
                <a:path extrusionOk="0" h="1504950" w="3905250">
                  <a:moveTo>
                    <a:pt x="3654259" y="0"/>
                  </a:moveTo>
                  <a:lnTo>
                    <a:pt x="250736" y="0"/>
                  </a:lnTo>
                  <a:lnTo>
                    <a:pt x="205665" y="4039"/>
                  </a:lnTo>
                  <a:lnTo>
                    <a:pt x="163244" y="15687"/>
                  </a:lnTo>
                  <a:lnTo>
                    <a:pt x="124183" y="34233"/>
                  </a:lnTo>
                  <a:lnTo>
                    <a:pt x="89188" y="58969"/>
                  </a:lnTo>
                  <a:lnTo>
                    <a:pt x="58968" y="89187"/>
                  </a:lnTo>
                  <a:lnTo>
                    <a:pt x="34232" y="124177"/>
                  </a:lnTo>
                  <a:lnTo>
                    <a:pt x="15686" y="163232"/>
                  </a:lnTo>
                  <a:lnTo>
                    <a:pt x="4039" y="205641"/>
                  </a:lnTo>
                  <a:lnTo>
                    <a:pt x="0" y="250698"/>
                  </a:lnTo>
                  <a:lnTo>
                    <a:pt x="0" y="1253604"/>
                  </a:lnTo>
                  <a:lnTo>
                    <a:pt x="4039" y="1298675"/>
                  </a:lnTo>
                  <a:lnTo>
                    <a:pt x="15686" y="1341095"/>
                  </a:lnTo>
                  <a:lnTo>
                    <a:pt x="34232" y="1380156"/>
                  </a:lnTo>
                  <a:lnTo>
                    <a:pt x="58968" y="1415151"/>
                  </a:lnTo>
                  <a:lnTo>
                    <a:pt x="89188" y="1445371"/>
                  </a:lnTo>
                  <a:lnTo>
                    <a:pt x="124183" y="1470108"/>
                  </a:lnTo>
                  <a:lnTo>
                    <a:pt x="163244" y="1488654"/>
                  </a:lnTo>
                  <a:lnTo>
                    <a:pt x="205665" y="1500300"/>
                  </a:lnTo>
                  <a:lnTo>
                    <a:pt x="250736" y="1504340"/>
                  </a:lnTo>
                  <a:lnTo>
                    <a:pt x="3654259" y="1504340"/>
                  </a:lnTo>
                  <a:lnTo>
                    <a:pt x="3699353" y="1500300"/>
                  </a:lnTo>
                  <a:lnTo>
                    <a:pt x="3741793" y="1488654"/>
                  </a:lnTo>
                  <a:lnTo>
                    <a:pt x="3780869" y="1470108"/>
                  </a:lnTo>
                  <a:lnTo>
                    <a:pt x="3815875" y="1445371"/>
                  </a:lnTo>
                  <a:lnTo>
                    <a:pt x="3846103" y="1415151"/>
                  </a:lnTo>
                  <a:lnTo>
                    <a:pt x="3870846" y="1380156"/>
                  </a:lnTo>
                  <a:lnTo>
                    <a:pt x="3889396" y="1341095"/>
                  </a:lnTo>
                  <a:lnTo>
                    <a:pt x="3901044" y="1298675"/>
                  </a:lnTo>
                  <a:lnTo>
                    <a:pt x="3905084" y="1253604"/>
                  </a:lnTo>
                  <a:lnTo>
                    <a:pt x="3905084" y="250698"/>
                  </a:lnTo>
                  <a:lnTo>
                    <a:pt x="3901044" y="205641"/>
                  </a:lnTo>
                  <a:lnTo>
                    <a:pt x="3889396" y="163232"/>
                  </a:lnTo>
                  <a:lnTo>
                    <a:pt x="3870846" y="124177"/>
                  </a:lnTo>
                  <a:lnTo>
                    <a:pt x="3846103" y="89187"/>
                  </a:lnTo>
                  <a:lnTo>
                    <a:pt x="3815875" y="58969"/>
                  </a:lnTo>
                  <a:lnTo>
                    <a:pt x="3780869" y="34233"/>
                  </a:lnTo>
                  <a:lnTo>
                    <a:pt x="3741793" y="15687"/>
                  </a:lnTo>
                  <a:lnTo>
                    <a:pt x="3699353" y="4039"/>
                  </a:lnTo>
                  <a:lnTo>
                    <a:pt x="365425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9" name="Google Shape;439;p45"/>
            <p:cNvSpPr/>
            <p:nvPr/>
          </p:nvSpPr>
          <p:spPr>
            <a:xfrm>
              <a:off x="385483" y="5064505"/>
              <a:ext cx="3905250" cy="1504950"/>
            </a:xfrm>
            <a:custGeom>
              <a:rect b="b" l="l" r="r" t="t"/>
              <a:pathLst>
                <a:path extrusionOk="0" h="1504950" w="3905250">
                  <a:moveTo>
                    <a:pt x="0" y="250698"/>
                  </a:moveTo>
                  <a:lnTo>
                    <a:pt x="4039" y="205641"/>
                  </a:lnTo>
                  <a:lnTo>
                    <a:pt x="15686" y="163232"/>
                  </a:lnTo>
                  <a:lnTo>
                    <a:pt x="34232" y="124177"/>
                  </a:lnTo>
                  <a:lnTo>
                    <a:pt x="58968" y="89187"/>
                  </a:lnTo>
                  <a:lnTo>
                    <a:pt x="89188" y="58969"/>
                  </a:lnTo>
                  <a:lnTo>
                    <a:pt x="124183" y="34233"/>
                  </a:lnTo>
                  <a:lnTo>
                    <a:pt x="163244" y="15687"/>
                  </a:lnTo>
                  <a:lnTo>
                    <a:pt x="205665" y="4039"/>
                  </a:lnTo>
                  <a:lnTo>
                    <a:pt x="250736" y="0"/>
                  </a:lnTo>
                  <a:lnTo>
                    <a:pt x="3654259" y="0"/>
                  </a:lnTo>
                  <a:lnTo>
                    <a:pt x="3699353" y="4039"/>
                  </a:lnTo>
                  <a:lnTo>
                    <a:pt x="3741793" y="15687"/>
                  </a:lnTo>
                  <a:lnTo>
                    <a:pt x="3780869" y="34233"/>
                  </a:lnTo>
                  <a:lnTo>
                    <a:pt x="3815875" y="58969"/>
                  </a:lnTo>
                  <a:lnTo>
                    <a:pt x="3846103" y="89187"/>
                  </a:lnTo>
                  <a:lnTo>
                    <a:pt x="3870846" y="124177"/>
                  </a:lnTo>
                  <a:lnTo>
                    <a:pt x="3889396" y="163232"/>
                  </a:lnTo>
                  <a:lnTo>
                    <a:pt x="3901044" y="205641"/>
                  </a:lnTo>
                  <a:lnTo>
                    <a:pt x="3905084" y="250698"/>
                  </a:lnTo>
                  <a:lnTo>
                    <a:pt x="3905084" y="1253604"/>
                  </a:lnTo>
                  <a:lnTo>
                    <a:pt x="3901044" y="1298675"/>
                  </a:lnTo>
                  <a:lnTo>
                    <a:pt x="3889396" y="1341095"/>
                  </a:lnTo>
                  <a:lnTo>
                    <a:pt x="3870846" y="1380156"/>
                  </a:lnTo>
                  <a:lnTo>
                    <a:pt x="3846103" y="1415151"/>
                  </a:lnTo>
                  <a:lnTo>
                    <a:pt x="3815875" y="1445371"/>
                  </a:lnTo>
                  <a:lnTo>
                    <a:pt x="3780869" y="1470108"/>
                  </a:lnTo>
                  <a:lnTo>
                    <a:pt x="3741793" y="1488654"/>
                  </a:lnTo>
                  <a:lnTo>
                    <a:pt x="3699353" y="1500300"/>
                  </a:lnTo>
                  <a:lnTo>
                    <a:pt x="3654259" y="1504340"/>
                  </a:lnTo>
                  <a:lnTo>
                    <a:pt x="250736" y="1504340"/>
                  </a:lnTo>
                  <a:lnTo>
                    <a:pt x="205665" y="1500300"/>
                  </a:lnTo>
                  <a:lnTo>
                    <a:pt x="163244" y="1488654"/>
                  </a:lnTo>
                  <a:lnTo>
                    <a:pt x="124183" y="1470108"/>
                  </a:lnTo>
                  <a:lnTo>
                    <a:pt x="89188" y="1445371"/>
                  </a:lnTo>
                  <a:lnTo>
                    <a:pt x="58968" y="1415151"/>
                  </a:lnTo>
                  <a:lnTo>
                    <a:pt x="34232" y="1380156"/>
                  </a:lnTo>
                  <a:lnTo>
                    <a:pt x="15686" y="1341095"/>
                  </a:lnTo>
                  <a:lnTo>
                    <a:pt x="4039" y="1298675"/>
                  </a:lnTo>
                  <a:lnTo>
                    <a:pt x="0" y="1253604"/>
                  </a:lnTo>
                  <a:lnTo>
                    <a:pt x="0" y="25069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440" name="Google Shape;440;p45"/>
          <p:cNvSpPr txBox="1"/>
          <p:nvPr/>
        </p:nvSpPr>
        <p:spPr>
          <a:xfrm>
            <a:off x="1504314" y="5680354"/>
            <a:ext cx="1668145"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solidFill>
                  <a:srgbClr val="FFFFFF"/>
                </a:solidFill>
                <a:latin typeface="Verdana"/>
                <a:ea typeface="Verdana"/>
                <a:cs typeface="Verdana"/>
                <a:sym typeface="Verdana"/>
              </a:rPr>
              <a:t>Collaborative Ads</a:t>
            </a:r>
            <a:endParaRPr sz="1400">
              <a:latin typeface="Verdana"/>
              <a:ea typeface="Verdana"/>
              <a:cs typeface="Verdana"/>
              <a:sym typeface="Verdan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4" name="Shape 444"/>
        <p:cNvGrpSpPr/>
        <p:nvPr/>
      </p:nvGrpSpPr>
      <p:grpSpPr>
        <a:xfrm>
          <a:off x="0" y="0"/>
          <a:ext cx="0" cy="0"/>
          <a:chOff x="0" y="0"/>
          <a:chExt cx="0" cy="0"/>
        </a:xfrm>
      </p:grpSpPr>
      <p:pic>
        <p:nvPicPr>
          <p:cNvPr id="445" name="Google Shape;445;p46"/>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446" name="Google Shape;446;p46"/>
          <p:cNvSpPr txBox="1"/>
          <p:nvPr>
            <p:ph type="title"/>
          </p:nvPr>
        </p:nvSpPr>
        <p:spPr>
          <a:xfrm>
            <a:off x="479551" y="1233932"/>
            <a:ext cx="8195309"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How the Facebook Ads are working?</a:t>
            </a:r>
            <a:endParaRPr sz="3200"/>
          </a:p>
        </p:txBody>
      </p:sp>
      <p:sp>
        <p:nvSpPr>
          <p:cNvPr id="447" name="Google Shape;447;p46"/>
          <p:cNvSpPr txBox="1"/>
          <p:nvPr/>
        </p:nvSpPr>
        <p:spPr>
          <a:xfrm>
            <a:off x="529844" y="1924939"/>
            <a:ext cx="10788015" cy="2784475"/>
          </a:xfrm>
          <a:prstGeom prst="rect">
            <a:avLst/>
          </a:prstGeom>
          <a:noFill/>
          <a:ln>
            <a:noFill/>
          </a:ln>
        </p:spPr>
        <p:txBody>
          <a:bodyPr anchorCtr="0" anchor="t" bIns="0" lIns="0" spcFirstLastPara="1" rIns="0" wrap="square" tIns="43800">
            <a:spAutoFit/>
          </a:bodyPr>
          <a:lstStyle/>
          <a:p>
            <a:pPr indent="0" lvl="0" marL="12700" marR="104139" rtl="0" algn="l">
              <a:lnSpc>
                <a:spcPct val="107722"/>
              </a:lnSpc>
              <a:spcBef>
                <a:spcPts val="0"/>
              </a:spcBef>
              <a:spcAft>
                <a:spcPts val="0"/>
              </a:spcAft>
              <a:buNone/>
            </a:pPr>
            <a:r>
              <a:rPr lang="en-US" sz="1800">
                <a:solidFill>
                  <a:srgbClr val="3B5D6A"/>
                </a:solidFill>
                <a:latin typeface="Verdana"/>
                <a:ea typeface="Verdana"/>
                <a:cs typeface="Verdana"/>
                <a:sym typeface="Verdana"/>
              </a:rPr>
              <a:t>Facebook Ads operate on a pay-per-click (PPC) or pay-per-impression (PPM) model,  depending on your advertising objectives and the type of ad campaign you choose. Here's an  overview of how the payment for Facebook Ads is organized</a:t>
            </a:r>
            <a:endParaRPr sz="1800">
              <a:latin typeface="Verdana"/>
              <a:ea typeface="Verdana"/>
              <a:cs typeface="Verdana"/>
              <a:sym typeface="Verdana"/>
            </a:endParaRPr>
          </a:p>
          <a:p>
            <a:pPr indent="0" lvl="0" marL="0" marR="0" rtl="0" algn="l">
              <a:lnSpc>
                <a:spcPct val="100000"/>
              </a:lnSpc>
              <a:spcBef>
                <a:spcPts val="15"/>
              </a:spcBef>
              <a:spcAft>
                <a:spcPts val="0"/>
              </a:spcAft>
              <a:buNone/>
            </a:pPr>
            <a:r>
              <a:t/>
            </a:r>
            <a:endParaRPr sz="3250">
              <a:latin typeface="Verdana"/>
              <a:ea typeface="Verdana"/>
              <a:cs typeface="Verdana"/>
              <a:sym typeface="Verdana"/>
            </a:endParaRPr>
          </a:p>
          <a:p>
            <a:pPr indent="0" lvl="0" marL="12700" marR="5080" rtl="0" algn="l">
              <a:lnSpc>
                <a:spcPct val="107722"/>
              </a:lnSpc>
              <a:spcBef>
                <a:spcPts val="0"/>
              </a:spcBef>
              <a:spcAft>
                <a:spcPts val="0"/>
              </a:spcAft>
              <a:buNone/>
            </a:pPr>
            <a:r>
              <a:rPr lang="en-US" sz="1800">
                <a:solidFill>
                  <a:srgbClr val="3B5D6A"/>
                </a:solidFill>
                <a:latin typeface="Verdana"/>
                <a:ea typeface="Verdana"/>
                <a:cs typeface="Verdana"/>
                <a:sym typeface="Verdana"/>
              </a:rPr>
              <a:t>Within your campaign, you create ad sets, each targeting a specific audience. At this level, you  set the schedule, audience targeting, placements, and total budget.</a:t>
            </a:r>
            <a:endParaRPr sz="1800">
              <a:latin typeface="Verdana"/>
              <a:ea typeface="Verdana"/>
              <a:cs typeface="Verdana"/>
              <a:sym typeface="Verdana"/>
            </a:endParaRPr>
          </a:p>
          <a:p>
            <a:pPr indent="0" lvl="0" marL="0" marR="0" rtl="0" algn="l">
              <a:lnSpc>
                <a:spcPct val="100000"/>
              </a:lnSpc>
              <a:spcBef>
                <a:spcPts val="5"/>
              </a:spcBef>
              <a:spcAft>
                <a:spcPts val="0"/>
              </a:spcAft>
              <a:buNone/>
            </a:pPr>
            <a:r>
              <a:t/>
            </a:r>
            <a:endParaRPr sz="3250">
              <a:latin typeface="Verdana"/>
              <a:ea typeface="Verdana"/>
              <a:cs typeface="Verdana"/>
              <a:sym typeface="Verdana"/>
            </a:endParaRPr>
          </a:p>
          <a:p>
            <a:pPr indent="0" lvl="0" marL="12700" marR="222250" rtl="0" algn="l">
              <a:lnSpc>
                <a:spcPct val="107722"/>
              </a:lnSpc>
              <a:spcBef>
                <a:spcPts val="5"/>
              </a:spcBef>
              <a:spcAft>
                <a:spcPts val="0"/>
              </a:spcAft>
              <a:buNone/>
            </a:pPr>
            <a:r>
              <a:rPr lang="en-US" sz="1800">
                <a:solidFill>
                  <a:srgbClr val="3B5D6A"/>
                </a:solidFill>
                <a:latin typeface="Verdana"/>
                <a:ea typeface="Verdana"/>
                <a:cs typeface="Verdana"/>
                <a:sym typeface="Verdana"/>
              </a:rPr>
              <a:t>For e-commerce businesses, we strongly recommend using dynamic ads that automatically  show relevant products to users who have visited your website.</a:t>
            </a:r>
            <a:endParaRPr sz="1800">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1" name="Shape 451"/>
        <p:cNvGrpSpPr/>
        <p:nvPr/>
      </p:nvGrpSpPr>
      <p:grpSpPr>
        <a:xfrm>
          <a:off x="0" y="0"/>
          <a:ext cx="0" cy="0"/>
          <a:chOff x="0" y="0"/>
          <a:chExt cx="0" cy="0"/>
        </a:xfrm>
      </p:grpSpPr>
      <p:pic>
        <p:nvPicPr>
          <p:cNvPr id="452" name="Google Shape;452;p47"/>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453" name="Google Shape;453;p47"/>
          <p:cNvSpPr txBox="1"/>
          <p:nvPr>
            <p:ph type="title"/>
          </p:nvPr>
        </p:nvSpPr>
        <p:spPr>
          <a:xfrm>
            <a:off x="479551" y="1233932"/>
            <a:ext cx="964120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What to be checked on Facebook Insights?</a:t>
            </a:r>
            <a:endParaRPr sz="3200"/>
          </a:p>
        </p:txBody>
      </p:sp>
      <p:sp>
        <p:nvSpPr>
          <p:cNvPr id="454" name="Google Shape;454;p47"/>
          <p:cNvSpPr txBox="1"/>
          <p:nvPr/>
        </p:nvSpPr>
        <p:spPr>
          <a:xfrm>
            <a:off x="503021" y="2022475"/>
            <a:ext cx="10274935" cy="4653915"/>
          </a:xfrm>
          <a:prstGeom prst="rect">
            <a:avLst/>
          </a:prstGeom>
          <a:noFill/>
          <a:ln>
            <a:noFill/>
          </a:ln>
        </p:spPr>
        <p:txBody>
          <a:bodyPr anchorCtr="0" anchor="t" bIns="0" lIns="0" spcFirstLastPara="1" rIns="0" wrap="square" tIns="12700">
            <a:spAutoFit/>
          </a:bodyPr>
          <a:lstStyle/>
          <a:p>
            <a:pPr indent="-407033" lvl="0" marL="419100" marR="0" rtl="0" algn="l">
              <a:lnSpc>
                <a:spcPct val="100000"/>
              </a:lnSpc>
              <a:spcBef>
                <a:spcPts val="0"/>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Followers: </a:t>
            </a:r>
            <a:r>
              <a:rPr lang="en-US" sz="1800">
                <a:solidFill>
                  <a:srgbClr val="3B5D6A"/>
                </a:solidFill>
                <a:latin typeface="Verdana"/>
                <a:ea typeface="Verdana"/>
                <a:cs typeface="Verdana"/>
                <a:sym typeface="Verdana"/>
              </a:rPr>
              <a:t>Track the growth of your audience over time.</a:t>
            </a:r>
            <a:endParaRPr sz="1800">
              <a:latin typeface="Verdana"/>
              <a:ea typeface="Verdana"/>
              <a:cs typeface="Verdana"/>
              <a:sym typeface="Verdana"/>
            </a:endParaRPr>
          </a:p>
          <a:p>
            <a:pPr indent="-407033" lvl="0" marL="419100" marR="0" rtl="0" algn="l">
              <a:lnSpc>
                <a:spcPct val="100000"/>
              </a:lnSpc>
              <a:spcBef>
                <a:spcPts val="790"/>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Post Engagement: </a:t>
            </a:r>
            <a:r>
              <a:rPr lang="en-US" sz="1800">
                <a:solidFill>
                  <a:srgbClr val="3B5D6A"/>
                </a:solidFill>
                <a:latin typeface="Verdana"/>
                <a:ea typeface="Verdana"/>
                <a:cs typeface="Verdana"/>
                <a:sym typeface="Verdana"/>
              </a:rPr>
              <a:t>Measure interactions (likes, comments, shares) on your posts.</a:t>
            </a:r>
            <a:endParaRPr sz="1800">
              <a:latin typeface="Verdana"/>
              <a:ea typeface="Verdana"/>
              <a:cs typeface="Verdana"/>
              <a:sym typeface="Verdana"/>
            </a:endParaRPr>
          </a:p>
          <a:p>
            <a:pPr indent="-407033" lvl="0" marL="419100" marR="0" rtl="0" algn="l">
              <a:lnSpc>
                <a:spcPct val="100000"/>
              </a:lnSpc>
              <a:spcBef>
                <a:spcPts val="785"/>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Reach: </a:t>
            </a:r>
            <a:r>
              <a:rPr lang="en-US" sz="1800">
                <a:solidFill>
                  <a:srgbClr val="3B5D6A"/>
                </a:solidFill>
                <a:latin typeface="Verdana"/>
                <a:ea typeface="Verdana"/>
                <a:cs typeface="Verdana"/>
                <a:sym typeface="Verdana"/>
              </a:rPr>
              <a:t>Understand how many people have seen your content.</a:t>
            </a:r>
            <a:endParaRPr sz="1800">
              <a:latin typeface="Verdana"/>
              <a:ea typeface="Verdana"/>
              <a:cs typeface="Verdana"/>
              <a:sym typeface="Verdana"/>
            </a:endParaRPr>
          </a:p>
          <a:p>
            <a:pPr indent="-407033" lvl="0" marL="419100" marR="0" rtl="0" algn="l">
              <a:lnSpc>
                <a:spcPct val="100000"/>
              </a:lnSpc>
              <a:spcBef>
                <a:spcPts val="775"/>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Demographics: </a:t>
            </a:r>
            <a:r>
              <a:rPr lang="en-US" sz="1800">
                <a:solidFill>
                  <a:srgbClr val="3B5D6A"/>
                </a:solidFill>
                <a:latin typeface="Verdana"/>
                <a:ea typeface="Verdana"/>
                <a:cs typeface="Verdana"/>
                <a:sym typeface="Verdana"/>
              </a:rPr>
              <a:t>Analyze the age, gender, location, and language of your audience.</a:t>
            </a:r>
            <a:endParaRPr sz="1800">
              <a:latin typeface="Verdana"/>
              <a:ea typeface="Verdana"/>
              <a:cs typeface="Verdana"/>
              <a:sym typeface="Verdana"/>
            </a:endParaRPr>
          </a:p>
          <a:p>
            <a:pPr indent="-407033" lvl="0" marL="419100" marR="0" rtl="0" algn="l">
              <a:lnSpc>
                <a:spcPct val="100000"/>
              </a:lnSpc>
              <a:spcBef>
                <a:spcPts val="795"/>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Top Posts: </a:t>
            </a:r>
            <a:r>
              <a:rPr lang="en-US" sz="1800">
                <a:solidFill>
                  <a:srgbClr val="3B5D6A"/>
                </a:solidFill>
                <a:latin typeface="Verdana"/>
                <a:ea typeface="Verdana"/>
                <a:cs typeface="Verdana"/>
                <a:sym typeface="Verdana"/>
              </a:rPr>
              <a:t>Identify your most engaging posts and understand audience preferences.</a:t>
            </a:r>
            <a:endParaRPr sz="1800">
              <a:latin typeface="Verdana"/>
              <a:ea typeface="Verdana"/>
              <a:cs typeface="Verdana"/>
              <a:sym typeface="Verdana"/>
            </a:endParaRPr>
          </a:p>
          <a:p>
            <a:pPr indent="-407033" lvl="0" marL="419100" marR="537210" rtl="0" algn="l">
              <a:lnSpc>
                <a:spcPct val="107722"/>
              </a:lnSpc>
              <a:spcBef>
                <a:spcPts val="1030"/>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Organic vs. Paid Reach: </a:t>
            </a:r>
            <a:r>
              <a:rPr lang="en-US" sz="1800">
                <a:solidFill>
                  <a:srgbClr val="3B5D6A"/>
                </a:solidFill>
                <a:latin typeface="Verdana"/>
                <a:ea typeface="Verdana"/>
                <a:cs typeface="Verdana"/>
                <a:sym typeface="Verdana"/>
              </a:rPr>
              <a:t>Understand the reach of your content organically versus  through paid promotion.</a:t>
            </a:r>
            <a:endParaRPr sz="1800">
              <a:latin typeface="Verdana"/>
              <a:ea typeface="Verdana"/>
              <a:cs typeface="Verdana"/>
              <a:sym typeface="Verdana"/>
            </a:endParaRPr>
          </a:p>
          <a:p>
            <a:pPr indent="-407033" lvl="0" marL="419100" marR="0" rtl="0" algn="l">
              <a:lnSpc>
                <a:spcPct val="100000"/>
              </a:lnSpc>
              <a:spcBef>
                <a:spcPts val="755"/>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Page Views: </a:t>
            </a:r>
            <a:r>
              <a:rPr lang="en-US" sz="1800">
                <a:solidFill>
                  <a:srgbClr val="3B5D6A"/>
                </a:solidFill>
                <a:latin typeface="Verdana"/>
                <a:ea typeface="Verdana"/>
                <a:cs typeface="Verdana"/>
                <a:sym typeface="Verdana"/>
              </a:rPr>
              <a:t>See how many people visited your page and which sections they viewed.</a:t>
            </a:r>
            <a:endParaRPr sz="1800">
              <a:latin typeface="Verdana"/>
              <a:ea typeface="Verdana"/>
              <a:cs typeface="Verdana"/>
              <a:sym typeface="Verdana"/>
            </a:endParaRPr>
          </a:p>
          <a:p>
            <a:pPr indent="-407033" lvl="0" marL="419100" marR="0" rtl="0" algn="l">
              <a:lnSpc>
                <a:spcPct val="114166"/>
              </a:lnSpc>
              <a:spcBef>
                <a:spcPts val="795"/>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3-Second Video Views: </a:t>
            </a:r>
            <a:r>
              <a:rPr lang="en-US" sz="1800">
                <a:solidFill>
                  <a:srgbClr val="3B5D6A"/>
                </a:solidFill>
                <a:latin typeface="Verdana"/>
                <a:ea typeface="Verdana"/>
                <a:cs typeface="Verdana"/>
                <a:sym typeface="Verdana"/>
              </a:rPr>
              <a:t>Track how many people watched at least 3 seconds of your</a:t>
            </a:r>
            <a:endParaRPr sz="1800">
              <a:latin typeface="Verdana"/>
              <a:ea typeface="Verdana"/>
              <a:cs typeface="Verdana"/>
              <a:sym typeface="Verdana"/>
            </a:endParaRPr>
          </a:p>
          <a:p>
            <a:pPr indent="0" lvl="0" marL="419100" marR="0" rtl="0" algn="l">
              <a:lnSpc>
                <a:spcPct val="114166"/>
              </a:lnSpc>
              <a:spcBef>
                <a:spcPts val="0"/>
              </a:spcBef>
              <a:spcAft>
                <a:spcPts val="0"/>
              </a:spcAft>
              <a:buNone/>
            </a:pPr>
            <a:r>
              <a:rPr lang="en-US" sz="1800">
                <a:solidFill>
                  <a:srgbClr val="3B5D6A"/>
                </a:solidFill>
                <a:latin typeface="Verdana"/>
                <a:ea typeface="Verdana"/>
                <a:cs typeface="Verdana"/>
                <a:sym typeface="Verdana"/>
              </a:rPr>
              <a:t>videos.</a:t>
            </a:r>
            <a:endParaRPr sz="1800">
              <a:latin typeface="Verdana"/>
              <a:ea typeface="Verdana"/>
              <a:cs typeface="Verdana"/>
              <a:sym typeface="Verdana"/>
            </a:endParaRPr>
          </a:p>
          <a:p>
            <a:pPr indent="-407033" lvl="0" marL="419100" marR="692785" rtl="0" algn="l">
              <a:lnSpc>
                <a:spcPct val="107722"/>
              </a:lnSpc>
              <a:spcBef>
                <a:spcPts val="1025"/>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Response Rate and Time: </a:t>
            </a:r>
            <a:r>
              <a:rPr lang="en-US" sz="1800">
                <a:solidFill>
                  <a:srgbClr val="3B5D6A"/>
                </a:solidFill>
                <a:latin typeface="Verdana"/>
                <a:ea typeface="Verdana"/>
                <a:cs typeface="Verdana"/>
                <a:sym typeface="Verdana"/>
              </a:rPr>
              <a:t>Monitor how quickly and consistently you respond to  messages and comments.</a:t>
            </a:r>
            <a:endParaRPr sz="1800">
              <a:latin typeface="Verdana"/>
              <a:ea typeface="Verdana"/>
              <a:cs typeface="Verdana"/>
              <a:sym typeface="Verdana"/>
            </a:endParaRPr>
          </a:p>
          <a:p>
            <a:pPr indent="-407033" lvl="0" marL="419100" marR="0" rtl="0" algn="l">
              <a:lnSpc>
                <a:spcPct val="114166"/>
              </a:lnSpc>
              <a:spcBef>
                <a:spcPts val="755"/>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Ad Reach and Engagement: </a:t>
            </a:r>
            <a:r>
              <a:rPr lang="en-US" sz="1800">
                <a:solidFill>
                  <a:srgbClr val="3B5D6A"/>
                </a:solidFill>
                <a:latin typeface="Verdana"/>
                <a:ea typeface="Verdana"/>
                <a:cs typeface="Verdana"/>
                <a:sym typeface="Verdana"/>
              </a:rPr>
              <a:t>Evaluate the performance of your paid advertising</a:t>
            </a:r>
            <a:endParaRPr sz="1800">
              <a:latin typeface="Verdana"/>
              <a:ea typeface="Verdana"/>
              <a:cs typeface="Verdana"/>
              <a:sym typeface="Verdana"/>
            </a:endParaRPr>
          </a:p>
          <a:p>
            <a:pPr indent="0" lvl="0" marL="419100" marR="0" rtl="0" algn="l">
              <a:lnSpc>
                <a:spcPct val="114166"/>
              </a:lnSpc>
              <a:spcBef>
                <a:spcPts val="0"/>
              </a:spcBef>
              <a:spcAft>
                <a:spcPts val="0"/>
              </a:spcAft>
              <a:buNone/>
            </a:pPr>
            <a:r>
              <a:rPr lang="en-US" sz="1800">
                <a:solidFill>
                  <a:srgbClr val="3B5D6A"/>
                </a:solidFill>
                <a:latin typeface="Verdana"/>
                <a:ea typeface="Verdana"/>
                <a:cs typeface="Verdana"/>
                <a:sym typeface="Verdana"/>
              </a:rPr>
              <a:t>compared to organic content.</a:t>
            </a:r>
            <a:endParaRPr sz="1800">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8" name="Shape 458"/>
        <p:cNvGrpSpPr/>
        <p:nvPr/>
      </p:nvGrpSpPr>
      <p:grpSpPr>
        <a:xfrm>
          <a:off x="0" y="0"/>
          <a:ext cx="0" cy="0"/>
          <a:chOff x="0" y="0"/>
          <a:chExt cx="0" cy="0"/>
        </a:xfrm>
      </p:grpSpPr>
      <p:pic>
        <p:nvPicPr>
          <p:cNvPr id="459" name="Google Shape;459;p48"/>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460" name="Google Shape;460;p48"/>
          <p:cNvSpPr txBox="1"/>
          <p:nvPr>
            <p:ph type="title"/>
          </p:nvPr>
        </p:nvSpPr>
        <p:spPr>
          <a:xfrm>
            <a:off x="479551" y="1233932"/>
            <a:ext cx="963295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4. How to use Instagram for your business?</a:t>
            </a:r>
            <a:endParaRPr sz="3200"/>
          </a:p>
        </p:txBody>
      </p:sp>
      <p:sp>
        <p:nvSpPr>
          <p:cNvPr id="461" name="Google Shape;461;p48"/>
          <p:cNvSpPr txBox="1"/>
          <p:nvPr/>
        </p:nvSpPr>
        <p:spPr>
          <a:xfrm>
            <a:off x="529844" y="1906651"/>
            <a:ext cx="10309860" cy="3729990"/>
          </a:xfrm>
          <a:prstGeom prst="rect">
            <a:avLst/>
          </a:prstGeom>
          <a:noFill/>
          <a:ln>
            <a:noFill/>
          </a:ln>
        </p:spPr>
        <p:txBody>
          <a:bodyPr anchorCtr="0" anchor="t" bIns="0" lIns="0" spcFirstLastPara="1" rIns="0" wrap="square" tIns="12700">
            <a:spAutoFit/>
          </a:bodyPr>
          <a:lstStyle/>
          <a:p>
            <a:pPr indent="0" lvl="0" marL="12700" marR="5080" rtl="0" algn="just">
              <a:lnSpc>
                <a:spcPct val="150000"/>
              </a:lnSpc>
              <a:spcBef>
                <a:spcPts val="0"/>
              </a:spcBef>
              <a:spcAft>
                <a:spcPts val="0"/>
              </a:spcAft>
              <a:buNone/>
            </a:pPr>
            <a:r>
              <a:rPr lang="en-US" sz="1800">
                <a:solidFill>
                  <a:srgbClr val="3B5D6A"/>
                </a:solidFill>
                <a:latin typeface="Verdana"/>
                <a:ea typeface="Verdana"/>
                <a:cs typeface="Verdana"/>
                <a:sym typeface="Verdana"/>
              </a:rPr>
              <a:t>Instagram is </a:t>
            </a:r>
            <a:r>
              <a:rPr b="1" lang="en-US" sz="1800">
                <a:solidFill>
                  <a:srgbClr val="3B5D6A"/>
                </a:solidFill>
                <a:latin typeface="Verdana"/>
                <a:ea typeface="Verdana"/>
                <a:cs typeface="Verdana"/>
                <a:sym typeface="Verdana"/>
              </a:rPr>
              <a:t>highly visual, making it ideal for businesses </a:t>
            </a:r>
            <a:r>
              <a:rPr lang="en-US" sz="1800">
                <a:solidFill>
                  <a:srgbClr val="3B5D6A"/>
                </a:solidFill>
                <a:latin typeface="Verdana"/>
                <a:ea typeface="Verdana"/>
                <a:cs typeface="Verdana"/>
                <a:sym typeface="Verdana"/>
              </a:rPr>
              <a:t>that can </a:t>
            </a:r>
            <a:r>
              <a:rPr b="1" lang="en-US" sz="1800">
                <a:solidFill>
                  <a:srgbClr val="3B5D6A"/>
                </a:solidFill>
                <a:latin typeface="Verdana"/>
                <a:ea typeface="Verdana"/>
                <a:cs typeface="Verdana"/>
                <a:sym typeface="Verdana"/>
              </a:rPr>
              <a:t>showcase products  or services through images and videos</a:t>
            </a:r>
            <a:r>
              <a:rPr lang="en-US" sz="1800">
                <a:solidFill>
                  <a:srgbClr val="3B5D6A"/>
                </a:solidFill>
                <a:latin typeface="Verdana"/>
                <a:ea typeface="Verdana"/>
                <a:cs typeface="Verdana"/>
                <a:sym typeface="Verdana"/>
              </a:rPr>
              <a:t>. It is known for high engagement rates,  especially with younger audiences. The platform encourages direct interaction through  comments, likes, and direct messages. Women entrepreneurs with a focus on brand  aesthetics, lifestyle, and storytelling may find Instagram to be a powerful platform to  convey their brand message. It is also a hub for influencer marketing - women  entrepreneurs can collaborate with influencers to reach a wider audience. Effective use of  hashtags on Instagram can enhance discoverability, allowing entrepreneurs to connect  with a broader audience interested in specific niches.</a:t>
            </a:r>
            <a:endParaRPr sz="1800">
              <a:latin typeface="Verdana"/>
              <a:ea typeface="Verdana"/>
              <a:cs typeface="Verdana"/>
              <a:sym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5" name="Shape 465"/>
        <p:cNvGrpSpPr/>
        <p:nvPr/>
      </p:nvGrpSpPr>
      <p:grpSpPr>
        <a:xfrm>
          <a:off x="0" y="0"/>
          <a:ext cx="0" cy="0"/>
          <a:chOff x="0" y="0"/>
          <a:chExt cx="0" cy="0"/>
        </a:xfrm>
      </p:grpSpPr>
      <p:pic>
        <p:nvPicPr>
          <p:cNvPr id="466" name="Google Shape;466;p49"/>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467" name="Google Shape;467;p49"/>
          <p:cNvSpPr txBox="1"/>
          <p:nvPr>
            <p:ph type="title"/>
          </p:nvPr>
        </p:nvSpPr>
        <p:spPr>
          <a:xfrm>
            <a:off x="479551" y="1233932"/>
            <a:ext cx="636651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Personal vs. Business profile</a:t>
            </a:r>
            <a:endParaRPr sz="3200"/>
          </a:p>
        </p:txBody>
      </p:sp>
      <p:graphicFrame>
        <p:nvGraphicFramePr>
          <p:cNvPr id="468" name="Google Shape;468;p49"/>
          <p:cNvGraphicFramePr/>
          <p:nvPr/>
        </p:nvGraphicFramePr>
        <p:xfrm>
          <a:off x="495668" y="2038095"/>
          <a:ext cx="3000000" cy="3000000"/>
        </p:xfrm>
        <a:graphic>
          <a:graphicData uri="http://schemas.openxmlformats.org/drawingml/2006/table">
            <a:tbl>
              <a:tblPr bandRow="1" firstRow="1">
                <a:noFill/>
                <a:tableStyleId>{94D377E6-20D6-4A40-8407-A7E1ABDA0104}</a:tableStyleId>
              </a:tblPr>
              <a:tblGrid>
                <a:gridCol w="5212725"/>
                <a:gridCol w="5212725"/>
              </a:tblGrid>
              <a:tr h="210300">
                <a:tc>
                  <a:txBody>
                    <a:bodyPr/>
                    <a:lstStyle/>
                    <a:p>
                      <a:pPr indent="0" lvl="0" marL="0" marR="0" rtl="0" algn="ctr">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Personal profile</a:t>
                      </a:r>
                      <a:endParaRPr sz="1200" u="none" cap="none" strike="noStrike">
                        <a:latin typeface="Verdana"/>
                        <a:ea typeface="Verdana"/>
                        <a:cs typeface="Verdana"/>
                        <a:sym typeface="Verdana"/>
                      </a:endParaRPr>
                    </a:p>
                  </a:txBody>
                  <a:tcPr marT="63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Business page</a:t>
                      </a:r>
                      <a:endParaRPr sz="1200" u="none" cap="none" strike="noStrike">
                        <a:latin typeface="Verdana"/>
                        <a:ea typeface="Verdana"/>
                        <a:cs typeface="Verdana"/>
                        <a:sym typeface="Verdana"/>
                      </a:endParaRPr>
                    </a:p>
                  </a:txBody>
                  <a:tcPr marT="63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30925">
                <a:tc>
                  <a:txBody>
                    <a:bodyPr/>
                    <a:lstStyle/>
                    <a:p>
                      <a:pPr indent="0" lvl="0" marL="67945" marR="0" rtl="0" algn="l">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Account type:</a:t>
                      </a:r>
                      <a:endParaRPr sz="1200" u="none" cap="none" strike="noStrike">
                        <a:latin typeface="Verdana"/>
                        <a:ea typeface="Verdana"/>
                        <a:cs typeface="Verdana"/>
                        <a:sym typeface="Verdana"/>
                      </a:endParaRPr>
                    </a:p>
                    <a:p>
                      <a:pPr indent="-343535" lvl="0" marL="410844" marR="0" rtl="0" algn="l">
                        <a:lnSpc>
                          <a:spcPct val="100000"/>
                        </a:lnSpc>
                        <a:spcBef>
                          <a:spcPts val="220"/>
                        </a:spcBef>
                        <a:spcAft>
                          <a:spcPts val="0"/>
                        </a:spcAft>
                        <a:buClr>
                          <a:srgbClr val="000000"/>
                        </a:buClr>
                        <a:buSzPts val="1000"/>
                        <a:buFont typeface="Noto Sans Symbols"/>
                        <a:buChar char="∙"/>
                      </a:pPr>
                      <a:r>
                        <a:rPr b="1" lang="en-US" sz="1200" u="none" cap="none" strike="noStrike">
                          <a:solidFill>
                            <a:srgbClr val="1A1A1A"/>
                          </a:solidFill>
                          <a:latin typeface="Verdana"/>
                          <a:ea typeface="Verdana"/>
                          <a:cs typeface="Verdana"/>
                          <a:sym typeface="Verdana"/>
                        </a:rPr>
                        <a:t>Individual: </a:t>
                      </a:r>
                      <a:r>
                        <a:rPr lang="en-US" sz="1200" u="none" cap="none" strike="noStrike">
                          <a:solidFill>
                            <a:srgbClr val="1A1A1A"/>
                          </a:solidFill>
                          <a:latin typeface="Verdana"/>
                          <a:ea typeface="Verdana"/>
                          <a:cs typeface="Verdana"/>
                          <a:sym typeface="Verdana"/>
                        </a:rPr>
                        <a:t>Personal profiles are intended for individual users.</a:t>
                      </a:r>
                      <a:endParaRPr sz="1200" u="none" cap="none" strike="noStrike">
                        <a:latin typeface="Verdana"/>
                        <a:ea typeface="Verdana"/>
                        <a:cs typeface="Verdana"/>
                        <a:sym typeface="Verdana"/>
                      </a:endParaRPr>
                    </a:p>
                  </a:txBody>
                  <a:tcPr marT="63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Account type:</a:t>
                      </a:r>
                      <a:endParaRPr sz="1200" u="none" cap="none" strike="noStrike">
                        <a:latin typeface="Verdana"/>
                        <a:ea typeface="Verdana"/>
                        <a:cs typeface="Verdana"/>
                        <a:sym typeface="Verdana"/>
                      </a:endParaRPr>
                    </a:p>
                    <a:p>
                      <a:pPr indent="-342900" lvl="0" marL="412115" marR="58419" rtl="0" algn="l">
                        <a:lnSpc>
                          <a:spcPct val="114999"/>
                        </a:lnSpc>
                        <a:spcBef>
                          <a:spcPts val="5"/>
                        </a:spcBef>
                        <a:spcAft>
                          <a:spcPts val="0"/>
                        </a:spcAft>
                        <a:buClr>
                          <a:srgbClr val="000000"/>
                        </a:buClr>
                        <a:buSzPts val="1000"/>
                        <a:buFont typeface="Noto Sans Symbols"/>
                        <a:buChar char="∙"/>
                      </a:pPr>
                      <a:r>
                        <a:rPr b="1" lang="en-US" sz="1200" u="none" cap="none" strike="noStrike">
                          <a:solidFill>
                            <a:srgbClr val="1A1A1A"/>
                          </a:solidFill>
                          <a:latin typeface="Verdana"/>
                          <a:ea typeface="Verdana"/>
                          <a:cs typeface="Verdana"/>
                          <a:sym typeface="Verdana"/>
                        </a:rPr>
                        <a:t>Business or Creator: </a:t>
                      </a:r>
                      <a:r>
                        <a:rPr lang="en-US" sz="1200" u="none" cap="none" strike="noStrike">
                          <a:solidFill>
                            <a:srgbClr val="1A1A1A"/>
                          </a:solidFill>
                          <a:latin typeface="Verdana"/>
                          <a:ea typeface="Verdana"/>
                          <a:cs typeface="Verdana"/>
                          <a:sym typeface="Verdana"/>
                        </a:rPr>
                        <a:t>Business profiles are designed for  businesses, brands, and content creators.</a:t>
                      </a:r>
                      <a:endParaRPr sz="1200" u="none" cap="none" strike="noStrike">
                        <a:latin typeface="Verdana"/>
                        <a:ea typeface="Verdana"/>
                        <a:cs typeface="Verdana"/>
                        <a:sym typeface="Verdana"/>
                      </a:endParaRPr>
                    </a:p>
                  </a:txBody>
                  <a:tcPr marT="63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41250">
                <a:tc>
                  <a:txBody>
                    <a:bodyPr/>
                    <a:lstStyle/>
                    <a:p>
                      <a:pPr indent="0" lvl="0" marL="67945" marR="0" rtl="0" algn="l">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Contact Information:</a:t>
                      </a:r>
                      <a:endParaRPr sz="1200" u="none" cap="none" strike="noStrike">
                        <a:latin typeface="Verdana"/>
                        <a:ea typeface="Verdana"/>
                        <a:cs typeface="Verdana"/>
                        <a:sym typeface="Verdana"/>
                      </a:endParaRPr>
                    </a:p>
                    <a:p>
                      <a:pPr indent="-342900" lvl="0" marL="410844" marR="59689" rtl="0" algn="l">
                        <a:lnSpc>
                          <a:spcPct val="114999"/>
                        </a:lnSpc>
                        <a:spcBef>
                          <a:spcPts val="0"/>
                        </a:spcBef>
                        <a:spcAft>
                          <a:spcPts val="0"/>
                        </a:spcAft>
                        <a:buClr>
                          <a:srgbClr val="000000"/>
                        </a:buClr>
                        <a:buSzPts val="1000"/>
                        <a:buFont typeface="Noto Sans Symbols"/>
                        <a:buChar char="∙"/>
                      </a:pPr>
                      <a:r>
                        <a:rPr b="1" lang="en-US" sz="1200" u="none" cap="none" strike="noStrike">
                          <a:solidFill>
                            <a:srgbClr val="1A1A1A"/>
                          </a:solidFill>
                          <a:latin typeface="Verdana"/>
                          <a:ea typeface="Verdana"/>
                          <a:cs typeface="Verdana"/>
                          <a:sym typeface="Verdana"/>
                        </a:rPr>
                        <a:t>Limited Business Information: </a:t>
                      </a:r>
                      <a:r>
                        <a:rPr lang="en-US" sz="1200" u="none" cap="none" strike="noStrike">
                          <a:solidFill>
                            <a:srgbClr val="1A1A1A"/>
                          </a:solidFill>
                          <a:latin typeface="Verdana"/>
                          <a:ea typeface="Verdana"/>
                          <a:cs typeface="Verdana"/>
                          <a:sym typeface="Verdana"/>
                        </a:rPr>
                        <a:t>Personal profiles have limited  contact information options.</a:t>
                      </a:r>
                      <a:endParaRPr sz="1200" u="none" cap="none" strike="noStrike">
                        <a:latin typeface="Verdana"/>
                        <a:ea typeface="Verdana"/>
                        <a:cs typeface="Verdana"/>
                        <a:sym typeface="Verdana"/>
                      </a:endParaRPr>
                    </a:p>
                  </a:txBody>
                  <a:tcPr marT="69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Contact Information:</a:t>
                      </a:r>
                      <a:endParaRPr sz="1200" u="none" cap="none" strike="noStrike">
                        <a:latin typeface="Verdana"/>
                        <a:ea typeface="Verdana"/>
                        <a:cs typeface="Verdana"/>
                        <a:sym typeface="Verdana"/>
                      </a:endParaRPr>
                    </a:p>
                    <a:p>
                      <a:pPr indent="-342900" lvl="0" marL="412115" marR="59055" rtl="0" algn="l">
                        <a:lnSpc>
                          <a:spcPct val="114999"/>
                        </a:lnSpc>
                        <a:spcBef>
                          <a:spcPts val="0"/>
                        </a:spcBef>
                        <a:spcAft>
                          <a:spcPts val="0"/>
                        </a:spcAft>
                        <a:buClr>
                          <a:srgbClr val="000000"/>
                        </a:buClr>
                        <a:buSzPts val="1000"/>
                        <a:buFont typeface="Noto Sans Symbols"/>
                        <a:buChar char="∙"/>
                      </a:pPr>
                      <a:r>
                        <a:rPr b="1" lang="en-US" sz="1200" u="none" cap="none" strike="noStrike">
                          <a:solidFill>
                            <a:srgbClr val="1A1A1A"/>
                          </a:solidFill>
                          <a:latin typeface="Verdana"/>
                          <a:ea typeface="Verdana"/>
                          <a:cs typeface="Verdana"/>
                          <a:sym typeface="Verdana"/>
                        </a:rPr>
                        <a:t>Business	Details:	</a:t>
                      </a:r>
                      <a:r>
                        <a:rPr lang="en-US" sz="1200" u="none" cap="none" strike="noStrike">
                          <a:solidFill>
                            <a:srgbClr val="1A1A1A"/>
                          </a:solidFill>
                          <a:latin typeface="Verdana"/>
                          <a:ea typeface="Verdana"/>
                          <a:cs typeface="Verdana"/>
                          <a:sym typeface="Verdana"/>
                        </a:rPr>
                        <a:t>Business	profiles	can	include	detailed  business information such as email, phone number, and</a:t>
                      </a:r>
                      <a:endParaRPr sz="1200" u="none" cap="none" strike="noStrike">
                        <a:latin typeface="Verdana"/>
                        <a:ea typeface="Verdana"/>
                        <a:cs typeface="Verdana"/>
                        <a:sym typeface="Verdana"/>
                      </a:endParaRPr>
                    </a:p>
                    <a:p>
                      <a:pPr indent="0" lvl="0" marL="412115" marR="0" rtl="0" algn="l">
                        <a:lnSpc>
                          <a:spcPct val="100000"/>
                        </a:lnSpc>
                        <a:spcBef>
                          <a:spcPts val="215"/>
                        </a:spcBef>
                        <a:spcAft>
                          <a:spcPts val="0"/>
                        </a:spcAft>
                        <a:buNone/>
                      </a:pPr>
                      <a:r>
                        <a:rPr lang="en-US" sz="1200" u="none" cap="none" strike="noStrike">
                          <a:solidFill>
                            <a:srgbClr val="1A1A1A"/>
                          </a:solidFill>
                          <a:latin typeface="Verdana"/>
                          <a:ea typeface="Verdana"/>
                          <a:cs typeface="Verdana"/>
                          <a:sym typeface="Verdana"/>
                        </a:rPr>
                        <a:t>address.</a:t>
                      </a:r>
                      <a:endParaRPr sz="1200" u="none" cap="none" strike="noStrike">
                        <a:latin typeface="Verdana"/>
                        <a:ea typeface="Verdana"/>
                        <a:cs typeface="Verdana"/>
                        <a:sym typeface="Verdana"/>
                      </a:endParaRPr>
                    </a:p>
                  </a:txBody>
                  <a:tcPr marT="69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41250">
                <a:tc>
                  <a:txBody>
                    <a:bodyPr/>
                    <a:lstStyle/>
                    <a:p>
                      <a:pPr indent="0" lvl="0" marL="67945" marR="0" rtl="0" algn="l">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Analytics:</a:t>
                      </a:r>
                      <a:endParaRPr sz="1200" u="none" cap="none" strike="noStrike">
                        <a:latin typeface="Verdana"/>
                        <a:ea typeface="Verdana"/>
                        <a:cs typeface="Verdana"/>
                        <a:sym typeface="Verdana"/>
                      </a:endParaRPr>
                    </a:p>
                    <a:p>
                      <a:pPr indent="-342900" lvl="0" marL="410844" marR="57785" rtl="0" algn="just">
                        <a:lnSpc>
                          <a:spcPct val="114999"/>
                        </a:lnSpc>
                        <a:spcBef>
                          <a:spcPts val="0"/>
                        </a:spcBef>
                        <a:spcAft>
                          <a:spcPts val="0"/>
                        </a:spcAft>
                        <a:buClr>
                          <a:srgbClr val="000000"/>
                        </a:buClr>
                        <a:buSzPts val="1000"/>
                        <a:buFont typeface="Noto Sans Symbols"/>
                        <a:buChar char="∙"/>
                      </a:pPr>
                      <a:r>
                        <a:rPr b="1" lang="en-US" sz="1200" u="none" cap="none" strike="noStrike">
                          <a:solidFill>
                            <a:srgbClr val="1A1A1A"/>
                          </a:solidFill>
                          <a:latin typeface="Verdana"/>
                          <a:ea typeface="Verdana"/>
                          <a:cs typeface="Verdana"/>
                          <a:sym typeface="Verdana"/>
                        </a:rPr>
                        <a:t>Limited Insights: </a:t>
                      </a:r>
                      <a:r>
                        <a:rPr lang="en-US" sz="1200" u="none" cap="none" strike="noStrike">
                          <a:solidFill>
                            <a:srgbClr val="1A1A1A"/>
                          </a:solidFill>
                          <a:latin typeface="Verdana"/>
                          <a:ea typeface="Verdana"/>
                          <a:cs typeface="Verdana"/>
                          <a:sym typeface="Verdana"/>
                        </a:rPr>
                        <a:t>Personal profiles have access to basic activity  insights but lack the in-depth analytics available to business  profiles.</a:t>
                      </a:r>
                      <a:endParaRPr sz="1200" u="none" cap="none" strike="noStrike">
                        <a:latin typeface="Verdana"/>
                        <a:ea typeface="Verdana"/>
                        <a:cs typeface="Verdana"/>
                        <a:sym typeface="Verdana"/>
                      </a:endParaRPr>
                    </a:p>
                  </a:txBody>
                  <a:tcPr marT="69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Analytics:</a:t>
                      </a:r>
                      <a:endParaRPr sz="1200" u="none" cap="none" strike="noStrike">
                        <a:latin typeface="Verdana"/>
                        <a:ea typeface="Verdana"/>
                        <a:cs typeface="Verdana"/>
                        <a:sym typeface="Verdana"/>
                      </a:endParaRPr>
                    </a:p>
                    <a:p>
                      <a:pPr indent="-342900" lvl="0" marL="412115" marR="58419" rtl="0" algn="just">
                        <a:lnSpc>
                          <a:spcPct val="114999"/>
                        </a:lnSpc>
                        <a:spcBef>
                          <a:spcPts val="0"/>
                        </a:spcBef>
                        <a:spcAft>
                          <a:spcPts val="0"/>
                        </a:spcAft>
                        <a:buClr>
                          <a:srgbClr val="000000"/>
                        </a:buClr>
                        <a:buSzPts val="1200"/>
                        <a:buFont typeface="Noto Sans Symbols"/>
                        <a:buChar char="∙"/>
                      </a:pPr>
                      <a:r>
                        <a:rPr b="1" lang="en-US" sz="1200" u="none" cap="none" strike="noStrike">
                          <a:solidFill>
                            <a:srgbClr val="1A1A1A"/>
                          </a:solidFill>
                          <a:latin typeface="Verdana"/>
                          <a:ea typeface="Verdana"/>
                          <a:cs typeface="Verdana"/>
                          <a:sym typeface="Verdana"/>
                        </a:rPr>
                        <a:t>Detailed Insights: </a:t>
                      </a:r>
                      <a:r>
                        <a:rPr lang="en-US" sz="1200" u="none" cap="none" strike="noStrike">
                          <a:solidFill>
                            <a:srgbClr val="1A1A1A"/>
                          </a:solidFill>
                          <a:latin typeface="Verdana"/>
                          <a:ea typeface="Verdana"/>
                          <a:cs typeface="Verdana"/>
                          <a:sym typeface="Verdana"/>
                        </a:rPr>
                        <a:t>Business profiles have access to Instagram  Insights, offering comprehensive data on audience  demographics, post reach, and engagement</a:t>
                      </a:r>
                      <a:endParaRPr sz="1200" u="none" cap="none" strike="noStrike">
                        <a:latin typeface="Verdana"/>
                        <a:ea typeface="Verdana"/>
                        <a:cs typeface="Verdana"/>
                        <a:sym typeface="Verdana"/>
                      </a:endParaRPr>
                    </a:p>
                  </a:txBody>
                  <a:tcPr marT="69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41250">
                <a:tc>
                  <a:txBody>
                    <a:bodyPr/>
                    <a:lstStyle/>
                    <a:p>
                      <a:pPr indent="0" lvl="0" marL="67945" marR="0" rtl="0" algn="l">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Promotion and Ads:</a:t>
                      </a:r>
                      <a:endParaRPr sz="1200" u="none" cap="none" strike="noStrike">
                        <a:latin typeface="Verdana"/>
                        <a:ea typeface="Verdana"/>
                        <a:cs typeface="Verdana"/>
                        <a:sym typeface="Verdana"/>
                      </a:endParaRPr>
                    </a:p>
                    <a:p>
                      <a:pPr indent="-343535" lvl="0" marL="410844" marR="0" rtl="0" algn="l">
                        <a:lnSpc>
                          <a:spcPct val="100000"/>
                        </a:lnSpc>
                        <a:spcBef>
                          <a:spcPts val="220"/>
                        </a:spcBef>
                        <a:spcAft>
                          <a:spcPts val="0"/>
                        </a:spcAft>
                        <a:buClr>
                          <a:srgbClr val="000000"/>
                        </a:buClr>
                        <a:buSzPts val="1200"/>
                        <a:buFont typeface="Noto Sans Symbols"/>
                        <a:buChar char="∙"/>
                      </a:pPr>
                      <a:r>
                        <a:rPr b="1" lang="en-US" sz="1200" u="none" cap="none" strike="noStrike">
                          <a:solidFill>
                            <a:srgbClr val="1A1A1A"/>
                          </a:solidFill>
                          <a:latin typeface="Verdana"/>
                          <a:ea typeface="Verdana"/>
                          <a:cs typeface="Verdana"/>
                          <a:sym typeface="Verdana"/>
                        </a:rPr>
                        <a:t>Limited Advertising Features: </a:t>
                      </a:r>
                      <a:r>
                        <a:rPr lang="en-US" sz="1200" u="none" cap="none" strike="noStrike">
                          <a:solidFill>
                            <a:srgbClr val="1A1A1A"/>
                          </a:solidFill>
                          <a:latin typeface="Verdana"/>
                          <a:ea typeface="Verdana"/>
                          <a:cs typeface="Verdana"/>
                          <a:sym typeface="Verdana"/>
                        </a:rPr>
                        <a:t>Personal profiles have fewer</a:t>
                      </a:r>
                      <a:endParaRPr sz="1200" u="none" cap="none" strike="noStrike">
                        <a:latin typeface="Verdana"/>
                        <a:ea typeface="Verdana"/>
                        <a:cs typeface="Verdana"/>
                        <a:sym typeface="Verdana"/>
                      </a:endParaRPr>
                    </a:p>
                    <a:p>
                      <a:pPr indent="0" lvl="0" marL="410844" marR="0" rtl="0" algn="l">
                        <a:lnSpc>
                          <a:spcPct val="100000"/>
                        </a:lnSpc>
                        <a:spcBef>
                          <a:spcPts val="215"/>
                        </a:spcBef>
                        <a:spcAft>
                          <a:spcPts val="0"/>
                        </a:spcAft>
                        <a:buNone/>
                      </a:pPr>
                      <a:r>
                        <a:rPr lang="en-US" sz="1200" u="none" cap="none" strike="noStrike">
                          <a:solidFill>
                            <a:srgbClr val="1A1A1A"/>
                          </a:solidFill>
                          <a:latin typeface="Verdana"/>
                          <a:ea typeface="Verdana"/>
                          <a:cs typeface="Verdana"/>
                          <a:sym typeface="Verdana"/>
                        </a:rPr>
                        <a:t>options for running promotions or advertisements.</a:t>
                      </a:r>
                      <a:endParaRPr sz="1200" u="none" cap="none" strike="noStrike">
                        <a:latin typeface="Verdana"/>
                        <a:ea typeface="Verdana"/>
                        <a:cs typeface="Verdana"/>
                        <a:sym typeface="Verdana"/>
                      </a:endParaRPr>
                    </a:p>
                  </a:txBody>
                  <a:tcPr marT="69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215" marR="0" rtl="0" algn="just">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Promotion and Ads:</a:t>
                      </a:r>
                      <a:endParaRPr sz="1200" u="none" cap="none" strike="noStrike">
                        <a:latin typeface="Verdana"/>
                        <a:ea typeface="Verdana"/>
                        <a:cs typeface="Verdana"/>
                        <a:sym typeface="Verdana"/>
                      </a:endParaRPr>
                    </a:p>
                    <a:p>
                      <a:pPr indent="-342900" lvl="0" marL="412115" marR="58419" rtl="0" algn="just">
                        <a:lnSpc>
                          <a:spcPct val="114999"/>
                        </a:lnSpc>
                        <a:spcBef>
                          <a:spcPts val="5"/>
                        </a:spcBef>
                        <a:spcAft>
                          <a:spcPts val="0"/>
                        </a:spcAft>
                        <a:buClr>
                          <a:srgbClr val="000000"/>
                        </a:buClr>
                        <a:buSzPts val="1000"/>
                        <a:buFont typeface="Noto Sans Symbols"/>
                        <a:buChar char="∙"/>
                      </a:pPr>
                      <a:r>
                        <a:rPr b="1" lang="en-US" sz="1200" u="none" cap="none" strike="noStrike">
                          <a:solidFill>
                            <a:srgbClr val="1A1A1A"/>
                          </a:solidFill>
                          <a:latin typeface="Verdana"/>
                          <a:ea typeface="Verdana"/>
                          <a:cs typeface="Verdana"/>
                          <a:sym typeface="Verdana"/>
                        </a:rPr>
                        <a:t>Advertising Features: </a:t>
                      </a:r>
                      <a:r>
                        <a:rPr lang="en-US" sz="1200" u="none" cap="none" strike="noStrike">
                          <a:solidFill>
                            <a:srgbClr val="1A1A1A"/>
                          </a:solidFill>
                          <a:latin typeface="Verdana"/>
                          <a:ea typeface="Verdana"/>
                          <a:cs typeface="Verdana"/>
                          <a:sym typeface="Verdana"/>
                        </a:rPr>
                        <a:t>Business profiles have access to  advanced advertising features, including Instagram Ads and  promoted posts.</a:t>
                      </a:r>
                      <a:endParaRPr sz="1200" u="none" cap="none" strike="noStrike">
                        <a:latin typeface="Verdana"/>
                        <a:ea typeface="Verdana"/>
                        <a:cs typeface="Verdana"/>
                        <a:sym typeface="Verdana"/>
                      </a:endParaRPr>
                    </a:p>
                  </a:txBody>
                  <a:tcPr marT="69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41275">
                <a:tc>
                  <a:txBody>
                    <a:bodyPr/>
                    <a:lstStyle/>
                    <a:p>
                      <a:pPr indent="0" lvl="0" marL="67945" marR="0" rtl="0" algn="l">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Instagram Shopping:</a:t>
                      </a:r>
                      <a:endParaRPr sz="1200" u="none" cap="none" strike="noStrike">
                        <a:latin typeface="Verdana"/>
                        <a:ea typeface="Verdana"/>
                        <a:cs typeface="Verdana"/>
                        <a:sym typeface="Verdana"/>
                      </a:endParaRPr>
                    </a:p>
                    <a:p>
                      <a:pPr indent="-342899" lvl="0" marL="410844" marR="60325" rtl="0" algn="l">
                        <a:lnSpc>
                          <a:spcPct val="114999"/>
                        </a:lnSpc>
                        <a:spcBef>
                          <a:spcPts val="0"/>
                        </a:spcBef>
                        <a:spcAft>
                          <a:spcPts val="0"/>
                        </a:spcAft>
                        <a:buClr>
                          <a:srgbClr val="000000"/>
                        </a:buClr>
                        <a:buSzPts val="1200"/>
                        <a:buFont typeface="Noto Sans Symbols"/>
                        <a:buChar char="∙"/>
                      </a:pPr>
                      <a:r>
                        <a:rPr b="1" lang="en-US" sz="1200" u="none" cap="none" strike="noStrike">
                          <a:solidFill>
                            <a:srgbClr val="1A1A1A"/>
                          </a:solidFill>
                          <a:latin typeface="Verdana"/>
                          <a:ea typeface="Verdana"/>
                          <a:cs typeface="Verdana"/>
                          <a:sym typeface="Verdana"/>
                        </a:rPr>
                        <a:t>Limited	E-commerce	Features:	</a:t>
                      </a:r>
                      <a:r>
                        <a:rPr lang="en-US" sz="1200" u="none" cap="none" strike="noStrike">
                          <a:solidFill>
                            <a:srgbClr val="1A1A1A"/>
                          </a:solidFill>
                          <a:latin typeface="Verdana"/>
                          <a:ea typeface="Verdana"/>
                          <a:cs typeface="Verdana"/>
                          <a:sym typeface="Verdana"/>
                        </a:rPr>
                        <a:t>Personal	profiles	have  restricted access to Instagram Shopping features</a:t>
                      </a:r>
                      <a:endParaRPr sz="1200" u="none" cap="none" strike="noStrike">
                        <a:latin typeface="Verdana"/>
                        <a:ea typeface="Verdana"/>
                        <a:cs typeface="Verdana"/>
                        <a:sym typeface="Verdana"/>
                      </a:endParaRPr>
                    </a:p>
                  </a:txBody>
                  <a:tcPr marT="69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b="1" lang="en-US" sz="1200" u="none" cap="none" strike="noStrike">
                          <a:solidFill>
                            <a:srgbClr val="1A1A1A"/>
                          </a:solidFill>
                          <a:latin typeface="Verdana"/>
                          <a:ea typeface="Verdana"/>
                          <a:cs typeface="Verdana"/>
                          <a:sym typeface="Verdana"/>
                        </a:rPr>
                        <a:t>Instagram Shopping:</a:t>
                      </a:r>
                      <a:endParaRPr sz="1200" u="none" cap="none" strike="noStrike">
                        <a:latin typeface="Verdana"/>
                        <a:ea typeface="Verdana"/>
                        <a:cs typeface="Verdana"/>
                        <a:sym typeface="Verdana"/>
                      </a:endParaRPr>
                    </a:p>
                    <a:p>
                      <a:pPr indent="-342900" lvl="0" marL="412115" marR="60960" rtl="0" algn="l">
                        <a:lnSpc>
                          <a:spcPct val="114999"/>
                        </a:lnSpc>
                        <a:spcBef>
                          <a:spcPts val="0"/>
                        </a:spcBef>
                        <a:spcAft>
                          <a:spcPts val="0"/>
                        </a:spcAft>
                        <a:buClr>
                          <a:srgbClr val="000000"/>
                        </a:buClr>
                        <a:buSzPts val="1200"/>
                        <a:buFont typeface="Noto Sans Symbols"/>
                        <a:buChar char="∙"/>
                      </a:pPr>
                      <a:r>
                        <a:rPr b="1" lang="en-US" sz="1200" u="none" cap="none" strike="noStrike">
                          <a:solidFill>
                            <a:srgbClr val="1A1A1A"/>
                          </a:solidFill>
                          <a:latin typeface="Verdana"/>
                          <a:ea typeface="Verdana"/>
                          <a:cs typeface="Verdana"/>
                          <a:sym typeface="Verdana"/>
                        </a:rPr>
                        <a:t>E-commerce	Integration:	</a:t>
                      </a:r>
                      <a:r>
                        <a:rPr lang="en-US" sz="1200" u="none" cap="none" strike="noStrike">
                          <a:solidFill>
                            <a:srgbClr val="1A1A1A"/>
                          </a:solidFill>
                          <a:latin typeface="Verdana"/>
                          <a:ea typeface="Verdana"/>
                          <a:cs typeface="Verdana"/>
                          <a:sym typeface="Verdana"/>
                        </a:rPr>
                        <a:t>Business	profiles	can	set	up  Instagram Shopping, allowing users to shop directly from their</a:t>
                      </a:r>
                      <a:endParaRPr sz="1200" u="none" cap="none" strike="noStrike">
                        <a:latin typeface="Verdana"/>
                        <a:ea typeface="Verdana"/>
                        <a:cs typeface="Verdana"/>
                        <a:sym typeface="Verdana"/>
                      </a:endParaRPr>
                    </a:p>
                    <a:p>
                      <a:pPr indent="0" lvl="0" marL="412115" marR="0" rtl="0" algn="l">
                        <a:lnSpc>
                          <a:spcPct val="100000"/>
                        </a:lnSpc>
                        <a:spcBef>
                          <a:spcPts val="220"/>
                        </a:spcBef>
                        <a:spcAft>
                          <a:spcPts val="0"/>
                        </a:spcAft>
                        <a:buNone/>
                      </a:pPr>
                      <a:r>
                        <a:rPr lang="en-US" sz="1200" u="none" cap="none" strike="noStrike">
                          <a:solidFill>
                            <a:srgbClr val="1A1A1A"/>
                          </a:solidFill>
                          <a:latin typeface="Verdana"/>
                          <a:ea typeface="Verdana"/>
                          <a:cs typeface="Verdana"/>
                          <a:sym typeface="Verdana"/>
                        </a:rPr>
                        <a:t>posts</a:t>
                      </a:r>
                      <a:endParaRPr sz="1200" u="none" cap="none" strike="noStrike">
                        <a:latin typeface="Verdana"/>
                        <a:ea typeface="Verdana"/>
                        <a:cs typeface="Verdana"/>
                        <a:sym typeface="Verdana"/>
                      </a:endParaRPr>
                    </a:p>
                  </a:txBody>
                  <a:tcPr marT="69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5"/>
          <p:cNvPicPr preferRelativeResize="0"/>
          <p:nvPr/>
        </p:nvPicPr>
        <p:blipFill rotWithShape="1">
          <a:blip r:embed="rId3">
            <a:alphaModFix/>
          </a:blip>
          <a:srcRect b="0" l="0" r="0" t="0"/>
          <a:stretch/>
        </p:blipFill>
        <p:spPr>
          <a:xfrm>
            <a:off x="1850263" y="352170"/>
            <a:ext cx="1951863" cy="1574038"/>
          </a:xfrm>
          <a:prstGeom prst="rect">
            <a:avLst/>
          </a:prstGeom>
          <a:noFill/>
          <a:ln>
            <a:noFill/>
          </a:ln>
        </p:spPr>
      </p:pic>
      <p:sp>
        <p:nvSpPr>
          <p:cNvPr id="99" name="Google Shape;99;p5"/>
          <p:cNvSpPr txBox="1"/>
          <p:nvPr/>
        </p:nvSpPr>
        <p:spPr>
          <a:xfrm>
            <a:off x="2157729" y="3857371"/>
            <a:ext cx="3756025" cy="51371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200">
                <a:solidFill>
                  <a:srgbClr val="AABA1D"/>
                </a:solidFill>
                <a:latin typeface="Tahoma"/>
                <a:ea typeface="Tahoma"/>
                <a:cs typeface="Tahoma"/>
                <a:sym typeface="Tahoma"/>
              </a:rPr>
              <a:t>Digital Marketing</a:t>
            </a:r>
            <a:endParaRPr sz="3200">
              <a:latin typeface="Tahoma"/>
              <a:ea typeface="Tahoma"/>
              <a:cs typeface="Tahoma"/>
              <a:sym typeface="Tahoma"/>
            </a:endParaRPr>
          </a:p>
        </p:txBody>
      </p:sp>
      <p:sp>
        <p:nvSpPr>
          <p:cNvPr id="100" name="Google Shape;100;p5"/>
          <p:cNvSpPr txBox="1"/>
          <p:nvPr/>
        </p:nvSpPr>
        <p:spPr>
          <a:xfrm>
            <a:off x="2521076" y="4546219"/>
            <a:ext cx="7895590" cy="850265"/>
          </a:xfrm>
          <a:prstGeom prst="rect">
            <a:avLst/>
          </a:prstGeom>
          <a:noFill/>
          <a:ln>
            <a:noFill/>
          </a:ln>
        </p:spPr>
        <p:txBody>
          <a:bodyPr anchorCtr="0" anchor="t" bIns="0" lIns="0" spcFirstLastPara="1" rIns="0" wrap="square" tIns="84450">
            <a:spAutoFit/>
          </a:bodyPr>
          <a:lstStyle/>
          <a:p>
            <a:pPr indent="-381000" lvl="0" marL="393700" marR="5080" rtl="0" algn="l">
              <a:lnSpc>
                <a:spcPct val="80400"/>
              </a:lnSpc>
              <a:spcBef>
                <a:spcPts val="0"/>
              </a:spcBef>
              <a:spcAft>
                <a:spcPts val="0"/>
              </a:spcAft>
              <a:buNone/>
            </a:pPr>
            <a:r>
              <a:rPr lang="en-US" sz="2400">
                <a:solidFill>
                  <a:srgbClr val="3B5D6A"/>
                </a:solidFill>
                <a:latin typeface="MS Gothic"/>
                <a:ea typeface="MS Gothic"/>
                <a:cs typeface="MS Gothic"/>
                <a:sym typeface="MS Gothic"/>
              </a:rPr>
              <a:t>✔ </a:t>
            </a:r>
            <a:r>
              <a:rPr lang="en-US" sz="1400">
                <a:latin typeface="Helvetica Neue"/>
                <a:ea typeface="Helvetica Neue"/>
                <a:cs typeface="Helvetica Neue"/>
                <a:sym typeface="Helvetica Neue"/>
              </a:rPr>
              <a:t>Use of online channels to communicate and disseminate information with potential and current  customers.</a:t>
            </a:r>
            <a:endParaRPr sz="1400">
              <a:latin typeface="Helvetica Neue"/>
              <a:ea typeface="Helvetica Neue"/>
              <a:cs typeface="Helvetica Neue"/>
              <a:sym typeface="Helvetica Neue"/>
            </a:endParaRPr>
          </a:p>
          <a:p>
            <a:pPr indent="0" lvl="0" marL="12700" marR="0" rtl="0" algn="l">
              <a:lnSpc>
                <a:spcPct val="95833"/>
              </a:lnSpc>
              <a:spcBef>
                <a:spcPts val="0"/>
              </a:spcBef>
              <a:spcAft>
                <a:spcPts val="0"/>
              </a:spcAft>
              <a:buNone/>
            </a:pPr>
            <a:r>
              <a:rPr lang="en-US" sz="2400">
                <a:solidFill>
                  <a:srgbClr val="3B5D6A"/>
                </a:solidFill>
                <a:latin typeface="MS Gothic"/>
                <a:ea typeface="MS Gothic"/>
                <a:cs typeface="MS Gothic"/>
                <a:sym typeface="MS Gothic"/>
              </a:rPr>
              <a:t>✔ </a:t>
            </a:r>
            <a:r>
              <a:rPr lang="en-US" sz="1400">
                <a:latin typeface="Helvetica Neue"/>
                <a:ea typeface="Helvetica Neue"/>
                <a:cs typeface="Helvetica Neue"/>
                <a:sym typeface="Helvetica Neue"/>
              </a:rPr>
              <a:t>Used to promote brand, goods and services.</a:t>
            </a:r>
            <a:endParaRPr sz="1400">
              <a:latin typeface="Helvetica Neue"/>
              <a:ea typeface="Helvetica Neue"/>
              <a:cs typeface="Helvetica Neue"/>
              <a:sym typeface="Helvetica Neue"/>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2" name="Shape 472"/>
        <p:cNvGrpSpPr/>
        <p:nvPr/>
      </p:nvGrpSpPr>
      <p:grpSpPr>
        <a:xfrm>
          <a:off x="0" y="0"/>
          <a:ext cx="0" cy="0"/>
          <a:chOff x="0" y="0"/>
          <a:chExt cx="0" cy="0"/>
        </a:xfrm>
      </p:grpSpPr>
      <p:pic>
        <p:nvPicPr>
          <p:cNvPr id="473" name="Google Shape;473;p50"/>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474" name="Google Shape;474;p50"/>
          <p:cNvSpPr txBox="1"/>
          <p:nvPr>
            <p:ph type="title"/>
          </p:nvPr>
        </p:nvSpPr>
        <p:spPr>
          <a:xfrm>
            <a:off x="479551" y="1233932"/>
            <a:ext cx="7458709"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Relevant only for business profile</a:t>
            </a:r>
            <a:endParaRPr sz="3200"/>
          </a:p>
        </p:txBody>
      </p:sp>
      <p:graphicFrame>
        <p:nvGraphicFramePr>
          <p:cNvPr id="475" name="Google Shape;475;p50"/>
          <p:cNvGraphicFramePr/>
          <p:nvPr/>
        </p:nvGraphicFramePr>
        <p:xfrm>
          <a:off x="1023429" y="2117598"/>
          <a:ext cx="3000000" cy="3000000"/>
        </p:xfrm>
        <a:graphic>
          <a:graphicData uri="http://schemas.openxmlformats.org/drawingml/2006/table">
            <a:tbl>
              <a:tblPr bandRow="1" firstRow="1">
                <a:noFill/>
                <a:tableStyleId>{94D377E6-20D6-4A40-8407-A7E1ABDA0104}</a:tableStyleId>
              </a:tblPr>
              <a:tblGrid>
                <a:gridCol w="8374375"/>
              </a:tblGrid>
              <a:tr h="841250">
                <a:tc>
                  <a:txBody>
                    <a:bodyPr/>
                    <a:lstStyle/>
                    <a:p>
                      <a:pPr indent="0" lvl="0" marL="68580" marR="0" rtl="0" algn="l">
                        <a:lnSpc>
                          <a:spcPct val="100000"/>
                        </a:lnSpc>
                        <a:spcBef>
                          <a:spcPts val="0"/>
                        </a:spcBef>
                        <a:spcAft>
                          <a:spcPts val="0"/>
                        </a:spcAft>
                        <a:buNone/>
                      </a:pPr>
                      <a:r>
                        <a:rPr b="1" lang="en-US" sz="1600" u="none" cap="none" strike="noStrike">
                          <a:solidFill>
                            <a:srgbClr val="1A1A1A"/>
                          </a:solidFill>
                          <a:latin typeface="Verdana"/>
                          <a:ea typeface="Verdana"/>
                          <a:cs typeface="Verdana"/>
                          <a:sym typeface="Verdana"/>
                        </a:rPr>
                        <a:t>Call-to-Action Button:</a:t>
                      </a:r>
                      <a:endParaRPr sz="1600" u="none" cap="none" strike="noStrike">
                        <a:latin typeface="Verdana"/>
                        <a:ea typeface="Verdana"/>
                        <a:cs typeface="Verdana"/>
                        <a:sym typeface="Verdana"/>
                      </a:endParaRPr>
                    </a:p>
                    <a:p>
                      <a:pPr indent="-343535" lvl="0" marL="411480" marR="0" rtl="0" algn="l">
                        <a:lnSpc>
                          <a:spcPct val="100000"/>
                        </a:lnSpc>
                        <a:spcBef>
                          <a:spcPts val="285"/>
                        </a:spcBef>
                        <a:spcAft>
                          <a:spcPts val="0"/>
                        </a:spcAft>
                        <a:buClr>
                          <a:srgbClr val="000000"/>
                        </a:buClr>
                        <a:buSzPts val="1000"/>
                        <a:buFont typeface="Noto Sans Symbols"/>
                        <a:buChar char="∙"/>
                      </a:pPr>
                      <a:r>
                        <a:rPr b="1" lang="en-US" sz="1600" u="none" cap="none" strike="noStrike">
                          <a:solidFill>
                            <a:srgbClr val="1A1A1A"/>
                          </a:solidFill>
                          <a:latin typeface="Verdana"/>
                          <a:ea typeface="Verdana"/>
                          <a:cs typeface="Verdana"/>
                          <a:sym typeface="Verdana"/>
                        </a:rPr>
                        <a:t>CTA Button: </a:t>
                      </a:r>
                      <a:r>
                        <a:rPr lang="en-US" sz="1600" u="none" cap="none" strike="noStrike">
                          <a:solidFill>
                            <a:srgbClr val="1A1A1A"/>
                          </a:solidFill>
                          <a:latin typeface="Verdana"/>
                          <a:ea typeface="Verdana"/>
                          <a:cs typeface="Verdana"/>
                          <a:sym typeface="Verdana"/>
                        </a:rPr>
                        <a:t>Business pages can include a call-to-action button like "Contact</a:t>
                      </a:r>
                      <a:endParaRPr sz="1600" u="none" cap="none" strike="noStrike">
                        <a:latin typeface="Verdana"/>
                        <a:ea typeface="Verdana"/>
                        <a:cs typeface="Verdana"/>
                        <a:sym typeface="Verdana"/>
                      </a:endParaRPr>
                    </a:p>
                    <a:p>
                      <a:pPr indent="0" lvl="0" marL="411480" marR="0" rtl="0" algn="l">
                        <a:lnSpc>
                          <a:spcPct val="100000"/>
                        </a:lnSpc>
                        <a:spcBef>
                          <a:spcPts val="290"/>
                        </a:spcBef>
                        <a:spcAft>
                          <a:spcPts val="0"/>
                        </a:spcAft>
                        <a:buNone/>
                      </a:pPr>
                      <a:r>
                        <a:rPr lang="en-US" sz="1600" u="none" cap="none" strike="noStrike">
                          <a:solidFill>
                            <a:srgbClr val="1A1A1A"/>
                          </a:solidFill>
                          <a:latin typeface="Verdana"/>
                          <a:ea typeface="Verdana"/>
                          <a:cs typeface="Verdana"/>
                          <a:sym typeface="Verdana"/>
                        </a:rPr>
                        <a:t>Us," "Directions" or "Book now."</a:t>
                      </a:r>
                      <a:endParaRPr sz="1600" u="none" cap="none" strike="noStrike">
                        <a:latin typeface="Verdana"/>
                        <a:ea typeface="Verdana"/>
                        <a:cs typeface="Verdana"/>
                        <a:sym typeface="Verdana"/>
                      </a:endParaRPr>
                    </a:p>
                  </a:txBody>
                  <a:tcPr marT="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41250">
                <a:tc>
                  <a:txBody>
                    <a:bodyPr/>
                    <a:lstStyle/>
                    <a:p>
                      <a:pPr indent="0" lvl="0" marL="68580" marR="0" rtl="0" algn="l">
                        <a:lnSpc>
                          <a:spcPct val="100000"/>
                        </a:lnSpc>
                        <a:spcBef>
                          <a:spcPts val="0"/>
                        </a:spcBef>
                        <a:spcAft>
                          <a:spcPts val="0"/>
                        </a:spcAft>
                        <a:buNone/>
                      </a:pPr>
                      <a:r>
                        <a:rPr b="1" lang="en-US" sz="1600" u="none" cap="none" strike="noStrike">
                          <a:solidFill>
                            <a:srgbClr val="1A1A1A"/>
                          </a:solidFill>
                          <a:latin typeface="Verdana"/>
                          <a:ea typeface="Verdana"/>
                          <a:cs typeface="Verdana"/>
                          <a:sym typeface="Verdana"/>
                        </a:rPr>
                        <a:t>Creator Studio Access:</a:t>
                      </a:r>
                      <a:endParaRPr sz="1600" u="none" cap="none" strike="noStrike">
                        <a:latin typeface="Verdana"/>
                        <a:ea typeface="Verdana"/>
                        <a:cs typeface="Verdana"/>
                        <a:sym typeface="Verdana"/>
                      </a:endParaRPr>
                    </a:p>
                    <a:p>
                      <a:pPr indent="-343535" lvl="0" marL="411480" marR="60960" rtl="0" algn="l">
                        <a:lnSpc>
                          <a:spcPct val="114999"/>
                        </a:lnSpc>
                        <a:spcBef>
                          <a:spcPts val="0"/>
                        </a:spcBef>
                        <a:spcAft>
                          <a:spcPts val="0"/>
                        </a:spcAft>
                        <a:buClr>
                          <a:srgbClr val="000000"/>
                        </a:buClr>
                        <a:buSzPts val="1600"/>
                        <a:buFont typeface="Noto Sans Symbols"/>
                        <a:buChar char="∙"/>
                      </a:pPr>
                      <a:r>
                        <a:rPr b="1" lang="en-US" sz="1600" u="none" cap="none" strike="noStrike">
                          <a:solidFill>
                            <a:srgbClr val="1A1A1A"/>
                          </a:solidFill>
                          <a:latin typeface="Verdana"/>
                          <a:ea typeface="Verdana"/>
                          <a:cs typeface="Verdana"/>
                          <a:sym typeface="Verdana"/>
                        </a:rPr>
                        <a:t>Content Publishing: </a:t>
                      </a:r>
                      <a:r>
                        <a:rPr lang="en-US" sz="1600" u="none" cap="none" strike="noStrike">
                          <a:solidFill>
                            <a:srgbClr val="1A1A1A"/>
                          </a:solidFill>
                          <a:latin typeface="Verdana"/>
                          <a:ea typeface="Verdana"/>
                          <a:cs typeface="Verdana"/>
                          <a:sym typeface="Verdana"/>
                        </a:rPr>
                        <a:t>Business profiles can use Creator Studio for content  scheduling and publishing.</a:t>
                      </a:r>
                      <a:endParaRPr sz="1600" u="none" cap="none" strike="noStrike">
                        <a:latin typeface="Verdana"/>
                        <a:ea typeface="Verdana"/>
                        <a:cs typeface="Verdana"/>
                        <a:sym typeface="Verdana"/>
                      </a:endParaRPr>
                    </a:p>
                  </a:txBody>
                  <a:tcPr marT="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41250">
                <a:tc>
                  <a:txBody>
                    <a:bodyPr/>
                    <a:lstStyle/>
                    <a:p>
                      <a:pPr indent="0" lvl="0" marL="68580" marR="0" rtl="0" algn="l">
                        <a:lnSpc>
                          <a:spcPct val="100000"/>
                        </a:lnSpc>
                        <a:spcBef>
                          <a:spcPts val="0"/>
                        </a:spcBef>
                        <a:spcAft>
                          <a:spcPts val="0"/>
                        </a:spcAft>
                        <a:buNone/>
                      </a:pPr>
                      <a:r>
                        <a:rPr b="1" lang="en-US" sz="1600" u="none" cap="none" strike="noStrike">
                          <a:solidFill>
                            <a:srgbClr val="1A1A1A"/>
                          </a:solidFill>
                          <a:latin typeface="Verdana"/>
                          <a:ea typeface="Verdana"/>
                          <a:cs typeface="Verdana"/>
                          <a:sym typeface="Verdana"/>
                        </a:rPr>
                        <a:t>Verification Badge:</a:t>
                      </a:r>
                      <a:endParaRPr sz="1600" u="none" cap="none" strike="noStrike">
                        <a:latin typeface="Verdana"/>
                        <a:ea typeface="Verdana"/>
                        <a:cs typeface="Verdana"/>
                        <a:sym typeface="Verdana"/>
                      </a:endParaRPr>
                    </a:p>
                    <a:p>
                      <a:pPr indent="-343535" lvl="0" marL="411480" marR="60325" rtl="0" algn="l">
                        <a:lnSpc>
                          <a:spcPct val="114999"/>
                        </a:lnSpc>
                        <a:spcBef>
                          <a:spcPts val="5"/>
                        </a:spcBef>
                        <a:spcAft>
                          <a:spcPts val="0"/>
                        </a:spcAft>
                        <a:buClr>
                          <a:srgbClr val="000000"/>
                        </a:buClr>
                        <a:buSzPts val="1600"/>
                        <a:buFont typeface="Noto Sans Symbols"/>
                        <a:buChar char="∙"/>
                      </a:pPr>
                      <a:r>
                        <a:rPr b="1" lang="en-US" sz="1600" u="none" cap="none" strike="noStrike">
                          <a:solidFill>
                            <a:srgbClr val="1A1A1A"/>
                          </a:solidFill>
                          <a:latin typeface="Verdana"/>
                          <a:ea typeface="Verdana"/>
                          <a:cs typeface="Verdana"/>
                          <a:sym typeface="Verdana"/>
                        </a:rPr>
                        <a:t>Verification Option: </a:t>
                      </a:r>
                      <a:r>
                        <a:rPr lang="en-US" sz="1600" u="none" cap="none" strike="noStrike">
                          <a:solidFill>
                            <a:srgbClr val="1A1A1A"/>
                          </a:solidFill>
                          <a:latin typeface="Verdana"/>
                          <a:ea typeface="Verdana"/>
                          <a:cs typeface="Verdana"/>
                          <a:sym typeface="Verdana"/>
                        </a:rPr>
                        <a:t>Business profiles can apply for a	verification badge,  indicating authenticity.</a:t>
                      </a:r>
                      <a:endParaRPr sz="1600" u="none" cap="none" strike="noStrike">
                        <a:latin typeface="Verdana"/>
                        <a:ea typeface="Verdana"/>
                        <a:cs typeface="Verdana"/>
                        <a:sym typeface="Verdana"/>
                      </a:endParaRPr>
                    </a:p>
                  </a:txBody>
                  <a:tcPr marT="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41250">
                <a:tc>
                  <a:txBody>
                    <a:bodyPr/>
                    <a:lstStyle/>
                    <a:p>
                      <a:pPr indent="0" lvl="0" marL="68580" marR="0" rtl="0" algn="l">
                        <a:lnSpc>
                          <a:spcPct val="100000"/>
                        </a:lnSpc>
                        <a:spcBef>
                          <a:spcPts val="0"/>
                        </a:spcBef>
                        <a:spcAft>
                          <a:spcPts val="0"/>
                        </a:spcAft>
                        <a:buNone/>
                      </a:pPr>
                      <a:r>
                        <a:rPr b="1" lang="en-US" sz="1600" u="none" cap="none" strike="noStrike">
                          <a:solidFill>
                            <a:srgbClr val="1A1A1A"/>
                          </a:solidFill>
                          <a:latin typeface="Verdana"/>
                          <a:ea typeface="Verdana"/>
                          <a:cs typeface="Verdana"/>
                          <a:sym typeface="Verdana"/>
                        </a:rPr>
                        <a:t>Linked Accounts:</a:t>
                      </a:r>
                      <a:endParaRPr sz="1600" u="none" cap="none" strike="noStrike">
                        <a:latin typeface="Verdana"/>
                        <a:ea typeface="Verdana"/>
                        <a:cs typeface="Verdana"/>
                        <a:sym typeface="Verdana"/>
                      </a:endParaRPr>
                    </a:p>
                    <a:p>
                      <a:pPr indent="-343535" lvl="0" marL="411480" marR="0" rtl="0" algn="l">
                        <a:lnSpc>
                          <a:spcPct val="100000"/>
                        </a:lnSpc>
                        <a:spcBef>
                          <a:spcPts val="285"/>
                        </a:spcBef>
                        <a:spcAft>
                          <a:spcPts val="0"/>
                        </a:spcAft>
                        <a:buClr>
                          <a:srgbClr val="000000"/>
                        </a:buClr>
                        <a:buSzPts val="1600"/>
                        <a:buFont typeface="Noto Sans Symbols"/>
                        <a:buChar char="∙"/>
                      </a:pPr>
                      <a:r>
                        <a:rPr b="1" lang="en-US" sz="1600" u="none" cap="none" strike="noStrike">
                          <a:solidFill>
                            <a:srgbClr val="1A1A1A"/>
                          </a:solidFill>
                          <a:latin typeface="Verdana"/>
                          <a:ea typeface="Verdana"/>
                          <a:cs typeface="Verdana"/>
                          <a:sym typeface="Verdana"/>
                        </a:rPr>
                        <a:t>Link to Facebook Page: </a:t>
                      </a:r>
                      <a:r>
                        <a:rPr lang="en-US" sz="1600" u="none" cap="none" strike="noStrike">
                          <a:solidFill>
                            <a:srgbClr val="1A1A1A"/>
                          </a:solidFill>
                          <a:latin typeface="Verdana"/>
                          <a:ea typeface="Verdana"/>
                          <a:cs typeface="Verdana"/>
                          <a:sym typeface="Verdana"/>
                        </a:rPr>
                        <a:t>Business profiles can link to a Facebook Page for</a:t>
                      </a:r>
                      <a:endParaRPr sz="1600" u="none" cap="none" strike="noStrike">
                        <a:latin typeface="Verdana"/>
                        <a:ea typeface="Verdana"/>
                        <a:cs typeface="Verdana"/>
                        <a:sym typeface="Verdana"/>
                      </a:endParaRPr>
                    </a:p>
                    <a:p>
                      <a:pPr indent="0" lvl="0" marL="411480" marR="0" rtl="0" algn="l">
                        <a:lnSpc>
                          <a:spcPct val="100000"/>
                        </a:lnSpc>
                        <a:spcBef>
                          <a:spcPts val="290"/>
                        </a:spcBef>
                        <a:spcAft>
                          <a:spcPts val="0"/>
                        </a:spcAft>
                        <a:buNone/>
                      </a:pPr>
                      <a:r>
                        <a:rPr lang="en-US" sz="1600" u="none" cap="none" strike="noStrike">
                          <a:solidFill>
                            <a:srgbClr val="1A1A1A"/>
                          </a:solidFill>
                          <a:latin typeface="Verdana"/>
                          <a:ea typeface="Verdana"/>
                          <a:cs typeface="Verdana"/>
                          <a:sym typeface="Verdana"/>
                        </a:rPr>
                        <a:t>cross-platform promotion</a:t>
                      </a:r>
                      <a:endParaRPr sz="1600" u="none" cap="none" strike="noStrike">
                        <a:latin typeface="Verdana"/>
                        <a:ea typeface="Verdana"/>
                        <a:cs typeface="Verdana"/>
                        <a:sym typeface="Verdana"/>
                      </a:endParaRPr>
                    </a:p>
                  </a:txBody>
                  <a:tcPr marT="82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9" name="Shape 479"/>
        <p:cNvGrpSpPr/>
        <p:nvPr/>
      </p:nvGrpSpPr>
      <p:grpSpPr>
        <a:xfrm>
          <a:off x="0" y="0"/>
          <a:ext cx="0" cy="0"/>
          <a:chOff x="0" y="0"/>
          <a:chExt cx="0" cy="0"/>
        </a:xfrm>
      </p:grpSpPr>
      <p:pic>
        <p:nvPicPr>
          <p:cNvPr id="480" name="Google Shape;480;p51"/>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481" name="Google Shape;481;p51"/>
          <p:cNvSpPr txBox="1"/>
          <p:nvPr>
            <p:ph type="title"/>
          </p:nvPr>
        </p:nvSpPr>
        <p:spPr>
          <a:xfrm>
            <a:off x="479551" y="1233932"/>
            <a:ext cx="829627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How the Instagram Ads are working?</a:t>
            </a:r>
            <a:endParaRPr sz="3200"/>
          </a:p>
        </p:txBody>
      </p:sp>
      <p:sp>
        <p:nvSpPr>
          <p:cNvPr id="482" name="Google Shape;482;p51"/>
          <p:cNvSpPr txBox="1"/>
          <p:nvPr/>
        </p:nvSpPr>
        <p:spPr>
          <a:xfrm>
            <a:off x="719734" y="2044445"/>
            <a:ext cx="10534650" cy="4572000"/>
          </a:xfrm>
          <a:prstGeom prst="rect">
            <a:avLst/>
          </a:prstGeom>
          <a:noFill/>
          <a:ln>
            <a:noFill/>
          </a:ln>
        </p:spPr>
        <p:txBody>
          <a:bodyPr anchorCtr="0" anchor="t" bIns="0" lIns="0" spcFirstLastPara="1" rIns="0" wrap="square" tIns="39350">
            <a:spAutoFit/>
          </a:bodyPr>
          <a:lstStyle/>
          <a:p>
            <a:pPr indent="-381000" lvl="0" marL="393700" marR="107314" rtl="0" algn="l">
              <a:lnSpc>
                <a:spcPct val="108124"/>
              </a:lnSpc>
              <a:spcBef>
                <a:spcPts val="0"/>
              </a:spcBef>
              <a:spcAft>
                <a:spcPts val="0"/>
              </a:spcAft>
              <a:buClr>
                <a:srgbClr val="3B5D6A"/>
              </a:buClr>
              <a:buSzPts val="2400"/>
              <a:buFont typeface="Helvetica Neue"/>
              <a:buChar char="•"/>
            </a:pPr>
            <a:r>
              <a:rPr b="1" lang="en-US" sz="1600">
                <a:solidFill>
                  <a:srgbClr val="3B5D6A"/>
                </a:solidFill>
                <a:latin typeface="Verdana"/>
                <a:ea typeface="Verdana"/>
                <a:cs typeface="Verdana"/>
                <a:sym typeface="Verdana"/>
              </a:rPr>
              <a:t>Create Stunning Visual Content: </a:t>
            </a:r>
            <a:r>
              <a:rPr lang="en-US" sz="1600">
                <a:solidFill>
                  <a:srgbClr val="3B5D6A"/>
                </a:solidFill>
                <a:latin typeface="Verdana"/>
                <a:ea typeface="Verdana"/>
                <a:cs typeface="Verdana"/>
                <a:sym typeface="Verdana"/>
              </a:rPr>
              <a:t>You will have 29% more “likes” on photo with visible background  than the same without background</a:t>
            </a:r>
            <a:endParaRPr sz="1600">
              <a:latin typeface="Verdana"/>
              <a:ea typeface="Verdana"/>
              <a:cs typeface="Verdana"/>
              <a:sym typeface="Verdana"/>
            </a:endParaRPr>
          </a:p>
          <a:p>
            <a:pPr indent="-381000" lvl="0" marL="393700" marR="0" rtl="0" algn="l">
              <a:lnSpc>
                <a:spcPct val="100000"/>
              </a:lnSpc>
              <a:spcBef>
                <a:spcPts val="275"/>
              </a:spcBef>
              <a:spcAft>
                <a:spcPts val="0"/>
              </a:spcAft>
              <a:buClr>
                <a:srgbClr val="3B5D6A"/>
              </a:buClr>
              <a:buSzPts val="2400"/>
              <a:buFont typeface="Helvetica Neue"/>
              <a:buChar char="•"/>
            </a:pPr>
            <a:r>
              <a:rPr b="1" lang="en-US" sz="1600">
                <a:solidFill>
                  <a:srgbClr val="3B5D6A"/>
                </a:solidFill>
                <a:latin typeface="Verdana"/>
                <a:ea typeface="Verdana"/>
                <a:cs typeface="Verdana"/>
                <a:sym typeface="Verdana"/>
              </a:rPr>
              <a:t>Utilize Carousel Ads</a:t>
            </a:r>
            <a:endParaRPr sz="1600">
              <a:latin typeface="Verdana"/>
              <a:ea typeface="Verdana"/>
              <a:cs typeface="Verdana"/>
              <a:sym typeface="Verdana"/>
            </a:endParaRPr>
          </a:p>
          <a:p>
            <a:pPr indent="-381000" lvl="0" marL="393700" marR="0" rtl="0" algn="l">
              <a:lnSpc>
                <a:spcPct val="100000"/>
              </a:lnSpc>
              <a:spcBef>
                <a:spcPts val="310"/>
              </a:spcBef>
              <a:spcAft>
                <a:spcPts val="0"/>
              </a:spcAft>
              <a:buClr>
                <a:srgbClr val="3B5D6A"/>
              </a:buClr>
              <a:buSzPts val="2400"/>
              <a:buFont typeface="Helvetica Neue"/>
              <a:buChar char="•"/>
            </a:pPr>
            <a:r>
              <a:rPr b="1" lang="en-US" sz="1600">
                <a:solidFill>
                  <a:srgbClr val="3B5D6A"/>
                </a:solidFill>
                <a:latin typeface="Verdana"/>
                <a:ea typeface="Verdana"/>
                <a:cs typeface="Verdana"/>
                <a:sym typeface="Verdana"/>
              </a:rPr>
              <a:t>Use Instagram Stories: </a:t>
            </a:r>
            <a:r>
              <a:rPr lang="en-US" sz="1600">
                <a:solidFill>
                  <a:srgbClr val="3B5D6A"/>
                </a:solidFill>
                <a:latin typeface="Verdana"/>
                <a:ea typeface="Verdana"/>
                <a:cs typeface="Verdana"/>
                <a:sym typeface="Verdana"/>
              </a:rPr>
              <a:t>Do not post 10 stories for one day and then disappear for a month..</a:t>
            </a:r>
            <a:endParaRPr sz="1600">
              <a:latin typeface="Verdana"/>
              <a:ea typeface="Verdana"/>
              <a:cs typeface="Verdana"/>
              <a:sym typeface="Verdana"/>
            </a:endParaRPr>
          </a:p>
          <a:p>
            <a:pPr indent="-381000" lvl="0" marL="393700" marR="0" rtl="0" algn="l">
              <a:lnSpc>
                <a:spcPct val="114062"/>
              </a:lnSpc>
              <a:spcBef>
                <a:spcPts val="310"/>
              </a:spcBef>
              <a:spcAft>
                <a:spcPts val="0"/>
              </a:spcAft>
              <a:buClr>
                <a:srgbClr val="3B5D6A"/>
              </a:buClr>
              <a:buSzPts val="2400"/>
              <a:buFont typeface="Helvetica Neue"/>
              <a:buChar char="•"/>
            </a:pPr>
            <a:r>
              <a:rPr b="1" lang="en-US" sz="1600">
                <a:solidFill>
                  <a:srgbClr val="3B5D6A"/>
                </a:solidFill>
                <a:latin typeface="Verdana"/>
                <a:ea typeface="Verdana"/>
                <a:cs typeface="Verdana"/>
                <a:sym typeface="Verdana"/>
              </a:rPr>
              <a:t>Encourage User-Generated Content: </a:t>
            </a:r>
            <a:r>
              <a:rPr lang="en-US" sz="1600">
                <a:solidFill>
                  <a:srgbClr val="3B5D6A"/>
                </a:solidFill>
                <a:latin typeface="Verdana"/>
                <a:ea typeface="Verdana"/>
                <a:cs typeface="Verdana"/>
                <a:sym typeface="Verdana"/>
              </a:rPr>
              <a:t>Foster authenticity by showcasing content created by your</a:t>
            </a:r>
            <a:endParaRPr sz="1600">
              <a:latin typeface="Verdana"/>
              <a:ea typeface="Verdana"/>
              <a:cs typeface="Verdana"/>
              <a:sym typeface="Verdana"/>
            </a:endParaRPr>
          </a:p>
          <a:p>
            <a:pPr indent="0" lvl="0" marL="393700" marR="0" rtl="0" algn="l">
              <a:lnSpc>
                <a:spcPct val="114062"/>
              </a:lnSpc>
              <a:spcBef>
                <a:spcPts val="0"/>
              </a:spcBef>
              <a:spcAft>
                <a:spcPts val="0"/>
              </a:spcAft>
              <a:buNone/>
            </a:pPr>
            <a:r>
              <a:rPr lang="en-US" sz="1600">
                <a:solidFill>
                  <a:srgbClr val="3B5D6A"/>
                </a:solidFill>
                <a:latin typeface="Verdana"/>
                <a:ea typeface="Verdana"/>
                <a:cs typeface="Verdana"/>
                <a:sym typeface="Verdana"/>
              </a:rPr>
              <a:t>followers. Reposting user-generated content can build trust and authenticity.</a:t>
            </a:r>
            <a:endParaRPr sz="1600">
              <a:latin typeface="Verdana"/>
              <a:ea typeface="Verdana"/>
              <a:cs typeface="Verdana"/>
              <a:sym typeface="Verdana"/>
            </a:endParaRPr>
          </a:p>
          <a:p>
            <a:pPr indent="-381000" lvl="0" marL="393700" marR="69850" rtl="0" algn="l">
              <a:lnSpc>
                <a:spcPct val="108124"/>
              </a:lnSpc>
              <a:spcBef>
                <a:spcPts val="520"/>
              </a:spcBef>
              <a:spcAft>
                <a:spcPts val="0"/>
              </a:spcAft>
              <a:buClr>
                <a:srgbClr val="3B5D6A"/>
              </a:buClr>
              <a:buSzPts val="2400"/>
              <a:buFont typeface="Helvetica Neue"/>
              <a:buChar char="•"/>
            </a:pPr>
            <a:r>
              <a:rPr b="1" lang="en-US" sz="1600">
                <a:solidFill>
                  <a:srgbClr val="3B5D6A"/>
                </a:solidFill>
                <a:latin typeface="Verdana"/>
                <a:ea typeface="Verdana"/>
                <a:cs typeface="Verdana"/>
                <a:sym typeface="Verdana"/>
              </a:rPr>
              <a:t>Explore Instagram Shopping: </a:t>
            </a:r>
            <a:r>
              <a:rPr lang="en-US" sz="1600">
                <a:solidFill>
                  <a:srgbClr val="3B5D6A"/>
                </a:solidFill>
                <a:latin typeface="Verdana"/>
                <a:ea typeface="Verdana"/>
                <a:cs typeface="Verdana"/>
                <a:sym typeface="Verdana"/>
              </a:rPr>
              <a:t>If you have an e-commerce business, consider setting up Instagram  Shopping.</a:t>
            </a:r>
            <a:endParaRPr sz="1600">
              <a:latin typeface="Verdana"/>
              <a:ea typeface="Verdana"/>
              <a:cs typeface="Verdana"/>
              <a:sym typeface="Verdana"/>
            </a:endParaRPr>
          </a:p>
          <a:p>
            <a:pPr indent="-381000" lvl="0" marL="393700" marR="1348105" rtl="0" algn="l">
              <a:lnSpc>
                <a:spcPct val="108124"/>
              </a:lnSpc>
              <a:spcBef>
                <a:spcPts val="500"/>
              </a:spcBef>
              <a:spcAft>
                <a:spcPts val="0"/>
              </a:spcAft>
              <a:buClr>
                <a:srgbClr val="3B5D6A"/>
              </a:buClr>
              <a:buSzPts val="2400"/>
              <a:buFont typeface="Helvetica Neue"/>
              <a:buChar char="•"/>
            </a:pPr>
            <a:r>
              <a:rPr b="1" lang="en-US" sz="1600">
                <a:solidFill>
                  <a:srgbClr val="3B5D6A"/>
                </a:solidFill>
                <a:latin typeface="Verdana"/>
                <a:ea typeface="Verdana"/>
                <a:cs typeface="Verdana"/>
                <a:sym typeface="Verdana"/>
              </a:rPr>
              <a:t>Strategically Use Hashtags:	</a:t>
            </a:r>
            <a:r>
              <a:rPr lang="en-US" sz="1600">
                <a:solidFill>
                  <a:srgbClr val="3B5D6A"/>
                </a:solidFill>
                <a:latin typeface="Verdana"/>
                <a:ea typeface="Verdana"/>
                <a:cs typeface="Verdana"/>
                <a:sym typeface="Verdana"/>
              </a:rPr>
              <a:t>Use relevant and popular hashtags to increase the  discoverability of your content. Use also emoticons.</a:t>
            </a:r>
            <a:endParaRPr sz="1600">
              <a:latin typeface="Verdana"/>
              <a:ea typeface="Verdana"/>
              <a:cs typeface="Verdana"/>
              <a:sym typeface="Verdana"/>
            </a:endParaRPr>
          </a:p>
          <a:p>
            <a:pPr indent="-381000" lvl="0" marL="393700" marR="0" rtl="0" algn="l">
              <a:lnSpc>
                <a:spcPct val="114062"/>
              </a:lnSpc>
              <a:spcBef>
                <a:spcPts val="285"/>
              </a:spcBef>
              <a:spcAft>
                <a:spcPts val="0"/>
              </a:spcAft>
              <a:buClr>
                <a:srgbClr val="3B5D6A"/>
              </a:buClr>
              <a:buSzPts val="2400"/>
              <a:buFont typeface="Helvetica Neue"/>
              <a:buChar char="•"/>
            </a:pPr>
            <a:r>
              <a:rPr b="1" lang="en-US" sz="1600">
                <a:solidFill>
                  <a:srgbClr val="3B5D6A"/>
                </a:solidFill>
                <a:latin typeface="Verdana"/>
                <a:ea typeface="Verdana"/>
                <a:cs typeface="Verdana"/>
                <a:sym typeface="Verdana"/>
              </a:rPr>
              <a:t>Run Contests and Giveaways: </a:t>
            </a:r>
            <a:r>
              <a:rPr lang="en-US" sz="1600">
                <a:solidFill>
                  <a:srgbClr val="3B5D6A"/>
                </a:solidFill>
                <a:latin typeface="Verdana"/>
                <a:ea typeface="Verdana"/>
                <a:cs typeface="Verdana"/>
                <a:sym typeface="Verdana"/>
              </a:rPr>
              <a:t>Ask users to follow your account, like your post, or tag friends for a</a:t>
            </a:r>
            <a:endParaRPr sz="1600">
              <a:latin typeface="Verdana"/>
              <a:ea typeface="Verdana"/>
              <a:cs typeface="Verdana"/>
              <a:sym typeface="Verdana"/>
            </a:endParaRPr>
          </a:p>
          <a:p>
            <a:pPr indent="0" lvl="0" marL="393700" marR="0" rtl="0" algn="l">
              <a:lnSpc>
                <a:spcPct val="114062"/>
              </a:lnSpc>
              <a:spcBef>
                <a:spcPts val="0"/>
              </a:spcBef>
              <a:spcAft>
                <a:spcPts val="0"/>
              </a:spcAft>
              <a:buNone/>
            </a:pPr>
            <a:r>
              <a:rPr lang="en-US" sz="1600">
                <a:solidFill>
                  <a:srgbClr val="3B5D6A"/>
                </a:solidFill>
                <a:latin typeface="Verdana"/>
                <a:ea typeface="Verdana"/>
                <a:cs typeface="Verdana"/>
                <a:sym typeface="Verdana"/>
              </a:rPr>
              <a:t>chance to win, increasing your reach.</a:t>
            </a:r>
            <a:endParaRPr sz="1600">
              <a:latin typeface="Verdana"/>
              <a:ea typeface="Verdana"/>
              <a:cs typeface="Verdana"/>
              <a:sym typeface="Verdana"/>
            </a:endParaRPr>
          </a:p>
          <a:p>
            <a:pPr indent="-381000" lvl="0" marL="393700" marR="0" rtl="0" algn="l">
              <a:lnSpc>
                <a:spcPct val="100000"/>
              </a:lnSpc>
              <a:spcBef>
                <a:spcPts val="300"/>
              </a:spcBef>
              <a:spcAft>
                <a:spcPts val="0"/>
              </a:spcAft>
              <a:buClr>
                <a:srgbClr val="3B5D6A"/>
              </a:buClr>
              <a:buSzPts val="2400"/>
              <a:buFont typeface="Helvetica Neue"/>
              <a:buChar char="•"/>
            </a:pPr>
            <a:r>
              <a:rPr b="1" lang="en-US" sz="1600">
                <a:solidFill>
                  <a:srgbClr val="3B5D6A"/>
                </a:solidFill>
                <a:latin typeface="Verdana"/>
                <a:ea typeface="Verdana"/>
                <a:cs typeface="Verdana"/>
                <a:sym typeface="Verdana"/>
              </a:rPr>
              <a:t>Collaborate with Influencers: </a:t>
            </a:r>
            <a:r>
              <a:rPr lang="en-US" sz="1600">
                <a:solidFill>
                  <a:srgbClr val="3B5D6A"/>
                </a:solidFill>
                <a:latin typeface="Verdana"/>
                <a:ea typeface="Verdana"/>
                <a:cs typeface="Verdana"/>
                <a:sym typeface="Verdana"/>
              </a:rPr>
              <a:t>Partner with influencers in your niche to expand your reach.</a:t>
            </a:r>
            <a:endParaRPr sz="1600">
              <a:latin typeface="Verdana"/>
              <a:ea typeface="Verdana"/>
              <a:cs typeface="Verdana"/>
              <a:sym typeface="Verdana"/>
            </a:endParaRPr>
          </a:p>
          <a:p>
            <a:pPr indent="-381000" lvl="0" marL="393700" marR="5080" rtl="0" algn="l">
              <a:lnSpc>
                <a:spcPct val="108124"/>
              </a:lnSpc>
              <a:spcBef>
                <a:spcPts val="525"/>
              </a:spcBef>
              <a:spcAft>
                <a:spcPts val="0"/>
              </a:spcAft>
              <a:buClr>
                <a:srgbClr val="3B5D6A"/>
              </a:buClr>
              <a:buSzPts val="2400"/>
              <a:buFont typeface="Helvetica Neue"/>
              <a:buChar char="•"/>
            </a:pPr>
            <a:r>
              <a:rPr b="1" lang="en-US" sz="1600">
                <a:solidFill>
                  <a:srgbClr val="3B5D6A"/>
                </a:solidFill>
                <a:latin typeface="Verdana"/>
                <a:ea typeface="Verdana"/>
                <a:cs typeface="Verdana"/>
                <a:sym typeface="Verdana"/>
              </a:rPr>
              <a:t>Experiment with Video Content: </a:t>
            </a:r>
            <a:r>
              <a:rPr lang="en-US" sz="1600">
                <a:solidFill>
                  <a:srgbClr val="3B5D6A"/>
                </a:solidFill>
                <a:latin typeface="Verdana"/>
                <a:ea typeface="Verdana"/>
                <a:cs typeface="Verdana"/>
                <a:sym typeface="Verdana"/>
              </a:rPr>
              <a:t>Instagram supports various video formats. Experiment with short  videos, IGTV, or Reels to diversify your content and keep your audience engaged.</a:t>
            </a:r>
            <a:endParaRPr sz="1600">
              <a:latin typeface="Verdana"/>
              <a:ea typeface="Verdana"/>
              <a:cs typeface="Verdana"/>
              <a:sym typeface="Verdana"/>
            </a:endParaRPr>
          </a:p>
          <a:p>
            <a:pPr indent="-381000" lvl="0" marL="393700" marR="188595" rtl="0" algn="l">
              <a:lnSpc>
                <a:spcPct val="108124"/>
              </a:lnSpc>
              <a:spcBef>
                <a:spcPts val="505"/>
              </a:spcBef>
              <a:spcAft>
                <a:spcPts val="0"/>
              </a:spcAft>
              <a:buClr>
                <a:srgbClr val="3B5D6A"/>
              </a:buClr>
              <a:buSzPts val="2400"/>
              <a:buFont typeface="Helvetica Neue"/>
              <a:buChar char="•"/>
            </a:pPr>
            <a:r>
              <a:rPr b="1" lang="en-US" sz="1600">
                <a:solidFill>
                  <a:srgbClr val="3B5D6A"/>
                </a:solidFill>
                <a:latin typeface="Verdana"/>
                <a:ea typeface="Verdana"/>
                <a:cs typeface="Verdana"/>
                <a:sym typeface="Verdana"/>
              </a:rPr>
              <a:t>Leverage Instagram Insights: </a:t>
            </a:r>
            <a:r>
              <a:rPr lang="en-US" sz="1600">
                <a:solidFill>
                  <a:srgbClr val="3B5D6A"/>
                </a:solidFill>
                <a:latin typeface="Verdana"/>
                <a:ea typeface="Verdana"/>
                <a:cs typeface="Verdana"/>
                <a:sym typeface="Verdana"/>
              </a:rPr>
              <a:t>Regularly check Instagram Insights to analyze the performance of  your ads. Understand your audience demographics, engagement rates, and the effectiveness of  your content.</a:t>
            </a:r>
            <a:endParaRPr sz="1600">
              <a:latin typeface="Verdana"/>
              <a:ea typeface="Verdana"/>
              <a:cs typeface="Verdana"/>
              <a:sym typeface="Verdana"/>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6" name="Shape 486"/>
        <p:cNvGrpSpPr/>
        <p:nvPr/>
      </p:nvGrpSpPr>
      <p:grpSpPr>
        <a:xfrm>
          <a:off x="0" y="0"/>
          <a:ext cx="0" cy="0"/>
          <a:chOff x="0" y="0"/>
          <a:chExt cx="0" cy="0"/>
        </a:xfrm>
      </p:grpSpPr>
      <p:pic>
        <p:nvPicPr>
          <p:cNvPr id="487" name="Google Shape;487;p52"/>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488" name="Google Shape;488;p52"/>
          <p:cNvSpPr txBox="1"/>
          <p:nvPr>
            <p:ph type="title"/>
          </p:nvPr>
        </p:nvSpPr>
        <p:spPr>
          <a:xfrm>
            <a:off x="479551" y="1233932"/>
            <a:ext cx="872744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5.How to use TikTok for your business?</a:t>
            </a:r>
            <a:endParaRPr sz="3200"/>
          </a:p>
        </p:txBody>
      </p:sp>
      <p:sp>
        <p:nvSpPr>
          <p:cNvPr id="489" name="Google Shape;489;p52"/>
          <p:cNvSpPr txBox="1"/>
          <p:nvPr/>
        </p:nvSpPr>
        <p:spPr>
          <a:xfrm>
            <a:off x="512165" y="3026155"/>
            <a:ext cx="5989320" cy="1672589"/>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1800">
                <a:solidFill>
                  <a:srgbClr val="3B5D6A"/>
                </a:solidFill>
                <a:latin typeface="Verdana"/>
                <a:ea typeface="Verdana"/>
                <a:cs typeface="Verdana"/>
                <a:sym typeface="Verdana"/>
              </a:rPr>
              <a:t>TikTok is a short-form video social media network  focused on a highly personalized "For You" feed.  Unlike many popular social media sites, TikTok's  algorithm shows videos based on users'  interactions, making it possible for users to go viral  without a huge following.</a:t>
            </a:r>
            <a:endParaRPr sz="1800">
              <a:latin typeface="Verdana"/>
              <a:ea typeface="Verdana"/>
              <a:cs typeface="Verdana"/>
              <a:sym typeface="Verdana"/>
            </a:endParaRPr>
          </a:p>
        </p:txBody>
      </p:sp>
      <p:pic>
        <p:nvPicPr>
          <p:cNvPr id="490" name="Google Shape;490;p52"/>
          <p:cNvPicPr preferRelativeResize="0"/>
          <p:nvPr/>
        </p:nvPicPr>
        <p:blipFill rotWithShape="1">
          <a:blip r:embed="rId4">
            <a:alphaModFix/>
          </a:blip>
          <a:srcRect b="0" l="0" r="0" t="0"/>
          <a:stretch/>
        </p:blipFill>
        <p:spPr>
          <a:xfrm>
            <a:off x="7064882" y="1864715"/>
            <a:ext cx="3148838" cy="471690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4" name="Shape 494"/>
        <p:cNvGrpSpPr/>
        <p:nvPr/>
      </p:nvGrpSpPr>
      <p:grpSpPr>
        <a:xfrm>
          <a:off x="0" y="0"/>
          <a:ext cx="0" cy="0"/>
          <a:chOff x="0" y="0"/>
          <a:chExt cx="0" cy="0"/>
        </a:xfrm>
      </p:grpSpPr>
      <p:pic>
        <p:nvPicPr>
          <p:cNvPr id="495" name="Google Shape;495;p53"/>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496" name="Google Shape;496;p53"/>
          <p:cNvSpPr txBox="1"/>
          <p:nvPr>
            <p:ph type="title"/>
          </p:nvPr>
        </p:nvSpPr>
        <p:spPr>
          <a:xfrm>
            <a:off x="479551" y="1233932"/>
            <a:ext cx="11232896" cy="953135"/>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TikTok could be very beneficial for women-owned  business</a:t>
            </a:r>
            <a:endParaRPr/>
          </a:p>
        </p:txBody>
      </p:sp>
      <p:sp>
        <p:nvSpPr>
          <p:cNvPr id="497" name="Google Shape;497;p53"/>
          <p:cNvSpPr txBox="1"/>
          <p:nvPr/>
        </p:nvSpPr>
        <p:spPr>
          <a:xfrm>
            <a:off x="521004" y="2155901"/>
            <a:ext cx="10902950" cy="4552950"/>
          </a:xfrm>
          <a:prstGeom prst="rect">
            <a:avLst/>
          </a:prstGeom>
          <a:noFill/>
          <a:ln>
            <a:noFill/>
          </a:ln>
        </p:spPr>
        <p:txBody>
          <a:bodyPr anchorCtr="0" anchor="t" bIns="0" lIns="0" spcFirstLastPara="1" rIns="0" wrap="square" tIns="13325">
            <a:spAutoFit/>
          </a:bodyPr>
          <a:lstStyle/>
          <a:p>
            <a:pPr indent="-407033" lvl="0" marL="419100" marR="0" rtl="0" algn="l">
              <a:lnSpc>
                <a:spcPct val="113928"/>
              </a:lnSpc>
              <a:spcBef>
                <a:spcPts val="0"/>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Understand Your Audience: </a:t>
            </a:r>
            <a:r>
              <a:rPr lang="en-US" sz="1400">
                <a:solidFill>
                  <a:srgbClr val="3B5D6A"/>
                </a:solidFill>
                <a:latin typeface="Verdana"/>
                <a:ea typeface="Verdana"/>
                <a:cs typeface="Verdana"/>
                <a:sym typeface="Verdana"/>
              </a:rPr>
              <a:t>Get to know the TikTok community and understand what resonates with your target</a:t>
            </a:r>
            <a:endParaRPr sz="1400">
              <a:latin typeface="Verdana"/>
              <a:ea typeface="Verdana"/>
              <a:cs typeface="Verdana"/>
              <a:sym typeface="Verdana"/>
            </a:endParaRPr>
          </a:p>
          <a:p>
            <a:pPr indent="0" lvl="0" marL="419100" marR="0" rtl="0" algn="l">
              <a:lnSpc>
                <a:spcPct val="113928"/>
              </a:lnSpc>
              <a:spcBef>
                <a:spcPts val="0"/>
              </a:spcBef>
              <a:spcAft>
                <a:spcPts val="0"/>
              </a:spcAft>
              <a:buNone/>
            </a:pPr>
            <a:r>
              <a:rPr lang="en-US" sz="1400">
                <a:solidFill>
                  <a:srgbClr val="3B5D6A"/>
                </a:solidFill>
                <a:latin typeface="Verdana"/>
                <a:ea typeface="Verdana"/>
                <a:cs typeface="Verdana"/>
                <a:sym typeface="Verdana"/>
              </a:rPr>
              <a:t>audience.</a:t>
            </a:r>
            <a:endParaRPr sz="1400">
              <a:latin typeface="Verdana"/>
              <a:ea typeface="Verdana"/>
              <a:cs typeface="Verdana"/>
              <a:sym typeface="Verdana"/>
            </a:endParaRPr>
          </a:p>
          <a:p>
            <a:pPr indent="-407033" lvl="0" marL="419100" marR="0" rtl="0" algn="l">
              <a:lnSpc>
                <a:spcPct val="100000"/>
              </a:lnSpc>
              <a:spcBef>
                <a:spcPts val="830"/>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Create Engaging Content: </a:t>
            </a:r>
            <a:r>
              <a:rPr lang="en-US" sz="1400">
                <a:solidFill>
                  <a:srgbClr val="3B5D6A"/>
                </a:solidFill>
                <a:latin typeface="Verdana"/>
                <a:ea typeface="Verdana"/>
                <a:cs typeface="Verdana"/>
                <a:sym typeface="Verdana"/>
              </a:rPr>
              <a:t>Develop content that is entertaining, authentic, and aligns with your brand.</a:t>
            </a:r>
            <a:endParaRPr sz="1400">
              <a:latin typeface="Verdana"/>
              <a:ea typeface="Verdana"/>
              <a:cs typeface="Verdana"/>
              <a:sym typeface="Verdana"/>
            </a:endParaRPr>
          </a:p>
          <a:p>
            <a:pPr indent="-407033" lvl="0" marL="419100" marR="1001394" rtl="0" algn="l">
              <a:lnSpc>
                <a:spcPct val="107857"/>
              </a:lnSpc>
              <a:spcBef>
                <a:spcPts val="1020"/>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Leverage Trends and Challenges: </a:t>
            </a:r>
            <a:r>
              <a:rPr lang="en-US" sz="1400">
                <a:solidFill>
                  <a:srgbClr val="3B5D6A"/>
                </a:solidFill>
                <a:latin typeface="Verdana"/>
                <a:ea typeface="Verdana"/>
                <a:cs typeface="Verdana"/>
                <a:sym typeface="Verdana"/>
              </a:rPr>
              <a:t>Participate in trending challenges and use popular sounds to boost the  discoverability of your content.</a:t>
            </a:r>
            <a:endParaRPr sz="1400">
              <a:latin typeface="Verdana"/>
              <a:ea typeface="Verdana"/>
              <a:cs typeface="Verdana"/>
              <a:sym typeface="Verdana"/>
            </a:endParaRPr>
          </a:p>
          <a:p>
            <a:pPr indent="-407033" lvl="0" marL="419100" marR="0" rtl="0" algn="l">
              <a:lnSpc>
                <a:spcPct val="100000"/>
              </a:lnSpc>
              <a:spcBef>
                <a:spcPts val="819"/>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Utilize Hashtags Effectively: </a:t>
            </a:r>
            <a:r>
              <a:rPr lang="en-US" sz="1400">
                <a:solidFill>
                  <a:srgbClr val="3B5D6A"/>
                </a:solidFill>
                <a:latin typeface="Verdana"/>
                <a:ea typeface="Verdana"/>
                <a:cs typeface="Verdana"/>
                <a:sym typeface="Verdana"/>
              </a:rPr>
              <a:t>Use relevant and popular hashtags to categorize your content and make it discoverable.</a:t>
            </a:r>
            <a:endParaRPr sz="1400">
              <a:latin typeface="Verdana"/>
              <a:ea typeface="Verdana"/>
              <a:cs typeface="Verdana"/>
              <a:sym typeface="Verdana"/>
            </a:endParaRPr>
          </a:p>
          <a:p>
            <a:pPr indent="-407033" lvl="0" marL="419100" marR="0" rtl="0" algn="l">
              <a:lnSpc>
                <a:spcPct val="100000"/>
              </a:lnSpc>
              <a:spcBef>
                <a:spcPts val="830"/>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Engage with Your Audience: </a:t>
            </a:r>
            <a:r>
              <a:rPr lang="en-US" sz="1400">
                <a:solidFill>
                  <a:srgbClr val="3B5D6A"/>
                </a:solidFill>
                <a:latin typeface="Verdana"/>
                <a:ea typeface="Verdana"/>
                <a:cs typeface="Verdana"/>
                <a:sym typeface="Verdana"/>
              </a:rPr>
              <a:t>Respond to comments, ask questions, and engage with your audience.</a:t>
            </a:r>
            <a:endParaRPr sz="1400">
              <a:latin typeface="Verdana"/>
              <a:ea typeface="Verdana"/>
              <a:cs typeface="Verdana"/>
              <a:sym typeface="Verdana"/>
            </a:endParaRPr>
          </a:p>
          <a:p>
            <a:pPr indent="-407033" lvl="0" marL="419100" marR="6985" rtl="0" algn="l">
              <a:lnSpc>
                <a:spcPct val="107857"/>
              </a:lnSpc>
              <a:spcBef>
                <a:spcPts val="1019"/>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Collaborate with TikTok Creators: </a:t>
            </a:r>
            <a:r>
              <a:rPr lang="en-US" sz="1400">
                <a:solidFill>
                  <a:srgbClr val="3B5D6A"/>
                </a:solidFill>
                <a:latin typeface="Verdana"/>
                <a:ea typeface="Verdana"/>
                <a:cs typeface="Verdana"/>
                <a:sym typeface="Verdana"/>
              </a:rPr>
              <a:t>Consider collaborating with popular TikTok creators or influencers relevant to your  industry.</a:t>
            </a:r>
            <a:endParaRPr sz="1400">
              <a:latin typeface="Verdana"/>
              <a:ea typeface="Verdana"/>
              <a:cs typeface="Verdana"/>
              <a:sym typeface="Verdana"/>
            </a:endParaRPr>
          </a:p>
          <a:p>
            <a:pPr indent="-407033" lvl="0" marL="419100" marR="0" rtl="0" algn="l">
              <a:lnSpc>
                <a:spcPct val="100000"/>
              </a:lnSpc>
              <a:spcBef>
                <a:spcPts val="819"/>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Educational Content: </a:t>
            </a:r>
            <a:r>
              <a:rPr lang="en-US" sz="1400">
                <a:solidFill>
                  <a:srgbClr val="3B5D6A"/>
                </a:solidFill>
                <a:latin typeface="Verdana"/>
                <a:ea typeface="Verdana"/>
                <a:cs typeface="Verdana"/>
                <a:sym typeface="Verdana"/>
              </a:rPr>
              <a:t>Share educational content related to your business or industry.</a:t>
            </a:r>
            <a:endParaRPr sz="1400">
              <a:latin typeface="Verdana"/>
              <a:ea typeface="Verdana"/>
              <a:cs typeface="Verdana"/>
              <a:sym typeface="Verdana"/>
            </a:endParaRPr>
          </a:p>
          <a:p>
            <a:pPr indent="-407033" lvl="0" marL="419100" marR="0" rtl="0" algn="l">
              <a:lnSpc>
                <a:spcPct val="100000"/>
              </a:lnSpc>
              <a:spcBef>
                <a:spcPts val="830"/>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Promote Challenges and Contests: </a:t>
            </a:r>
            <a:r>
              <a:rPr lang="en-US" sz="1400">
                <a:solidFill>
                  <a:srgbClr val="3B5D6A"/>
                </a:solidFill>
                <a:latin typeface="Verdana"/>
                <a:ea typeface="Verdana"/>
                <a:cs typeface="Verdana"/>
                <a:sym typeface="Verdana"/>
              </a:rPr>
              <a:t>Run challenges or contests to encourage user participation.</a:t>
            </a:r>
            <a:endParaRPr sz="1400">
              <a:latin typeface="Verdana"/>
              <a:ea typeface="Verdana"/>
              <a:cs typeface="Verdana"/>
              <a:sym typeface="Verdana"/>
            </a:endParaRPr>
          </a:p>
          <a:p>
            <a:pPr indent="-407033" lvl="0" marL="419100" marR="0" rtl="0" algn="l">
              <a:lnSpc>
                <a:spcPct val="100000"/>
              </a:lnSpc>
              <a:spcBef>
                <a:spcPts val="825"/>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Incorporate TikTok Ads: </a:t>
            </a:r>
            <a:r>
              <a:rPr lang="en-US" sz="1400">
                <a:solidFill>
                  <a:srgbClr val="3B5D6A"/>
                </a:solidFill>
                <a:latin typeface="Verdana"/>
                <a:ea typeface="Verdana"/>
                <a:cs typeface="Verdana"/>
                <a:sym typeface="Verdana"/>
              </a:rPr>
              <a:t>Utilize TikTok's advertising platform to reach a broader audience.</a:t>
            </a:r>
            <a:endParaRPr sz="1400">
              <a:latin typeface="Verdana"/>
              <a:ea typeface="Verdana"/>
              <a:cs typeface="Verdana"/>
              <a:sym typeface="Verdana"/>
            </a:endParaRPr>
          </a:p>
          <a:p>
            <a:pPr indent="-407033" lvl="0" marL="419100" marR="0" rtl="0" algn="l">
              <a:lnSpc>
                <a:spcPct val="113928"/>
              </a:lnSpc>
              <a:spcBef>
                <a:spcPts val="840"/>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Cross-Promote on Other Platforms: </a:t>
            </a:r>
            <a:r>
              <a:rPr lang="en-US" sz="1400">
                <a:solidFill>
                  <a:srgbClr val="3B5D6A"/>
                </a:solidFill>
                <a:latin typeface="Verdana"/>
                <a:ea typeface="Verdana"/>
                <a:cs typeface="Verdana"/>
                <a:sym typeface="Verdana"/>
              </a:rPr>
              <a:t>Share your TikTok content on other social media platforms to increase visibility</a:t>
            </a:r>
            <a:endParaRPr sz="1400">
              <a:latin typeface="Verdana"/>
              <a:ea typeface="Verdana"/>
              <a:cs typeface="Verdana"/>
              <a:sym typeface="Verdana"/>
            </a:endParaRPr>
          </a:p>
          <a:p>
            <a:pPr indent="0" lvl="0" marL="419100" marR="0" rtl="0" algn="l">
              <a:lnSpc>
                <a:spcPct val="113928"/>
              </a:lnSpc>
              <a:spcBef>
                <a:spcPts val="0"/>
              </a:spcBef>
              <a:spcAft>
                <a:spcPts val="0"/>
              </a:spcAft>
              <a:buNone/>
            </a:pPr>
            <a:r>
              <a:rPr lang="en-US" sz="1400">
                <a:solidFill>
                  <a:srgbClr val="3B5D6A"/>
                </a:solidFill>
                <a:latin typeface="Verdana"/>
                <a:ea typeface="Verdana"/>
                <a:cs typeface="Verdana"/>
                <a:sym typeface="Verdana"/>
              </a:rPr>
              <a:t>and drive traffic to your TikTok account.</a:t>
            </a:r>
            <a:endParaRPr sz="1400">
              <a:latin typeface="Verdana"/>
              <a:ea typeface="Verdana"/>
              <a:cs typeface="Verdana"/>
              <a:sym typeface="Verdana"/>
            </a:endParaRPr>
          </a:p>
          <a:p>
            <a:pPr indent="-407033" lvl="0" marL="419100" marR="0" rtl="0" algn="l">
              <a:lnSpc>
                <a:spcPct val="100000"/>
              </a:lnSpc>
              <a:spcBef>
                <a:spcPts val="830"/>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Consistent Posting Schedule: </a:t>
            </a:r>
            <a:r>
              <a:rPr lang="en-US" sz="1400">
                <a:solidFill>
                  <a:srgbClr val="3B5D6A"/>
                </a:solidFill>
                <a:latin typeface="Verdana"/>
                <a:ea typeface="Verdana"/>
                <a:cs typeface="Verdana"/>
                <a:sym typeface="Verdana"/>
              </a:rPr>
              <a:t>Establish a consistent posting schedule to keep your audience engaged.</a:t>
            </a:r>
            <a:endParaRPr sz="1400">
              <a:latin typeface="Verdana"/>
              <a:ea typeface="Verdana"/>
              <a:cs typeface="Verdana"/>
              <a:sym typeface="Verdana"/>
            </a:endParaRPr>
          </a:p>
          <a:p>
            <a:pPr indent="-407033" lvl="0" marL="419100" marR="0" rtl="0" algn="l">
              <a:lnSpc>
                <a:spcPct val="100000"/>
              </a:lnSpc>
              <a:spcBef>
                <a:spcPts val="830"/>
              </a:spcBef>
              <a:spcAft>
                <a:spcPts val="0"/>
              </a:spcAft>
              <a:buClr>
                <a:srgbClr val="3B5D6A"/>
              </a:buClr>
              <a:buSzPts val="2800"/>
              <a:buFont typeface="Helvetica Neue"/>
              <a:buChar char="•"/>
            </a:pPr>
            <a:r>
              <a:rPr b="1" lang="en-US" sz="1400">
                <a:solidFill>
                  <a:srgbClr val="3B5D6A"/>
                </a:solidFill>
                <a:latin typeface="Verdana"/>
                <a:ea typeface="Verdana"/>
                <a:cs typeface="Verdana"/>
                <a:sym typeface="Verdana"/>
              </a:rPr>
              <a:t>Track Analytics: </a:t>
            </a:r>
            <a:r>
              <a:rPr lang="en-US" sz="1400">
                <a:solidFill>
                  <a:srgbClr val="3B5D6A"/>
                </a:solidFill>
                <a:latin typeface="Verdana"/>
                <a:ea typeface="Verdana"/>
                <a:cs typeface="Verdana"/>
                <a:sym typeface="Verdana"/>
              </a:rPr>
              <a:t>Use TikTok Analytics to track the performance of your content.</a:t>
            </a:r>
            <a:endParaRPr sz="1400">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1" name="Shape 501"/>
        <p:cNvGrpSpPr/>
        <p:nvPr/>
      </p:nvGrpSpPr>
      <p:grpSpPr>
        <a:xfrm>
          <a:off x="0" y="0"/>
          <a:ext cx="0" cy="0"/>
          <a:chOff x="0" y="0"/>
          <a:chExt cx="0" cy="0"/>
        </a:xfrm>
      </p:grpSpPr>
      <p:pic>
        <p:nvPicPr>
          <p:cNvPr id="502" name="Google Shape;502;p54"/>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503" name="Google Shape;503;p54"/>
          <p:cNvSpPr txBox="1"/>
          <p:nvPr>
            <p:ph type="title"/>
          </p:nvPr>
        </p:nvSpPr>
        <p:spPr>
          <a:xfrm>
            <a:off x="479551" y="1233932"/>
            <a:ext cx="921829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6. How to use Youtube for your business?</a:t>
            </a:r>
            <a:endParaRPr sz="3200"/>
          </a:p>
        </p:txBody>
      </p:sp>
      <p:sp>
        <p:nvSpPr>
          <p:cNvPr id="504" name="Google Shape;504;p54"/>
          <p:cNvSpPr txBox="1"/>
          <p:nvPr/>
        </p:nvSpPr>
        <p:spPr>
          <a:xfrm>
            <a:off x="529844" y="2273046"/>
            <a:ext cx="5021580" cy="152527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1800">
                <a:solidFill>
                  <a:srgbClr val="3B5D6A"/>
                </a:solidFill>
                <a:latin typeface="Verdana"/>
                <a:ea typeface="Verdana"/>
                <a:cs typeface="Verdana"/>
                <a:sym typeface="Verdana"/>
              </a:rPr>
              <a:t>Youtube is dynamic platform which also  could contribute to development of  women entrepreneurs.</a:t>
            </a:r>
            <a:endParaRPr sz="1800">
              <a:latin typeface="Verdana"/>
              <a:ea typeface="Verdana"/>
              <a:cs typeface="Verdana"/>
              <a:sym typeface="Verdana"/>
            </a:endParaRPr>
          </a:p>
          <a:p>
            <a:pPr indent="0" lvl="0" marL="12700" marR="6985" rtl="0" algn="just">
              <a:lnSpc>
                <a:spcPct val="100000"/>
              </a:lnSpc>
              <a:spcBef>
                <a:spcPts val="1010"/>
              </a:spcBef>
              <a:spcAft>
                <a:spcPts val="0"/>
              </a:spcAft>
              <a:buNone/>
            </a:pPr>
            <a:r>
              <a:rPr lang="en-US" sz="1800">
                <a:solidFill>
                  <a:srgbClr val="3B5D6A"/>
                </a:solidFill>
                <a:latin typeface="Verdana"/>
                <a:ea typeface="Verdana"/>
                <a:cs typeface="Verdana"/>
                <a:sym typeface="Verdana"/>
              </a:rPr>
              <a:t>Similarly to Instagram and TikTok it is  about of creation of visual content</a:t>
            </a:r>
            <a:endParaRPr sz="1800">
              <a:latin typeface="Verdana"/>
              <a:ea typeface="Verdana"/>
              <a:cs typeface="Verdana"/>
              <a:sym typeface="Verdana"/>
            </a:endParaRPr>
          </a:p>
        </p:txBody>
      </p:sp>
      <p:pic>
        <p:nvPicPr>
          <p:cNvPr id="505" name="Google Shape;505;p54"/>
          <p:cNvPicPr preferRelativeResize="0"/>
          <p:nvPr/>
        </p:nvPicPr>
        <p:blipFill rotWithShape="1">
          <a:blip r:embed="rId4">
            <a:alphaModFix/>
          </a:blip>
          <a:srcRect b="0" l="0" r="0" t="0"/>
          <a:stretch/>
        </p:blipFill>
        <p:spPr>
          <a:xfrm>
            <a:off x="6204330" y="2246642"/>
            <a:ext cx="5127117" cy="372529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9" name="Shape 509"/>
        <p:cNvGrpSpPr/>
        <p:nvPr/>
      </p:nvGrpSpPr>
      <p:grpSpPr>
        <a:xfrm>
          <a:off x="0" y="0"/>
          <a:ext cx="0" cy="0"/>
          <a:chOff x="0" y="0"/>
          <a:chExt cx="0" cy="0"/>
        </a:xfrm>
      </p:grpSpPr>
      <p:pic>
        <p:nvPicPr>
          <p:cNvPr id="510" name="Google Shape;510;p55"/>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511" name="Google Shape;511;p55"/>
          <p:cNvSpPr txBox="1"/>
          <p:nvPr>
            <p:ph type="title"/>
          </p:nvPr>
        </p:nvSpPr>
        <p:spPr>
          <a:xfrm>
            <a:off x="479551" y="1240027"/>
            <a:ext cx="9181465" cy="866140"/>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Tips on how to manage to provide content on  YouTube</a:t>
            </a:r>
            <a:endParaRPr/>
          </a:p>
        </p:txBody>
      </p:sp>
      <p:sp>
        <p:nvSpPr>
          <p:cNvPr id="512" name="Google Shape;512;p55"/>
          <p:cNvSpPr txBox="1"/>
          <p:nvPr/>
        </p:nvSpPr>
        <p:spPr>
          <a:xfrm>
            <a:off x="782523" y="2190750"/>
            <a:ext cx="10621010" cy="3781425"/>
          </a:xfrm>
          <a:prstGeom prst="rect">
            <a:avLst/>
          </a:prstGeom>
          <a:noFill/>
          <a:ln>
            <a:noFill/>
          </a:ln>
        </p:spPr>
        <p:txBody>
          <a:bodyPr anchorCtr="0" anchor="t" bIns="0" lIns="0" spcFirstLastPara="1" rIns="0" wrap="square" tIns="13325">
            <a:spAutoFit/>
          </a:bodyPr>
          <a:lstStyle/>
          <a:p>
            <a:pPr indent="-381000" lvl="0" marL="393700" marR="0" rtl="0" algn="l">
              <a:lnSpc>
                <a:spcPct val="100000"/>
              </a:lnSpc>
              <a:spcBef>
                <a:spcPts val="0"/>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Create Compelling Content: </a:t>
            </a:r>
            <a:r>
              <a:rPr lang="en-US" sz="1400">
                <a:solidFill>
                  <a:srgbClr val="3B5D6A"/>
                </a:solidFill>
                <a:latin typeface="Verdana"/>
                <a:ea typeface="Verdana"/>
                <a:cs typeface="Verdana"/>
                <a:sym typeface="Verdana"/>
              </a:rPr>
              <a:t>Craft engaging and valuable content that resonates with your target audience.</a:t>
            </a:r>
            <a:endParaRPr sz="1400">
              <a:latin typeface="Verdana"/>
              <a:ea typeface="Verdana"/>
              <a:cs typeface="Verdana"/>
              <a:sym typeface="Verdana"/>
            </a:endParaRPr>
          </a:p>
          <a:p>
            <a:pPr indent="-381000" lvl="0" marL="393700" marR="0" rtl="0" algn="l">
              <a:lnSpc>
                <a:spcPct val="113928"/>
              </a:lnSpc>
              <a:spcBef>
                <a:spcPts val="335"/>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Showcase Your Products or Services: </a:t>
            </a:r>
            <a:r>
              <a:rPr lang="en-US" sz="1400">
                <a:solidFill>
                  <a:srgbClr val="3B5D6A"/>
                </a:solidFill>
                <a:latin typeface="Verdana"/>
                <a:ea typeface="Verdana"/>
                <a:cs typeface="Verdana"/>
                <a:sym typeface="Verdana"/>
              </a:rPr>
              <a:t>Use YouTube as a visual storefront. Showcase your products or services</a:t>
            </a:r>
            <a:endParaRPr sz="1400">
              <a:latin typeface="Verdana"/>
              <a:ea typeface="Verdana"/>
              <a:cs typeface="Verdana"/>
              <a:sym typeface="Verdana"/>
            </a:endParaRPr>
          </a:p>
          <a:p>
            <a:pPr indent="0" lvl="0" marL="393700" marR="0" rtl="0" algn="l">
              <a:lnSpc>
                <a:spcPct val="113928"/>
              </a:lnSpc>
              <a:spcBef>
                <a:spcPts val="0"/>
              </a:spcBef>
              <a:spcAft>
                <a:spcPts val="0"/>
              </a:spcAft>
              <a:buNone/>
            </a:pPr>
            <a:r>
              <a:rPr lang="en-US" sz="1400">
                <a:solidFill>
                  <a:srgbClr val="3B5D6A"/>
                </a:solidFill>
                <a:latin typeface="Verdana"/>
                <a:ea typeface="Verdana"/>
                <a:cs typeface="Verdana"/>
                <a:sym typeface="Verdana"/>
              </a:rPr>
              <a:t>through high-quality videos.</a:t>
            </a:r>
            <a:endParaRPr sz="1400">
              <a:latin typeface="Verdana"/>
              <a:ea typeface="Verdana"/>
              <a:cs typeface="Verdana"/>
              <a:sym typeface="Verdana"/>
            </a:endParaRPr>
          </a:p>
          <a:p>
            <a:pPr indent="-381000" lvl="0" marL="393700" marR="278765" rtl="0" algn="l">
              <a:lnSpc>
                <a:spcPct val="107857"/>
              </a:lnSpc>
              <a:spcBef>
                <a:spcPts val="515"/>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Build a Strong Brand Presence: </a:t>
            </a:r>
            <a:r>
              <a:rPr lang="en-US" sz="1400">
                <a:solidFill>
                  <a:srgbClr val="3B5D6A"/>
                </a:solidFill>
                <a:latin typeface="Verdana"/>
                <a:ea typeface="Verdana"/>
                <a:cs typeface="Verdana"/>
                <a:sym typeface="Verdana"/>
              </a:rPr>
              <a:t>Develop a consistent brand image across your videos. Use a recognizable logo,  colors, and tone to reinforce your brand identity.</a:t>
            </a:r>
            <a:endParaRPr sz="1400">
              <a:latin typeface="Verdana"/>
              <a:ea typeface="Verdana"/>
              <a:cs typeface="Verdana"/>
              <a:sym typeface="Verdana"/>
            </a:endParaRPr>
          </a:p>
          <a:p>
            <a:pPr indent="-381000" lvl="0" marL="393700" marR="719455" rtl="0" algn="l">
              <a:lnSpc>
                <a:spcPct val="107857"/>
              </a:lnSpc>
              <a:spcBef>
                <a:spcPts val="509"/>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Connect through Storytelling: </a:t>
            </a:r>
            <a:r>
              <a:rPr lang="en-US" sz="1400">
                <a:solidFill>
                  <a:srgbClr val="3B5D6A"/>
                </a:solidFill>
                <a:latin typeface="Verdana"/>
                <a:ea typeface="Verdana"/>
                <a:cs typeface="Verdana"/>
                <a:sym typeface="Verdana"/>
              </a:rPr>
              <a:t>Share the story behind your business. Connect with viewers emotionally by  narrating your journey, challenges, and successes.</a:t>
            </a:r>
            <a:endParaRPr sz="1400">
              <a:latin typeface="Verdana"/>
              <a:ea typeface="Verdana"/>
              <a:cs typeface="Verdana"/>
              <a:sym typeface="Verdana"/>
            </a:endParaRPr>
          </a:p>
          <a:p>
            <a:pPr indent="-381000" lvl="0" marL="393700" marR="0" rtl="0" algn="l">
              <a:lnSpc>
                <a:spcPct val="100000"/>
              </a:lnSpc>
              <a:spcBef>
                <a:spcPts val="315"/>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Engage with Your Audience: </a:t>
            </a:r>
            <a:r>
              <a:rPr lang="en-US" sz="1400">
                <a:solidFill>
                  <a:srgbClr val="3B5D6A"/>
                </a:solidFill>
                <a:latin typeface="Verdana"/>
                <a:ea typeface="Verdana"/>
                <a:cs typeface="Verdana"/>
                <a:sym typeface="Verdana"/>
              </a:rPr>
              <a:t>Foster a community by actively engaging with your audience through comments.</a:t>
            </a:r>
            <a:endParaRPr sz="1400">
              <a:latin typeface="Verdana"/>
              <a:ea typeface="Verdana"/>
              <a:cs typeface="Verdana"/>
              <a:sym typeface="Verdana"/>
            </a:endParaRPr>
          </a:p>
          <a:p>
            <a:pPr indent="-381000" lvl="0" marL="393700" marR="751840" rtl="0" algn="l">
              <a:lnSpc>
                <a:spcPct val="107857"/>
              </a:lnSpc>
              <a:spcBef>
                <a:spcPts val="520"/>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Leverage YouTube SEO: </a:t>
            </a:r>
            <a:r>
              <a:rPr lang="en-US" sz="1400">
                <a:solidFill>
                  <a:srgbClr val="3B5D6A"/>
                </a:solidFill>
                <a:latin typeface="Verdana"/>
                <a:ea typeface="Verdana"/>
                <a:cs typeface="Verdana"/>
                <a:sym typeface="Verdana"/>
              </a:rPr>
              <a:t>Optimize your video titles, descriptions, and tags for search engines. Use relevant  keywords that potential customers might use to find businesses like yours.</a:t>
            </a:r>
            <a:endParaRPr sz="1400">
              <a:latin typeface="Verdana"/>
              <a:ea typeface="Verdana"/>
              <a:cs typeface="Verdana"/>
              <a:sym typeface="Verdana"/>
            </a:endParaRPr>
          </a:p>
          <a:p>
            <a:pPr indent="-381000" lvl="0" marL="393700" marR="0" rtl="0" algn="l">
              <a:lnSpc>
                <a:spcPct val="100000"/>
              </a:lnSpc>
              <a:spcBef>
                <a:spcPts val="315"/>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Collaborate with Influencers: </a:t>
            </a:r>
            <a:r>
              <a:rPr lang="en-US" sz="1400">
                <a:solidFill>
                  <a:srgbClr val="3B5D6A"/>
                </a:solidFill>
                <a:latin typeface="Verdana"/>
                <a:ea typeface="Verdana"/>
                <a:cs typeface="Verdana"/>
                <a:sym typeface="Verdana"/>
              </a:rPr>
              <a:t>Partner with influencers or other businesses in your niche for collaborations.</a:t>
            </a:r>
            <a:endParaRPr sz="1400">
              <a:latin typeface="Verdana"/>
              <a:ea typeface="Verdana"/>
              <a:cs typeface="Verdana"/>
              <a:sym typeface="Verdana"/>
            </a:endParaRPr>
          </a:p>
          <a:p>
            <a:pPr indent="-381000" lvl="0" marL="393700" marR="5080" rtl="0" algn="l">
              <a:lnSpc>
                <a:spcPct val="107857"/>
              </a:lnSpc>
              <a:spcBef>
                <a:spcPts val="525"/>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Live Streaming for Real-Time Connection: </a:t>
            </a:r>
            <a:r>
              <a:rPr lang="en-US" sz="1400">
                <a:solidFill>
                  <a:srgbClr val="3B5D6A"/>
                </a:solidFill>
                <a:latin typeface="Verdana"/>
                <a:ea typeface="Verdana"/>
                <a:cs typeface="Verdana"/>
                <a:sym typeface="Verdana"/>
              </a:rPr>
              <a:t>Utilize YouTube's live streaming feature to connect with your audience  in real-time.</a:t>
            </a:r>
            <a:endParaRPr sz="1400">
              <a:latin typeface="Verdana"/>
              <a:ea typeface="Verdana"/>
              <a:cs typeface="Verdana"/>
              <a:sym typeface="Verdana"/>
            </a:endParaRPr>
          </a:p>
          <a:p>
            <a:pPr indent="-381000" lvl="0" marL="393700" marR="0" rtl="0" algn="l">
              <a:lnSpc>
                <a:spcPct val="100000"/>
              </a:lnSpc>
              <a:spcBef>
                <a:spcPts val="310"/>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Create Playlists: </a:t>
            </a:r>
            <a:r>
              <a:rPr lang="en-US" sz="1400">
                <a:solidFill>
                  <a:srgbClr val="3B5D6A"/>
                </a:solidFill>
                <a:latin typeface="Verdana"/>
                <a:ea typeface="Verdana"/>
                <a:cs typeface="Verdana"/>
                <a:sym typeface="Verdana"/>
              </a:rPr>
              <a:t>Organize your videos into playlists to make it easier for viewers to navigate your content.</a:t>
            </a:r>
            <a:endParaRPr sz="1400">
              <a:latin typeface="Verdana"/>
              <a:ea typeface="Verdana"/>
              <a:cs typeface="Verdana"/>
              <a:sym typeface="Verdana"/>
            </a:endParaRPr>
          </a:p>
          <a:p>
            <a:pPr indent="-381000" lvl="0" marL="393700" marR="0" rtl="0" algn="l">
              <a:lnSpc>
                <a:spcPct val="100000"/>
              </a:lnSpc>
              <a:spcBef>
                <a:spcPts val="335"/>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Promote on Other Platforms: </a:t>
            </a:r>
            <a:r>
              <a:rPr lang="en-US" sz="1400">
                <a:solidFill>
                  <a:srgbClr val="3B5D6A"/>
                </a:solidFill>
                <a:latin typeface="Verdana"/>
                <a:ea typeface="Verdana"/>
                <a:cs typeface="Verdana"/>
                <a:sym typeface="Verdana"/>
              </a:rPr>
              <a:t>Share your YouTube videos across your other social media platforms.</a:t>
            </a:r>
            <a:endParaRPr sz="1400">
              <a:latin typeface="Verdana"/>
              <a:ea typeface="Verdana"/>
              <a:cs typeface="Verdana"/>
              <a:sym typeface="Verdana"/>
            </a:endParaRPr>
          </a:p>
          <a:p>
            <a:pPr indent="-381000" lvl="0" marL="393700" marR="0" rtl="0" algn="l">
              <a:lnSpc>
                <a:spcPct val="100000"/>
              </a:lnSpc>
              <a:spcBef>
                <a:spcPts val="335"/>
              </a:spcBef>
              <a:spcAft>
                <a:spcPts val="0"/>
              </a:spcAft>
              <a:buClr>
                <a:srgbClr val="3B5D6A"/>
              </a:buClr>
              <a:buSzPts val="2400"/>
              <a:buFont typeface="Helvetica Neue"/>
              <a:buChar char="•"/>
            </a:pPr>
            <a:r>
              <a:rPr b="1" lang="en-US" sz="1400">
                <a:solidFill>
                  <a:srgbClr val="3B5D6A"/>
                </a:solidFill>
                <a:latin typeface="Verdana"/>
                <a:ea typeface="Verdana"/>
                <a:cs typeface="Verdana"/>
                <a:sym typeface="Verdana"/>
              </a:rPr>
              <a:t>Measure Performance with Analytics: </a:t>
            </a:r>
            <a:r>
              <a:rPr lang="en-US" sz="1400">
                <a:solidFill>
                  <a:srgbClr val="3B5D6A"/>
                </a:solidFill>
                <a:latin typeface="Verdana"/>
                <a:ea typeface="Verdana"/>
                <a:cs typeface="Verdana"/>
                <a:sym typeface="Verdana"/>
              </a:rPr>
              <a:t>Leverage YouTube Analytics to understand your audience's preferences.</a:t>
            </a:r>
            <a:endParaRPr sz="1400">
              <a:latin typeface="Verdana"/>
              <a:ea typeface="Verdana"/>
              <a:cs typeface="Verdana"/>
              <a:sym typeface="Verdana"/>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6" name="Shape 516"/>
        <p:cNvGrpSpPr/>
        <p:nvPr/>
      </p:nvGrpSpPr>
      <p:grpSpPr>
        <a:xfrm>
          <a:off x="0" y="0"/>
          <a:ext cx="0" cy="0"/>
          <a:chOff x="0" y="0"/>
          <a:chExt cx="0" cy="0"/>
        </a:xfrm>
      </p:grpSpPr>
      <p:pic>
        <p:nvPicPr>
          <p:cNvPr id="517" name="Google Shape;517;p56"/>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518" name="Google Shape;518;p56"/>
          <p:cNvSpPr txBox="1"/>
          <p:nvPr>
            <p:ph type="title"/>
          </p:nvPr>
        </p:nvSpPr>
        <p:spPr>
          <a:xfrm>
            <a:off x="479551" y="1240027"/>
            <a:ext cx="9734550" cy="866140"/>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10.	Social Media Presence Strategy for Women  Entrepreneurs</a:t>
            </a:r>
            <a:endParaRPr/>
          </a:p>
        </p:txBody>
      </p:sp>
      <p:sp>
        <p:nvSpPr>
          <p:cNvPr id="519" name="Google Shape;519;p56"/>
          <p:cNvSpPr txBox="1"/>
          <p:nvPr/>
        </p:nvSpPr>
        <p:spPr>
          <a:xfrm>
            <a:off x="479551" y="2279141"/>
            <a:ext cx="10143490" cy="793750"/>
          </a:xfrm>
          <a:prstGeom prst="rect">
            <a:avLst/>
          </a:prstGeom>
          <a:noFill/>
          <a:ln>
            <a:noFill/>
          </a:ln>
        </p:spPr>
        <p:txBody>
          <a:bodyPr anchorCtr="0" anchor="t" bIns="0" lIns="0" spcFirstLastPara="1" rIns="0" wrap="square" tIns="43800">
            <a:spAutoFit/>
          </a:bodyPr>
          <a:lstStyle/>
          <a:p>
            <a:pPr indent="50164" lvl="0" marL="12700" marR="5080" rtl="0" algn="l">
              <a:lnSpc>
                <a:spcPct val="107722"/>
              </a:lnSpc>
              <a:spcBef>
                <a:spcPts val="0"/>
              </a:spcBef>
              <a:spcAft>
                <a:spcPts val="0"/>
              </a:spcAft>
              <a:buNone/>
            </a:pPr>
            <a:r>
              <a:rPr lang="en-US" sz="1800">
                <a:solidFill>
                  <a:srgbClr val="3B5D6A"/>
                </a:solidFill>
                <a:latin typeface="Verdana"/>
                <a:ea typeface="Verdana"/>
                <a:cs typeface="Verdana"/>
                <a:sym typeface="Verdana"/>
              </a:rPr>
              <a:t>Establishing a robust social media presence is a crucial endeavor for women  entrepreneurs aiming to elevate their businesses. This involves a strategy that integrates  various key components.</a:t>
            </a:r>
            <a:endParaRPr sz="1800">
              <a:latin typeface="Verdana"/>
              <a:ea typeface="Verdana"/>
              <a:cs typeface="Verdana"/>
              <a:sym typeface="Verdana"/>
            </a:endParaRPr>
          </a:p>
        </p:txBody>
      </p:sp>
      <p:grpSp>
        <p:nvGrpSpPr>
          <p:cNvPr id="520" name="Google Shape;520;p56"/>
          <p:cNvGrpSpPr/>
          <p:nvPr/>
        </p:nvGrpSpPr>
        <p:grpSpPr>
          <a:xfrm>
            <a:off x="192455" y="3096895"/>
            <a:ext cx="11637010" cy="3380104"/>
            <a:chOff x="192455" y="3096895"/>
            <a:chExt cx="11637010" cy="3380104"/>
          </a:xfrm>
        </p:grpSpPr>
        <p:sp>
          <p:nvSpPr>
            <p:cNvPr id="521" name="Google Shape;521;p56"/>
            <p:cNvSpPr/>
            <p:nvPr/>
          </p:nvSpPr>
          <p:spPr>
            <a:xfrm>
              <a:off x="6010782" y="3096895"/>
              <a:ext cx="0" cy="3380104"/>
            </a:xfrm>
            <a:custGeom>
              <a:rect b="b" l="l" r="r" t="t"/>
              <a:pathLst>
                <a:path extrusionOk="0" h="3380104" w="120000">
                  <a:moveTo>
                    <a:pt x="0" y="0"/>
                  </a:moveTo>
                  <a:lnTo>
                    <a:pt x="0" y="337952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2" name="Google Shape;522;p56"/>
            <p:cNvSpPr/>
            <p:nvPr/>
          </p:nvSpPr>
          <p:spPr>
            <a:xfrm>
              <a:off x="192455" y="3103245"/>
              <a:ext cx="11637010" cy="0"/>
            </a:xfrm>
            <a:custGeom>
              <a:rect b="b" l="l" r="r" t="t"/>
              <a:pathLst>
                <a:path extrusionOk="0" h="120000" w="11637010">
                  <a:moveTo>
                    <a:pt x="0" y="0"/>
                  </a:moveTo>
                  <a:lnTo>
                    <a:pt x="11636705" y="0"/>
                  </a:lnTo>
                </a:path>
              </a:pathLst>
            </a:custGeom>
            <a:noFill/>
            <a:ln cap="flat" cmpd="sng" w="12700">
              <a:solidFill>
                <a:srgbClr val="AABA1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3" name="Google Shape;523;p56"/>
            <p:cNvSpPr/>
            <p:nvPr/>
          </p:nvSpPr>
          <p:spPr>
            <a:xfrm>
              <a:off x="192455" y="6463715"/>
              <a:ext cx="11637010" cy="0"/>
            </a:xfrm>
            <a:custGeom>
              <a:rect b="b" l="l" r="r" t="t"/>
              <a:pathLst>
                <a:path extrusionOk="0" h="120000" w="11637010">
                  <a:moveTo>
                    <a:pt x="0" y="0"/>
                  </a:moveTo>
                  <a:lnTo>
                    <a:pt x="11636705" y="0"/>
                  </a:lnTo>
                </a:path>
              </a:pathLst>
            </a:custGeom>
            <a:noFill/>
            <a:ln cap="flat" cmpd="sng" w="25400">
              <a:solidFill>
                <a:srgbClr val="AABA1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524" name="Google Shape;524;p56"/>
          <p:cNvSpPr txBox="1"/>
          <p:nvPr/>
        </p:nvSpPr>
        <p:spPr>
          <a:xfrm>
            <a:off x="275945" y="3102711"/>
            <a:ext cx="5615305" cy="2792095"/>
          </a:xfrm>
          <a:prstGeom prst="rect">
            <a:avLst/>
          </a:prstGeom>
          <a:noFill/>
          <a:ln>
            <a:noFill/>
          </a:ln>
        </p:spPr>
        <p:txBody>
          <a:bodyPr anchorCtr="0" anchor="t" bIns="0" lIns="0" spcFirstLastPara="1" rIns="0" wrap="square" tIns="12700">
            <a:spAutoFit/>
          </a:bodyPr>
          <a:lstStyle/>
          <a:p>
            <a:pPr indent="-165100" lvl="0" marL="165100" marR="396875" rtl="0" algn="l">
              <a:lnSpc>
                <a:spcPct val="150000"/>
              </a:lnSpc>
              <a:spcBef>
                <a:spcPts val="0"/>
              </a:spcBef>
              <a:spcAft>
                <a:spcPts val="0"/>
              </a:spcAft>
              <a:buSzPts val="1100"/>
              <a:buFont typeface="Verdana"/>
              <a:buAutoNum type="arabicPeriod"/>
            </a:pPr>
            <a:r>
              <a:rPr lang="en-US" sz="1100">
                <a:latin typeface="Verdana"/>
                <a:ea typeface="Verdana"/>
                <a:cs typeface="Verdana"/>
                <a:sym typeface="Verdana"/>
              </a:rPr>
              <a:t>Think of your business like a person. What personality and values does it  have? Keep that vibe in all your posts.</a:t>
            </a:r>
            <a:endParaRPr sz="1100">
              <a:latin typeface="Verdana"/>
              <a:ea typeface="Verdana"/>
              <a:cs typeface="Verdana"/>
              <a:sym typeface="Verdana"/>
            </a:endParaRPr>
          </a:p>
          <a:p>
            <a:pPr indent="-158115" lvl="0" marL="158115" marR="179705" rtl="0" algn="l">
              <a:lnSpc>
                <a:spcPct val="180000"/>
              </a:lnSpc>
              <a:spcBef>
                <a:spcPts val="175"/>
              </a:spcBef>
              <a:spcAft>
                <a:spcPts val="0"/>
              </a:spcAft>
              <a:buSzPts val="1100"/>
              <a:buFont typeface="Verdana"/>
              <a:buAutoNum type="arabicPeriod"/>
            </a:pPr>
            <a:r>
              <a:rPr lang="en-US" sz="1100">
                <a:latin typeface="Verdana"/>
                <a:ea typeface="Verdana"/>
                <a:cs typeface="Verdana"/>
                <a:sym typeface="Verdana"/>
              </a:rPr>
              <a:t>Figure out who you want to talk to. What do they like? This helps you make  posts they'll enjoy.</a:t>
            </a:r>
            <a:endParaRPr sz="1100">
              <a:latin typeface="Verdana"/>
              <a:ea typeface="Verdana"/>
              <a:cs typeface="Verdana"/>
              <a:sym typeface="Verdana"/>
            </a:endParaRPr>
          </a:p>
          <a:p>
            <a:pPr indent="-144780" lvl="0" marL="156845" marR="0" rtl="0" algn="l">
              <a:lnSpc>
                <a:spcPct val="100000"/>
              </a:lnSpc>
              <a:spcBef>
                <a:spcPts val="484"/>
              </a:spcBef>
              <a:spcAft>
                <a:spcPts val="0"/>
              </a:spcAft>
              <a:buSzPts val="1100"/>
              <a:buFont typeface="Verdana"/>
              <a:buAutoNum type="arabicPeriod"/>
            </a:pPr>
            <a:r>
              <a:rPr lang="en-US" sz="1100">
                <a:latin typeface="Verdana"/>
                <a:ea typeface="Verdana"/>
                <a:cs typeface="Verdana"/>
                <a:sym typeface="Verdana"/>
              </a:rPr>
              <a:t>Make your social media look good. Use the same colors and pics everywhere.</a:t>
            </a:r>
            <a:endParaRPr sz="1100">
              <a:latin typeface="Verdana"/>
              <a:ea typeface="Verdana"/>
              <a:cs typeface="Verdana"/>
              <a:sym typeface="Verdana"/>
            </a:endParaRPr>
          </a:p>
          <a:p>
            <a:pPr indent="-169545" lvl="0" marL="169545" marR="163830" rtl="0" algn="l">
              <a:lnSpc>
                <a:spcPct val="150000"/>
              </a:lnSpc>
              <a:spcBef>
                <a:spcPts val="0"/>
              </a:spcBef>
              <a:spcAft>
                <a:spcPts val="0"/>
              </a:spcAft>
              <a:buSzPts val="1100"/>
              <a:buFont typeface="Verdana"/>
              <a:buAutoNum type="arabicPeriod"/>
            </a:pPr>
            <a:r>
              <a:rPr lang="en-US" sz="1100">
                <a:latin typeface="Verdana"/>
                <a:ea typeface="Verdana"/>
                <a:cs typeface="Verdana"/>
                <a:sym typeface="Verdana"/>
              </a:rPr>
              <a:t>Make a schedule for your posts. How often? What's the theme? It helps you  stay organized.</a:t>
            </a:r>
            <a:endParaRPr sz="1100">
              <a:latin typeface="Verdana"/>
              <a:ea typeface="Verdana"/>
              <a:cs typeface="Verdana"/>
              <a:sym typeface="Verdana"/>
            </a:endParaRPr>
          </a:p>
          <a:p>
            <a:pPr indent="-157480" lvl="0" marL="157480" marR="5080" rtl="0" algn="l">
              <a:lnSpc>
                <a:spcPct val="150000"/>
              </a:lnSpc>
              <a:spcBef>
                <a:spcPts val="0"/>
              </a:spcBef>
              <a:spcAft>
                <a:spcPts val="0"/>
              </a:spcAft>
              <a:buSzPts val="1100"/>
              <a:buFont typeface="Verdana"/>
              <a:buAutoNum type="arabicPeriod"/>
            </a:pPr>
            <a:r>
              <a:rPr lang="en-US" sz="1100">
                <a:latin typeface="Verdana"/>
                <a:ea typeface="Verdana"/>
                <a:cs typeface="Verdana"/>
                <a:sym typeface="Verdana"/>
              </a:rPr>
              <a:t>Respond to comments of your followers and ask questions. Make it a two-way  conversation.</a:t>
            </a:r>
            <a:endParaRPr sz="1100">
              <a:latin typeface="Verdana"/>
              <a:ea typeface="Verdana"/>
              <a:cs typeface="Verdana"/>
              <a:sym typeface="Verdana"/>
            </a:endParaRPr>
          </a:p>
          <a:p>
            <a:pPr indent="-163830" lvl="0" marL="163830" marR="227965" rtl="0" algn="l">
              <a:lnSpc>
                <a:spcPct val="150000"/>
              </a:lnSpc>
              <a:spcBef>
                <a:spcPts val="0"/>
              </a:spcBef>
              <a:spcAft>
                <a:spcPts val="0"/>
              </a:spcAft>
              <a:buSzPts val="1100"/>
              <a:buFont typeface="Verdana"/>
              <a:buAutoNum type="arabicPeriod"/>
            </a:pPr>
            <a:r>
              <a:rPr lang="en-US" sz="1100">
                <a:latin typeface="Verdana"/>
                <a:ea typeface="Verdana"/>
                <a:cs typeface="Verdana"/>
                <a:sym typeface="Verdana"/>
              </a:rPr>
              <a:t>Use different social media for different things. Instagram for pics, TikTok or  YouTube for videos, Twitter for quick chats.</a:t>
            </a:r>
            <a:endParaRPr sz="1100">
              <a:latin typeface="Verdana"/>
              <a:ea typeface="Verdana"/>
              <a:cs typeface="Verdana"/>
              <a:sym typeface="Verdana"/>
            </a:endParaRPr>
          </a:p>
        </p:txBody>
      </p:sp>
      <p:sp>
        <p:nvSpPr>
          <p:cNvPr id="525" name="Google Shape;525;p56"/>
          <p:cNvSpPr txBox="1"/>
          <p:nvPr/>
        </p:nvSpPr>
        <p:spPr>
          <a:xfrm>
            <a:off x="6090284" y="3102711"/>
            <a:ext cx="5622290" cy="3295650"/>
          </a:xfrm>
          <a:prstGeom prst="rect">
            <a:avLst/>
          </a:prstGeom>
          <a:noFill/>
          <a:ln>
            <a:noFill/>
          </a:ln>
        </p:spPr>
        <p:txBody>
          <a:bodyPr anchorCtr="0" anchor="t" bIns="0" lIns="0" spcFirstLastPara="1" rIns="0" wrap="square" tIns="96500">
            <a:spAutoFit/>
          </a:bodyPr>
          <a:lstStyle/>
          <a:p>
            <a:pPr indent="-147955" lvl="0" marL="160020" marR="0" rtl="0" algn="l">
              <a:lnSpc>
                <a:spcPct val="100000"/>
              </a:lnSpc>
              <a:spcBef>
                <a:spcPts val="0"/>
              </a:spcBef>
              <a:spcAft>
                <a:spcPts val="0"/>
              </a:spcAft>
              <a:buSzPts val="1100"/>
              <a:buFont typeface="Verdana"/>
              <a:buAutoNum type="arabicPeriod" startAt="7"/>
            </a:pPr>
            <a:r>
              <a:rPr lang="en-US" sz="1100">
                <a:latin typeface="Verdana"/>
                <a:ea typeface="Verdana"/>
                <a:cs typeface="Verdana"/>
                <a:sym typeface="Verdana"/>
              </a:rPr>
              <a:t>Videos are cool, especially short ones. Share behind-the-scenes or tips.</a:t>
            </a:r>
            <a:endParaRPr sz="1100">
              <a:latin typeface="Verdana"/>
              <a:ea typeface="Verdana"/>
              <a:cs typeface="Verdana"/>
              <a:sym typeface="Verdana"/>
            </a:endParaRPr>
          </a:p>
          <a:p>
            <a:pPr indent="-166370" lvl="0" marL="166370" marR="153035" rtl="0" algn="l">
              <a:lnSpc>
                <a:spcPct val="150000"/>
              </a:lnSpc>
              <a:spcBef>
                <a:spcPts val="0"/>
              </a:spcBef>
              <a:spcAft>
                <a:spcPts val="0"/>
              </a:spcAft>
              <a:buSzPts val="1100"/>
              <a:buFont typeface="Verdana"/>
              <a:buAutoNum type="arabicPeriod" startAt="7"/>
            </a:pPr>
            <a:r>
              <a:rPr lang="en-US" sz="1100">
                <a:latin typeface="Verdana"/>
                <a:ea typeface="Verdana"/>
                <a:cs typeface="Verdana"/>
                <a:sym typeface="Verdana"/>
              </a:rPr>
              <a:t>People love knowing the face behind the business. Share your journey – the  ups and downs.</a:t>
            </a:r>
            <a:endParaRPr sz="1100">
              <a:latin typeface="Verdana"/>
              <a:ea typeface="Verdana"/>
              <a:cs typeface="Verdana"/>
              <a:sym typeface="Verdana"/>
            </a:endParaRPr>
          </a:p>
          <a:p>
            <a:pPr indent="-151130" lvl="0" marL="163195" marR="0" rtl="0" algn="l">
              <a:lnSpc>
                <a:spcPct val="100000"/>
              </a:lnSpc>
              <a:spcBef>
                <a:spcPts val="660"/>
              </a:spcBef>
              <a:spcAft>
                <a:spcPts val="0"/>
              </a:spcAft>
              <a:buSzPts val="1100"/>
              <a:buFont typeface="Verdana"/>
              <a:buAutoNum type="arabicPeriod" startAt="7"/>
            </a:pPr>
            <a:r>
              <a:rPr lang="en-US" sz="1100">
                <a:latin typeface="Verdana"/>
                <a:ea typeface="Verdana"/>
                <a:cs typeface="Verdana"/>
                <a:sym typeface="Verdana"/>
              </a:rPr>
              <a:t>Hashtags help people find your stuff. Make your own or join trending ones.</a:t>
            </a:r>
            <a:endParaRPr sz="1100">
              <a:latin typeface="Verdana"/>
              <a:ea typeface="Verdana"/>
              <a:cs typeface="Verdana"/>
              <a:sym typeface="Verdana"/>
            </a:endParaRPr>
          </a:p>
          <a:p>
            <a:pPr indent="-207644" lvl="0" marL="219709" marR="0" rtl="0" algn="l">
              <a:lnSpc>
                <a:spcPct val="100000"/>
              </a:lnSpc>
              <a:spcBef>
                <a:spcPts val="660"/>
              </a:spcBef>
              <a:spcAft>
                <a:spcPts val="0"/>
              </a:spcAft>
              <a:buSzPts val="1100"/>
              <a:buFont typeface="Verdana"/>
              <a:buAutoNum type="arabicPeriod" startAt="7"/>
            </a:pPr>
            <a:r>
              <a:rPr lang="en-US" sz="1100">
                <a:latin typeface="Verdana"/>
                <a:ea typeface="Verdana"/>
                <a:cs typeface="Verdana"/>
                <a:sym typeface="Verdana"/>
              </a:rPr>
              <a:t>Partner with others in your industry. It can boost both your businesses.</a:t>
            </a:r>
            <a:endParaRPr sz="1100">
              <a:latin typeface="Verdana"/>
              <a:ea typeface="Verdana"/>
              <a:cs typeface="Verdana"/>
              <a:sym typeface="Verdana"/>
            </a:endParaRPr>
          </a:p>
          <a:p>
            <a:pPr indent="-166370" lvl="0" marL="178435" marR="0" rtl="0" algn="l">
              <a:lnSpc>
                <a:spcPct val="100000"/>
              </a:lnSpc>
              <a:spcBef>
                <a:spcPts val="660"/>
              </a:spcBef>
              <a:spcAft>
                <a:spcPts val="0"/>
              </a:spcAft>
              <a:buSzPts val="1100"/>
              <a:buFont typeface="Verdana"/>
              <a:buAutoNum type="arabicPeriod" startAt="7"/>
            </a:pPr>
            <a:r>
              <a:rPr lang="en-US" sz="1100">
                <a:latin typeface="Verdana"/>
                <a:ea typeface="Verdana"/>
                <a:cs typeface="Verdana"/>
                <a:sym typeface="Verdana"/>
              </a:rPr>
              <a:t>Share tips or cool stuff related to what you do. It shows you know your stuff.</a:t>
            </a:r>
            <a:endParaRPr sz="1100">
              <a:latin typeface="Verdana"/>
              <a:ea typeface="Verdana"/>
              <a:cs typeface="Verdana"/>
              <a:sym typeface="Verdana"/>
            </a:endParaRPr>
          </a:p>
          <a:p>
            <a:pPr indent="-194945" lvl="0" marL="207009" marR="0" rtl="0" algn="l">
              <a:lnSpc>
                <a:spcPct val="100000"/>
              </a:lnSpc>
              <a:spcBef>
                <a:spcPts val="660"/>
              </a:spcBef>
              <a:spcAft>
                <a:spcPts val="0"/>
              </a:spcAft>
              <a:buSzPts val="1100"/>
              <a:buFont typeface="Verdana"/>
              <a:buAutoNum type="arabicPeriod" startAt="7"/>
            </a:pPr>
            <a:r>
              <a:rPr lang="en-US" sz="1100">
                <a:latin typeface="Verdana"/>
                <a:ea typeface="Verdana"/>
                <a:cs typeface="Verdana"/>
                <a:sym typeface="Verdana"/>
              </a:rPr>
              <a:t>Sometimes surprise your followers with discounts. It's like a mini online party.</a:t>
            </a:r>
            <a:endParaRPr sz="1100">
              <a:latin typeface="Verdana"/>
              <a:ea typeface="Verdana"/>
              <a:cs typeface="Verdana"/>
              <a:sym typeface="Verdana"/>
            </a:endParaRPr>
          </a:p>
          <a:p>
            <a:pPr indent="-207645" lvl="0" marL="207645" marR="262255" rtl="0" algn="l">
              <a:lnSpc>
                <a:spcPct val="150000"/>
              </a:lnSpc>
              <a:spcBef>
                <a:spcPts val="0"/>
              </a:spcBef>
              <a:spcAft>
                <a:spcPts val="0"/>
              </a:spcAft>
              <a:buSzPts val="1100"/>
              <a:buFont typeface="Verdana"/>
              <a:buAutoNum type="arabicPeriod" startAt="7"/>
            </a:pPr>
            <a:r>
              <a:rPr lang="en-US" sz="1100">
                <a:latin typeface="Verdana"/>
                <a:ea typeface="Verdana"/>
                <a:cs typeface="Verdana"/>
                <a:sym typeface="Verdana"/>
              </a:rPr>
              <a:t>Look at the numbers. See what posts are popular. It helps you keep doing  great stuff.</a:t>
            </a:r>
            <a:endParaRPr sz="1100">
              <a:latin typeface="Verdana"/>
              <a:ea typeface="Verdana"/>
              <a:cs typeface="Verdana"/>
              <a:sym typeface="Verdana"/>
            </a:endParaRPr>
          </a:p>
          <a:p>
            <a:pPr indent="-207644" lvl="0" marL="219709" marR="0" rtl="0" algn="l">
              <a:lnSpc>
                <a:spcPct val="100000"/>
              </a:lnSpc>
              <a:spcBef>
                <a:spcPts val="660"/>
              </a:spcBef>
              <a:spcAft>
                <a:spcPts val="0"/>
              </a:spcAft>
              <a:buSzPts val="1100"/>
              <a:buFont typeface="Verdana"/>
              <a:buAutoNum type="arabicPeriod" startAt="7"/>
            </a:pPr>
            <a:r>
              <a:rPr lang="en-US" sz="1100">
                <a:latin typeface="Verdana"/>
                <a:ea typeface="Verdana"/>
                <a:cs typeface="Verdana"/>
                <a:sym typeface="Verdana"/>
              </a:rPr>
              <a:t>Ask for feedback. Stay open to changes. Social media is all about connecting.</a:t>
            </a:r>
            <a:endParaRPr sz="1100">
              <a:latin typeface="Verdana"/>
              <a:ea typeface="Verdana"/>
              <a:cs typeface="Verdana"/>
              <a:sym typeface="Verdana"/>
            </a:endParaRPr>
          </a:p>
          <a:p>
            <a:pPr indent="-207645" lvl="0" marL="207645" marR="296545" rtl="0" algn="l">
              <a:lnSpc>
                <a:spcPct val="150000"/>
              </a:lnSpc>
              <a:spcBef>
                <a:spcPts val="0"/>
              </a:spcBef>
              <a:spcAft>
                <a:spcPts val="0"/>
              </a:spcAft>
              <a:buSzPts val="1100"/>
              <a:buFont typeface="Verdana"/>
              <a:buAutoNum type="arabicPeriod" startAt="7"/>
            </a:pPr>
            <a:r>
              <a:rPr lang="en-US" sz="1100">
                <a:latin typeface="Verdana"/>
                <a:ea typeface="Verdana"/>
                <a:cs typeface="Verdana"/>
                <a:sym typeface="Verdana"/>
              </a:rPr>
              <a:t>Don’t be afraid to search for professional help. Ensuring successful social  media presence is not an easy job, but we strongly believe that you will</a:t>
            </a:r>
            <a:endParaRPr sz="1100">
              <a:latin typeface="Verdana"/>
              <a:ea typeface="Verdana"/>
              <a:cs typeface="Verdana"/>
              <a:sym typeface="Verdana"/>
            </a:endParaRPr>
          </a:p>
          <a:p>
            <a:pPr indent="0" lvl="0" marL="355600" marR="0" rtl="0" algn="l">
              <a:lnSpc>
                <a:spcPct val="100000"/>
              </a:lnSpc>
              <a:spcBef>
                <a:spcPts val="665"/>
              </a:spcBef>
              <a:spcAft>
                <a:spcPts val="0"/>
              </a:spcAft>
              <a:buNone/>
            </a:pPr>
            <a:r>
              <a:rPr lang="en-US" sz="1100">
                <a:latin typeface="Verdana"/>
                <a:ea typeface="Verdana"/>
                <a:cs typeface="Verdana"/>
                <a:sym typeface="Verdana"/>
              </a:rPr>
              <a:t>manage.</a:t>
            </a:r>
            <a:endParaRPr sz="1100">
              <a:latin typeface="Verdana"/>
              <a:ea typeface="Verdana"/>
              <a:cs typeface="Verdana"/>
              <a:sym typeface="Verdan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57"/>
          <p:cNvSpPr txBox="1"/>
          <p:nvPr>
            <p:ph type="title"/>
          </p:nvPr>
        </p:nvSpPr>
        <p:spPr>
          <a:xfrm>
            <a:off x="2894457" y="2874975"/>
            <a:ext cx="6403975"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latin typeface="Tahoma"/>
                <a:ea typeface="Tahoma"/>
                <a:cs typeface="Tahoma"/>
                <a:sym typeface="Tahoma"/>
              </a:rPr>
              <a:t>Thank you for your attention!</a:t>
            </a:r>
            <a:endParaRPr sz="3200">
              <a:latin typeface="Tahoma"/>
              <a:ea typeface="Tahoma"/>
              <a:cs typeface="Tahoma"/>
              <a:sym typeface="Tahom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4" name="Shape 534"/>
        <p:cNvGrpSpPr/>
        <p:nvPr/>
      </p:nvGrpSpPr>
      <p:grpSpPr>
        <a:xfrm>
          <a:off x="0" y="0"/>
          <a:ext cx="0" cy="0"/>
          <a:chOff x="0" y="0"/>
          <a:chExt cx="0" cy="0"/>
        </a:xfrm>
      </p:grpSpPr>
      <p:sp>
        <p:nvSpPr>
          <p:cNvPr id="535" name="Google Shape;535;p58"/>
          <p:cNvSpPr txBox="1"/>
          <p:nvPr/>
        </p:nvSpPr>
        <p:spPr>
          <a:xfrm>
            <a:off x="9352915" y="3002635"/>
            <a:ext cx="2233295" cy="2789555"/>
          </a:xfrm>
          <a:prstGeom prst="rect">
            <a:avLst/>
          </a:prstGeom>
          <a:noFill/>
          <a:ln>
            <a:noFill/>
          </a:ln>
        </p:spPr>
        <p:txBody>
          <a:bodyPr anchorCtr="0" anchor="t" bIns="0" lIns="0" spcFirstLastPara="1" rIns="0" wrap="square" tIns="12050">
            <a:spAutoFit/>
          </a:bodyPr>
          <a:lstStyle/>
          <a:p>
            <a:pPr indent="-1904" lvl="0" marL="373380" marR="365125" rtl="0" algn="ctr">
              <a:lnSpc>
                <a:spcPct val="129298"/>
              </a:lnSpc>
              <a:spcBef>
                <a:spcPts val="0"/>
              </a:spcBef>
              <a:spcAft>
                <a:spcPts val="0"/>
              </a:spcAft>
              <a:buNone/>
            </a:pPr>
            <a:r>
              <a:rPr b="1" lang="en-US" sz="1400">
                <a:solidFill>
                  <a:srgbClr val="3B5D6A"/>
                </a:solidFill>
                <a:latin typeface="Tahoma"/>
                <a:ea typeface="Tahoma"/>
                <a:cs typeface="Tahoma"/>
                <a:sym typeface="Tahoma"/>
              </a:rPr>
              <a:t>Website:  </a:t>
            </a:r>
            <a:r>
              <a:rPr b="1" lang="en-US" sz="1400" u="sng">
                <a:solidFill>
                  <a:srgbClr val="3B5D6A"/>
                </a:solidFill>
                <a:latin typeface="Tahoma"/>
                <a:ea typeface="Tahoma"/>
                <a:cs typeface="Tahoma"/>
                <a:sym typeface="Tahoma"/>
                <a:hlinkClick r:id="rId3">
                  <a:extLst>
                    <a:ext uri="{A12FA001-AC4F-418D-AE19-62706E023703}">
                      <ahyp:hlinkClr val="tx"/>
                    </a:ext>
                  </a:extLst>
                </a:hlinkClick>
              </a:rPr>
              <a:t>www.re-fem.eu </a:t>
            </a:r>
            <a:r>
              <a:rPr b="1" lang="en-US" sz="1400">
                <a:solidFill>
                  <a:srgbClr val="3B5D6A"/>
                </a:solidFill>
                <a:latin typeface="Tahoma"/>
                <a:ea typeface="Tahoma"/>
                <a:cs typeface="Tahoma"/>
                <a:sym typeface="Tahoma"/>
              </a:rPr>
              <a:t> E-mail:</a:t>
            </a:r>
            <a:endParaRPr sz="1400">
              <a:latin typeface="Tahoma"/>
              <a:ea typeface="Tahoma"/>
              <a:cs typeface="Tahoma"/>
              <a:sym typeface="Tahoma"/>
            </a:endParaRPr>
          </a:p>
          <a:p>
            <a:pPr indent="0" lvl="0" marL="12065" marR="5080" rtl="0" algn="ctr">
              <a:lnSpc>
                <a:spcPct val="129500"/>
              </a:lnSpc>
              <a:spcBef>
                <a:spcPts val="15"/>
              </a:spcBef>
              <a:spcAft>
                <a:spcPts val="0"/>
              </a:spcAft>
              <a:buNone/>
            </a:pPr>
            <a:r>
              <a:rPr b="1" lang="en-US" sz="1400" u="sng">
                <a:solidFill>
                  <a:srgbClr val="3B5D6A"/>
                </a:solidFill>
                <a:latin typeface="Tahoma"/>
                <a:ea typeface="Tahoma"/>
                <a:cs typeface="Tahoma"/>
                <a:sym typeface="Tahoma"/>
                <a:hlinkClick r:id="rId4">
                  <a:extLst>
                    <a:ext uri="{A12FA001-AC4F-418D-AE19-62706E023703}">
                      <ahyp:hlinkClr val="tx"/>
                    </a:ext>
                  </a:extLst>
                </a:hlinkClick>
              </a:rPr>
              <a:t>hetfa_re-fem@hetfa.hu </a:t>
            </a:r>
            <a:r>
              <a:rPr b="1" lang="en-US" sz="1400">
                <a:solidFill>
                  <a:srgbClr val="3B5D6A"/>
                </a:solidFill>
                <a:latin typeface="Tahoma"/>
                <a:ea typeface="Tahoma"/>
                <a:cs typeface="Tahoma"/>
                <a:sym typeface="Tahoma"/>
              </a:rPr>
              <a:t> Facebook:  Facebook/REFEM0  Twitter:</a:t>
            </a:r>
            <a:endParaRPr sz="1400">
              <a:latin typeface="Tahoma"/>
              <a:ea typeface="Tahoma"/>
              <a:cs typeface="Tahoma"/>
              <a:sym typeface="Tahoma"/>
            </a:endParaRPr>
          </a:p>
          <a:p>
            <a:pPr indent="0" lvl="0" marL="0" marR="0" rtl="0" algn="ctr">
              <a:lnSpc>
                <a:spcPct val="100000"/>
              </a:lnSpc>
              <a:spcBef>
                <a:spcPts val="490"/>
              </a:spcBef>
              <a:spcAft>
                <a:spcPts val="0"/>
              </a:spcAft>
              <a:buNone/>
            </a:pPr>
            <a:r>
              <a:rPr b="1" lang="en-US" sz="1400">
                <a:solidFill>
                  <a:srgbClr val="3B5D6A"/>
                </a:solidFill>
                <a:latin typeface="Tahoma"/>
                <a:ea typeface="Tahoma"/>
                <a:cs typeface="Tahoma"/>
                <a:sym typeface="Tahoma"/>
              </a:rPr>
              <a:t>@RE-FEM Project</a:t>
            </a:r>
            <a:endParaRPr sz="1400">
              <a:latin typeface="Tahoma"/>
              <a:ea typeface="Tahoma"/>
              <a:cs typeface="Tahoma"/>
              <a:sym typeface="Tahoma"/>
            </a:endParaRPr>
          </a:p>
          <a:p>
            <a:pPr indent="0" lvl="0" marL="0" marR="0" rtl="0" algn="ctr">
              <a:lnSpc>
                <a:spcPct val="100000"/>
              </a:lnSpc>
              <a:spcBef>
                <a:spcPts val="495"/>
              </a:spcBef>
              <a:spcAft>
                <a:spcPts val="0"/>
              </a:spcAft>
              <a:buNone/>
            </a:pPr>
            <a:r>
              <a:rPr b="1" lang="en-US" sz="1400">
                <a:solidFill>
                  <a:srgbClr val="3B5D6A"/>
                </a:solidFill>
                <a:latin typeface="Tahoma"/>
                <a:ea typeface="Tahoma"/>
                <a:cs typeface="Tahoma"/>
                <a:sym typeface="Tahoma"/>
              </a:rPr>
              <a:t>LinkedIn:</a:t>
            </a:r>
            <a:endParaRPr sz="1400">
              <a:latin typeface="Tahoma"/>
              <a:ea typeface="Tahoma"/>
              <a:cs typeface="Tahoma"/>
              <a:sym typeface="Tahoma"/>
            </a:endParaRPr>
          </a:p>
          <a:p>
            <a:pPr indent="0" lvl="0" marL="0" marR="0" rtl="0" algn="ctr">
              <a:lnSpc>
                <a:spcPct val="100000"/>
              </a:lnSpc>
              <a:spcBef>
                <a:spcPts val="505"/>
              </a:spcBef>
              <a:spcAft>
                <a:spcPts val="0"/>
              </a:spcAft>
              <a:buNone/>
            </a:pPr>
            <a:r>
              <a:rPr b="1" lang="en-US" sz="1400">
                <a:solidFill>
                  <a:srgbClr val="3B5D6A"/>
                </a:solidFill>
                <a:latin typeface="Tahoma"/>
                <a:ea typeface="Tahoma"/>
                <a:cs typeface="Tahoma"/>
                <a:sym typeface="Tahoma"/>
              </a:rPr>
              <a:t>RE-FEM</a:t>
            </a:r>
            <a:endParaRPr sz="1400">
              <a:latin typeface="Tahoma"/>
              <a:ea typeface="Tahoma"/>
              <a:cs typeface="Tahoma"/>
              <a:sym typeface="Tahoma"/>
            </a:endParaRPr>
          </a:p>
        </p:txBody>
      </p:sp>
      <p:pic>
        <p:nvPicPr>
          <p:cNvPr id="536" name="Google Shape;536;p58"/>
          <p:cNvPicPr preferRelativeResize="0"/>
          <p:nvPr/>
        </p:nvPicPr>
        <p:blipFill rotWithShape="1">
          <a:blip r:embed="rId5">
            <a:alphaModFix/>
          </a:blip>
          <a:srcRect b="0" l="0" r="0" t="0"/>
          <a:stretch/>
        </p:blipFill>
        <p:spPr>
          <a:xfrm>
            <a:off x="9135109" y="788923"/>
            <a:ext cx="2382138" cy="1921128"/>
          </a:xfrm>
          <a:prstGeom prst="rect">
            <a:avLst/>
          </a:prstGeom>
          <a:noFill/>
          <a:ln>
            <a:noFill/>
          </a:ln>
        </p:spPr>
      </p:pic>
      <p:sp>
        <p:nvSpPr>
          <p:cNvPr id="537" name="Google Shape;537;p58"/>
          <p:cNvSpPr txBox="1"/>
          <p:nvPr/>
        </p:nvSpPr>
        <p:spPr>
          <a:xfrm>
            <a:off x="3410839" y="6141516"/>
            <a:ext cx="5372735" cy="51435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800">
                <a:solidFill>
                  <a:srgbClr val="404040"/>
                </a:solidFill>
                <a:latin typeface="Helvetica Neue"/>
                <a:ea typeface="Helvetica Neue"/>
                <a:cs typeface="Helvetica Neue"/>
                <a:sym typeface="Helvetica Neue"/>
              </a:rPr>
              <a:t>The RE-FEM - Upskilling pathways for REsiliency in the post-Covid era for FEMale Entrepreneurs project (2022-1-  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a:latin typeface="Helvetica Neue"/>
              <a:ea typeface="Helvetica Neue"/>
              <a:cs typeface="Helvetica Neue"/>
              <a:sym typeface="Helvetica Neue"/>
            </a:endParaRPr>
          </a:p>
        </p:txBody>
      </p:sp>
      <p:pic>
        <p:nvPicPr>
          <p:cNvPr id="538" name="Google Shape;538;p58"/>
          <p:cNvPicPr preferRelativeResize="0"/>
          <p:nvPr/>
        </p:nvPicPr>
        <p:blipFill rotWithShape="1">
          <a:blip r:embed="rId6">
            <a:alphaModFix/>
          </a:blip>
          <a:srcRect b="0" l="0" r="0" t="0"/>
          <a:stretch/>
        </p:blipFill>
        <p:spPr>
          <a:xfrm>
            <a:off x="1234947" y="6182537"/>
            <a:ext cx="1982317" cy="439889"/>
          </a:xfrm>
          <a:prstGeom prst="rect">
            <a:avLst/>
          </a:prstGeom>
          <a:noFill/>
          <a:ln>
            <a:noFill/>
          </a:ln>
        </p:spPr>
      </p:pic>
      <p:pic>
        <p:nvPicPr>
          <p:cNvPr id="539" name="Google Shape;539;p58"/>
          <p:cNvPicPr preferRelativeResize="0"/>
          <p:nvPr/>
        </p:nvPicPr>
        <p:blipFill rotWithShape="1">
          <a:blip r:embed="rId7">
            <a:alphaModFix/>
          </a:blip>
          <a:srcRect b="0" l="0" r="0" t="0"/>
          <a:stretch/>
        </p:blipFill>
        <p:spPr>
          <a:xfrm>
            <a:off x="585584" y="322529"/>
            <a:ext cx="8274684" cy="55164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3" name="Shape 543"/>
        <p:cNvGrpSpPr/>
        <p:nvPr/>
      </p:nvGrpSpPr>
      <p:grpSpPr>
        <a:xfrm>
          <a:off x="0" y="0"/>
          <a:ext cx="0" cy="0"/>
          <a:chOff x="0" y="0"/>
          <a:chExt cx="0" cy="0"/>
        </a:xfrm>
      </p:grpSpPr>
      <p:pic>
        <p:nvPicPr>
          <p:cNvPr id="544" name="Google Shape;544;p59"/>
          <p:cNvPicPr preferRelativeResize="0"/>
          <p:nvPr/>
        </p:nvPicPr>
        <p:blipFill rotWithShape="1">
          <a:blip r:embed="rId3">
            <a:alphaModFix/>
          </a:blip>
          <a:srcRect b="0" l="0" r="0" t="0"/>
          <a:stretch/>
        </p:blipFill>
        <p:spPr>
          <a:xfrm>
            <a:off x="0" y="0"/>
            <a:ext cx="1547812" cy="6857998"/>
          </a:xfrm>
          <a:prstGeom prst="rect">
            <a:avLst/>
          </a:prstGeom>
          <a:noFill/>
          <a:ln>
            <a:noFill/>
          </a:ln>
        </p:spPr>
      </p:pic>
      <p:pic>
        <p:nvPicPr>
          <p:cNvPr id="545" name="Google Shape;545;p59"/>
          <p:cNvPicPr preferRelativeResize="0"/>
          <p:nvPr/>
        </p:nvPicPr>
        <p:blipFill rotWithShape="1">
          <a:blip r:embed="rId4">
            <a:alphaModFix/>
          </a:blip>
          <a:srcRect b="0" l="0" r="0" t="0"/>
          <a:stretch/>
        </p:blipFill>
        <p:spPr>
          <a:xfrm>
            <a:off x="1850263" y="352170"/>
            <a:ext cx="1951863" cy="1574038"/>
          </a:xfrm>
          <a:prstGeom prst="rect">
            <a:avLst/>
          </a:prstGeom>
          <a:noFill/>
          <a:ln>
            <a:noFill/>
          </a:ln>
        </p:spPr>
      </p:pic>
      <p:sp>
        <p:nvSpPr>
          <p:cNvPr id="546" name="Google Shape;546;p59"/>
          <p:cNvSpPr txBox="1"/>
          <p:nvPr>
            <p:ph type="ctrTitle"/>
          </p:nvPr>
        </p:nvSpPr>
        <p:spPr>
          <a:xfrm>
            <a:off x="1275968" y="2496769"/>
            <a:ext cx="9640062" cy="836295"/>
          </a:xfrm>
          <a:prstGeom prst="rect">
            <a:avLst/>
          </a:prstGeom>
          <a:noFill/>
          <a:ln>
            <a:noFill/>
          </a:ln>
        </p:spPr>
        <p:txBody>
          <a:bodyPr anchorCtr="0" anchor="t" bIns="0" lIns="0" spcFirstLastPara="1" rIns="0" wrap="square" tIns="60950">
            <a:spAutoFit/>
          </a:bodyPr>
          <a:lstStyle/>
          <a:p>
            <a:pPr indent="0" lvl="0" marL="795020" marR="5080" rtl="0" algn="l">
              <a:lnSpc>
                <a:spcPct val="107857"/>
              </a:lnSpc>
              <a:spcBef>
                <a:spcPts val="0"/>
              </a:spcBef>
              <a:spcAft>
                <a:spcPts val="0"/>
              </a:spcAft>
              <a:buNone/>
            </a:pPr>
            <a:r>
              <a:rPr lang="en-US"/>
              <a:t>Digital transformation and digital readiness </a:t>
            </a:r>
            <a:r>
              <a:rPr lang="en-US">
                <a:latin typeface="Tahoma"/>
                <a:ea typeface="Tahoma"/>
                <a:cs typeface="Tahoma"/>
                <a:sym typeface="Tahoma"/>
              </a:rPr>
              <a:t>–  </a:t>
            </a:r>
            <a:r>
              <a:rPr lang="en-US"/>
              <a:t>training for women entrepreneurs</a:t>
            </a:r>
            <a:endParaRPr/>
          </a:p>
        </p:txBody>
      </p:sp>
      <p:sp>
        <p:nvSpPr>
          <p:cNvPr id="547" name="Google Shape;547;p59"/>
          <p:cNvSpPr/>
          <p:nvPr/>
        </p:nvSpPr>
        <p:spPr>
          <a:xfrm>
            <a:off x="2299335" y="3768483"/>
            <a:ext cx="2741930" cy="303530"/>
          </a:xfrm>
          <a:custGeom>
            <a:rect b="b" l="l" r="r" t="t"/>
            <a:pathLst>
              <a:path extrusionOk="0" h="303529" w="2741929">
                <a:moveTo>
                  <a:pt x="2741676" y="0"/>
                </a:moveTo>
                <a:lnTo>
                  <a:pt x="1671828" y="0"/>
                </a:lnTo>
                <a:lnTo>
                  <a:pt x="1603248" y="0"/>
                </a:lnTo>
                <a:lnTo>
                  <a:pt x="0" y="0"/>
                </a:lnTo>
                <a:lnTo>
                  <a:pt x="0" y="303263"/>
                </a:lnTo>
                <a:lnTo>
                  <a:pt x="1603248" y="303263"/>
                </a:lnTo>
                <a:lnTo>
                  <a:pt x="1671828" y="303263"/>
                </a:lnTo>
                <a:lnTo>
                  <a:pt x="2741676" y="303263"/>
                </a:lnTo>
                <a:lnTo>
                  <a:pt x="274167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48" name="Google Shape;548;p59"/>
          <p:cNvSpPr txBox="1"/>
          <p:nvPr/>
        </p:nvSpPr>
        <p:spPr>
          <a:xfrm>
            <a:off x="2287016" y="3749166"/>
            <a:ext cx="2768600" cy="3238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1950">
                <a:solidFill>
                  <a:srgbClr val="3B5D6A"/>
                </a:solidFill>
                <a:latin typeface="Tahoma"/>
                <a:ea typeface="Tahoma"/>
                <a:cs typeface="Tahoma"/>
                <a:sym typeface="Tahoma"/>
              </a:rPr>
              <a:t>Topic: Cyber Security</a:t>
            </a:r>
            <a:endParaRPr sz="1950">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type="title"/>
          </p:nvPr>
        </p:nvSpPr>
        <p:spPr>
          <a:xfrm>
            <a:off x="883716" y="1246124"/>
            <a:ext cx="6900545" cy="4679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06" name="Google Shape;106;p6"/>
          <p:cNvSpPr txBox="1"/>
          <p:nvPr/>
        </p:nvSpPr>
        <p:spPr>
          <a:xfrm>
            <a:off x="883733" y="2387071"/>
            <a:ext cx="9303900" cy="3810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AABA1D"/>
                </a:solidFill>
                <a:latin typeface="Verdana"/>
                <a:ea typeface="Verdana"/>
                <a:cs typeface="Verdana"/>
                <a:sym typeface="Verdana"/>
              </a:rPr>
              <a:t>Website</a:t>
            </a:r>
            <a:endParaRPr sz="2400">
              <a:latin typeface="Verdana"/>
              <a:ea typeface="Verdana"/>
              <a:cs typeface="Verdana"/>
              <a:sym typeface="Verdana"/>
            </a:endParaRPr>
          </a:p>
          <a:p>
            <a:pPr indent="-407670" lvl="0" marL="419734" marR="0" rtl="0" algn="l">
              <a:lnSpc>
                <a:spcPct val="100000"/>
              </a:lnSpc>
              <a:spcBef>
                <a:spcPts val="785"/>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Starting point for your digital marketing.</a:t>
            </a:r>
            <a:endParaRPr sz="2000">
              <a:latin typeface="Verdana"/>
              <a:ea typeface="Verdana"/>
              <a:cs typeface="Verdana"/>
              <a:sym typeface="Verdana"/>
            </a:endParaRPr>
          </a:p>
          <a:p>
            <a:pPr indent="0" lvl="0" marL="0" marR="0" rtl="0" algn="l">
              <a:lnSpc>
                <a:spcPct val="100000"/>
              </a:lnSpc>
              <a:spcBef>
                <a:spcPts val="15"/>
              </a:spcBef>
              <a:spcAft>
                <a:spcPts val="0"/>
              </a:spcAft>
              <a:buClr>
                <a:srgbClr val="3B5D6A"/>
              </a:buClr>
              <a:buSzPts val="2850"/>
              <a:buFont typeface="Helvetica Neue"/>
              <a:buNone/>
            </a:pPr>
            <a:r>
              <a:t/>
            </a:r>
            <a:endParaRPr sz="2850">
              <a:latin typeface="Verdana"/>
              <a:ea typeface="Verdana"/>
              <a:cs typeface="Verdana"/>
              <a:sym typeface="Verdana"/>
            </a:endParaRPr>
          </a:p>
          <a:p>
            <a:pPr indent="-407670" lvl="0" marL="419734" marR="0" rtl="0" algn="l">
              <a:lnSpc>
                <a:spcPct val="100000"/>
              </a:lnSpc>
              <a:spcBef>
                <a:spcPts val="0"/>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Used for publishing </a:t>
            </a:r>
            <a:r>
              <a:rPr b="1" lang="en-US" sz="2000">
                <a:solidFill>
                  <a:srgbClr val="3B5D6A"/>
                </a:solidFill>
                <a:latin typeface="Tahoma"/>
                <a:ea typeface="Tahoma"/>
                <a:cs typeface="Tahoma"/>
                <a:sym typeface="Tahoma"/>
              </a:rPr>
              <a:t>content.</a:t>
            </a:r>
            <a:endParaRPr sz="2000">
              <a:latin typeface="Tahoma"/>
              <a:ea typeface="Tahoma"/>
              <a:cs typeface="Tahoma"/>
              <a:sym typeface="Tahoma"/>
            </a:endParaRPr>
          </a:p>
          <a:p>
            <a:pPr indent="0" lvl="0" marL="0" marR="0" rtl="0" algn="l">
              <a:lnSpc>
                <a:spcPct val="100000"/>
              </a:lnSpc>
              <a:spcBef>
                <a:spcPts val="25"/>
              </a:spcBef>
              <a:spcAft>
                <a:spcPts val="0"/>
              </a:spcAft>
              <a:buClr>
                <a:srgbClr val="3B5D6A"/>
              </a:buClr>
              <a:buSzPts val="3100"/>
              <a:buFont typeface="Helvetica Neue"/>
              <a:buNone/>
            </a:pPr>
            <a:r>
              <a:t/>
            </a:r>
            <a:endParaRPr sz="3100">
              <a:latin typeface="Tahoma"/>
              <a:ea typeface="Tahoma"/>
              <a:cs typeface="Tahoma"/>
              <a:sym typeface="Tahoma"/>
            </a:endParaRPr>
          </a:p>
          <a:p>
            <a:pPr indent="-407670" lvl="0" marL="419734" marR="5080" rtl="0" algn="l">
              <a:lnSpc>
                <a:spcPct val="108000"/>
              </a:lnSpc>
              <a:spcBef>
                <a:spcPts val="0"/>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Place where the user is invited to take certain actions and where their  activities will be reported.</a:t>
            </a:r>
            <a:endParaRPr sz="2000">
              <a:latin typeface="Verdana"/>
              <a:ea typeface="Verdana"/>
              <a:cs typeface="Verdana"/>
              <a:sym typeface="Verdana"/>
            </a:endParaRPr>
          </a:p>
          <a:p>
            <a:pPr indent="0" lvl="0" marL="0" marR="0" rtl="0" algn="l">
              <a:lnSpc>
                <a:spcPct val="100000"/>
              </a:lnSpc>
              <a:spcBef>
                <a:spcPts val="55"/>
              </a:spcBef>
              <a:spcAft>
                <a:spcPts val="0"/>
              </a:spcAft>
              <a:buNone/>
            </a:pPr>
            <a:r>
              <a:t/>
            </a:r>
            <a:endParaRPr sz="2800">
              <a:latin typeface="Verdana"/>
              <a:ea typeface="Verdana"/>
              <a:cs typeface="Verdana"/>
              <a:sym typeface="Verdana"/>
            </a:endParaRPr>
          </a:p>
          <a:p>
            <a:pPr indent="0" lvl="0" marL="2705735" marR="0" rtl="0" algn="l">
              <a:lnSpc>
                <a:spcPct val="100000"/>
              </a:lnSpc>
              <a:spcBef>
                <a:spcPts val="5"/>
              </a:spcBef>
              <a:spcAft>
                <a:spcPts val="0"/>
              </a:spcAft>
              <a:buNone/>
            </a:pPr>
            <a:r>
              <a:rPr b="1" lang="en-US" sz="2000">
                <a:solidFill>
                  <a:srgbClr val="FF0000"/>
                </a:solidFill>
                <a:latin typeface="Tahoma"/>
                <a:ea typeface="Tahoma"/>
                <a:cs typeface="Tahoma"/>
                <a:sym typeface="Tahoma"/>
              </a:rPr>
              <a:t>Remember, your website is your business card!</a:t>
            </a:r>
            <a:endParaRPr sz="2000">
              <a:latin typeface="Tahoma"/>
              <a:ea typeface="Tahoma"/>
              <a:cs typeface="Tahoma"/>
              <a:sym typeface="Tahoma"/>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0"/>
          <p:cNvSpPr txBox="1"/>
          <p:nvPr>
            <p:ph type="title"/>
          </p:nvPr>
        </p:nvSpPr>
        <p:spPr>
          <a:xfrm>
            <a:off x="883716" y="1246124"/>
            <a:ext cx="3338829" cy="4679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Common threats</a:t>
            </a:r>
            <a:endParaRPr/>
          </a:p>
        </p:txBody>
      </p:sp>
      <p:sp>
        <p:nvSpPr>
          <p:cNvPr id="554" name="Google Shape;554;p60"/>
          <p:cNvSpPr txBox="1"/>
          <p:nvPr/>
        </p:nvSpPr>
        <p:spPr>
          <a:xfrm>
            <a:off x="934008" y="1831109"/>
            <a:ext cx="2579370" cy="1804670"/>
          </a:xfrm>
          <a:prstGeom prst="rect">
            <a:avLst/>
          </a:prstGeom>
          <a:noFill/>
          <a:ln>
            <a:noFill/>
          </a:ln>
        </p:spPr>
        <p:txBody>
          <a:bodyPr anchorCtr="0" anchor="t" bIns="0" lIns="0" spcFirstLastPara="1" rIns="0" wrap="square" tIns="46350">
            <a:spAutoFit/>
          </a:bodyPr>
          <a:lstStyle/>
          <a:p>
            <a:pPr indent="0" lvl="0" marL="12700" marR="0" rtl="0" algn="l">
              <a:lnSpc>
                <a:spcPct val="100000"/>
              </a:lnSpc>
              <a:spcBef>
                <a:spcPts val="0"/>
              </a:spcBef>
              <a:spcAft>
                <a:spcPts val="0"/>
              </a:spcAft>
              <a:buNone/>
            </a:pPr>
            <a:r>
              <a:rPr b="1" lang="en-US" sz="2400">
                <a:solidFill>
                  <a:srgbClr val="3B5D6A"/>
                </a:solidFill>
                <a:latin typeface="Tahoma"/>
                <a:ea typeface="Tahoma"/>
                <a:cs typeface="Tahoma"/>
                <a:sym typeface="Tahoma"/>
              </a:rPr>
              <a:t>Scam messages</a:t>
            </a:r>
            <a:endParaRPr sz="2400">
              <a:latin typeface="Tahoma"/>
              <a:ea typeface="Tahoma"/>
              <a:cs typeface="Tahoma"/>
              <a:sym typeface="Tahoma"/>
            </a:endParaRPr>
          </a:p>
          <a:p>
            <a:pPr indent="-407670" lvl="0" marL="419734" marR="0" rtl="0" algn="l">
              <a:lnSpc>
                <a:spcPct val="100000"/>
              </a:lnSpc>
              <a:spcBef>
                <a:spcPts val="710"/>
              </a:spcBef>
              <a:spcAft>
                <a:spcPts val="0"/>
              </a:spcAft>
              <a:buClr>
                <a:srgbClr val="3B5D6A"/>
              </a:buClr>
              <a:buSzPts val="2800"/>
              <a:buFont typeface="Helvetica Neue"/>
              <a:buChar char="•"/>
            </a:pPr>
            <a:r>
              <a:rPr lang="en-US" sz="2400">
                <a:solidFill>
                  <a:srgbClr val="3B5D6A"/>
                </a:solidFill>
                <a:latin typeface="Verdana"/>
                <a:ea typeface="Verdana"/>
                <a:cs typeface="Verdana"/>
                <a:sym typeface="Verdana"/>
              </a:rPr>
              <a:t>Phishing</a:t>
            </a:r>
            <a:endParaRPr sz="2400">
              <a:latin typeface="Verdana"/>
              <a:ea typeface="Verdana"/>
              <a:cs typeface="Verdana"/>
              <a:sym typeface="Verdana"/>
            </a:endParaRPr>
          </a:p>
          <a:p>
            <a:pPr indent="-407670" lvl="0" marL="419734" marR="0" rtl="0" algn="l">
              <a:lnSpc>
                <a:spcPct val="100000"/>
              </a:lnSpc>
              <a:spcBef>
                <a:spcPts val="720"/>
              </a:spcBef>
              <a:spcAft>
                <a:spcPts val="0"/>
              </a:spcAft>
              <a:buClr>
                <a:srgbClr val="3B5D6A"/>
              </a:buClr>
              <a:buSzPts val="2800"/>
              <a:buFont typeface="Helvetica Neue"/>
              <a:buChar char="•"/>
            </a:pPr>
            <a:r>
              <a:rPr lang="en-US" sz="2400">
                <a:solidFill>
                  <a:srgbClr val="3B5D6A"/>
                </a:solidFill>
                <a:latin typeface="Verdana"/>
                <a:ea typeface="Verdana"/>
                <a:cs typeface="Verdana"/>
                <a:sym typeface="Verdana"/>
              </a:rPr>
              <a:t>Smishing</a:t>
            </a:r>
            <a:endParaRPr sz="2400">
              <a:latin typeface="Verdana"/>
              <a:ea typeface="Verdana"/>
              <a:cs typeface="Verdana"/>
              <a:sym typeface="Verdana"/>
            </a:endParaRPr>
          </a:p>
          <a:p>
            <a:pPr indent="-407670" lvl="0" marL="419734" marR="0" rtl="0" algn="l">
              <a:lnSpc>
                <a:spcPct val="100000"/>
              </a:lnSpc>
              <a:spcBef>
                <a:spcPts val="710"/>
              </a:spcBef>
              <a:spcAft>
                <a:spcPts val="0"/>
              </a:spcAft>
              <a:buClr>
                <a:srgbClr val="3B5D6A"/>
              </a:buClr>
              <a:buSzPts val="2800"/>
              <a:buFont typeface="Helvetica Neue"/>
              <a:buChar char="•"/>
            </a:pPr>
            <a:r>
              <a:rPr lang="en-US" sz="2400">
                <a:solidFill>
                  <a:srgbClr val="3B5D6A"/>
                </a:solidFill>
                <a:latin typeface="Verdana"/>
                <a:ea typeface="Verdana"/>
                <a:cs typeface="Verdana"/>
                <a:sym typeface="Verdana"/>
              </a:rPr>
              <a:t>Vishing</a:t>
            </a:r>
            <a:endParaRPr sz="2400">
              <a:latin typeface="Verdana"/>
              <a:ea typeface="Verdana"/>
              <a:cs typeface="Verdana"/>
              <a:sym typeface="Verdana"/>
            </a:endParaRPr>
          </a:p>
        </p:txBody>
      </p:sp>
      <p:grpSp>
        <p:nvGrpSpPr>
          <p:cNvPr id="555" name="Google Shape;555;p60"/>
          <p:cNvGrpSpPr/>
          <p:nvPr/>
        </p:nvGrpSpPr>
        <p:grpSpPr>
          <a:xfrm>
            <a:off x="7393305" y="3504184"/>
            <a:ext cx="3086100" cy="2047875"/>
            <a:chOff x="7393305" y="3504184"/>
            <a:chExt cx="3086100" cy="2047875"/>
          </a:xfrm>
        </p:grpSpPr>
        <p:pic>
          <p:nvPicPr>
            <p:cNvPr id="556" name="Google Shape;556;p60"/>
            <p:cNvPicPr preferRelativeResize="0"/>
            <p:nvPr/>
          </p:nvPicPr>
          <p:blipFill rotWithShape="1">
            <a:blip r:embed="rId3">
              <a:alphaModFix/>
            </a:blip>
            <a:srcRect b="0" l="0" r="0" t="0"/>
            <a:stretch/>
          </p:blipFill>
          <p:spPr>
            <a:xfrm>
              <a:off x="8814308" y="4180840"/>
              <a:ext cx="244221" cy="212725"/>
            </a:xfrm>
            <a:prstGeom prst="rect">
              <a:avLst/>
            </a:prstGeom>
            <a:noFill/>
            <a:ln>
              <a:noFill/>
            </a:ln>
          </p:spPr>
        </p:pic>
        <p:pic>
          <p:nvPicPr>
            <p:cNvPr id="557" name="Google Shape;557;p60"/>
            <p:cNvPicPr preferRelativeResize="0"/>
            <p:nvPr/>
          </p:nvPicPr>
          <p:blipFill rotWithShape="1">
            <a:blip r:embed="rId4">
              <a:alphaModFix/>
            </a:blip>
            <a:srcRect b="0" l="0" r="0" t="0"/>
            <a:stretch/>
          </p:blipFill>
          <p:spPr>
            <a:xfrm>
              <a:off x="7393305" y="3504184"/>
              <a:ext cx="3086100" cy="2047875"/>
            </a:xfrm>
            <a:prstGeom prst="rect">
              <a:avLst/>
            </a:prstGeom>
            <a:noFill/>
            <a:ln>
              <a:noFill/>
            </a:ln>
          </p:spPr>
        </p:pic>
      </p:grpSp>
      <p:sp>
        <p:nvSpPr>
          <p:cNvPr id="558" name="Google Shape;558;p60"/>
          <p:cNvSpPr txBox="1"/>
          <p:nvPr/>
        </p:nvSpPr>
        <p:spPr>
          <a:xfrm>
            <a:off x="934008" y="4099636"/>
            <a:ext cx="3959860" cy="146812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2000">
                <a:solidFill>
                  <a:srgbClr val="AABA1D"/>
                </a:solidFill>
                <a:latin typeface="Verdana"/>
                <a:ea typeface="Verdana"/>
                <a:cs typeface="Verdana"/>
                <a:sym typeface="Verdana"/>
              </a:rPr>
              <a:t>Ways to mitigate</a:t>
            </a:r>
            <a:endParaRPr sz="2000">
              <a:latin typeface="Verdana"/>
              <a:ea typeface="Verdana"/>
              <a:cs typeface="Verdana"/>
              <a:sym typeface="Verdana"/>
            </a:endParaRPr>
          </a:p>
          <a:p>
            <a:pPr indent="-380999" lvl="0" marL="575945" marR="5080" rtl="0" algn="just">
              <a:lnSpc>
                <a:spcPct val="86400"/>
              </a:lnSpc>
              <a:spcBef>
                <a:spcPts val="2135"/>
              </a:spcBef>
              <a:spcAft>
                <a:spcPts val="0"/>
              </a:spcAft>
              <a:buNone/>
            </a:pPr>
            <a:r>
              <a:rPr lang="en-US" sz="2400">
                <a:solidFill>
                  <a:srgbClr val="3B5D6A"/>
                </a:solidFill>
                <a:latin typeface="MS Gothic"/>
                <a:ea typeface="MS Gothic"/>
                <a:cs typeface="MS Gothic"/>
                <a:sym typeface="MS Gothic"/>
              </a:rPr>
              <a:t>✔ </a:t>
            </a:r>
            <a:r>
              <a:rPr lang="en-US" sz="1400">
                <a:latin typeface="Helvetica Neue"/>
                <a:ea typeface="Helvetica Neue"/>
                <a:cs typeface="Helvetica Neue"/>
                <a:sym typeface="Helvetica Neue"/>
              </a:rPr>
              <a:t>If  a  message  is  from  a  known  entity  and  seems suspicious, use caution. Contact  the person or business separately to check  if message is legitimate.</a:t>
            </a:r>
            <a:endParaRPr sz="1400">
              <a:latin typeface="Helvetica Neue"/>
              <a:ea typeface="Helvetica Neue"/>
              <a:cs typeface="Helvetica Neue"/>
              <a:sym typeface="Helvetica Neue"/>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1"/>
          <p:cNvSpPr txBox="1"/>
          <p:nvPr>
            <p:ph type="title"/>
          </p:nvPr>
        </p:nvSpPr>
        <p:spPr>
          <a:xfrm>
            <a:off x="883716" y="1246124"/>
            <a:ext cx="3338829" cy="4679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Common threats</a:t>
            </a:r>
            <a:endParaRPr/>
          </a:p>
        </p:txBody>
      </p:sp>
      <p:sp>
        <p:nvSpPr>
          <p:cNvPr id="564" name="Google Shape;564;p61"/>
          <p:cNvSpPr txBox="1"/>
          <p:nvPr/>
        </p:nvSpPr>
        <p:spPr>
          <a:xfrm>
            <a:off x="934008" y="1865121"/>
            <a:ext cx="2306955"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3B5D6A"/>
                </a:solidFill>
                <a:latin typeface="Tahoma"/>
                <a:ea typeface="Tahoma"/>
                <a:cs typeface="Tahoma"/>
                <a:sym typeface="Tahoma"/>
              </a:rPr>
              <a:t>E-mail attacks</a:t>
            </a:r>
            <a:endParaRPr sz="2400">
              <a:latin typeface="Tahoma"/>
              <a:ea typeface="Tahoma"/>
              <a:cs typeface="Tahoma"/>
              <a:sym typeface="Tahoma"/>
            </a:endParaRPr>
          </a:p>
        </p:txBody>
      </p:sp>
      <p:grpSp>
        <p:nvGrpSpPr>
          <p:cNvPr id="565" name="Google Shape;565;p61"/>
          <p:cNvGrpSpPr/>
          <p:nvPr/>
        </p:nvGrpSpPr>
        <p:grpSpPr>
          <a:xfrm>
            <a:off x="7393305" y="3504184"/>
            <a:ext cx="3086100" cy="2047875"/>
            <a:chOff x="7393305" y="3504184"/>
            <a:chExt cx="3086100" cy="2047875"/>
          </a:xfrm>
        </p:grpSpPr>
        <p:pic>
          <p:nvPicPr>
            <p:cNvPr id="566" name="Google Shape;566;p61"/>
            <p:cNvPicPr preferRelativeResize="0"/>
            <p:nvPr/>
          </p:nvPicPr>
          <p:blipFill rotWithShape="1">
            <a:blip r:embed="rId3">
              <a:alphaModFix/>
            </a:blip>
            <a:srcRect b="0" l="0" r="0" t="0"/>
            <a:stretch/>
          </p:blipFill>
          <p:spPr>
            <a:xfrm>
              <a:off x="8814308" y="4180840"/>
              <a:ext cx="244221" cy="212725"/>
            </a:xfrm>
            <a:prstGeom prst="rect">
              <a:avLst/>
            </a:prstGeom>
            <a:noFill/>
            <a:ln>
              <a:noFill/>
            </a:ln>
          </p:spPr>
        </p:pic>
        <p:pic>
          <p:nvPicPr>
            <p:cNvPr id="567" name="Google Shape;567;p61"/>
            <p:cNvPicPr preferRelativeResize="0"/>
            <p:nvPr/>
          </p:nvPicPr>
          <p:blipFill rotWithShape="1">
            <a:blip r:embed="rId4">
              <a:alphaModFix/>
            </a:blip>
            <a:srcRect b="0" l="0" r="0" t="0"/>
            <a:stretch/>
          </p:blipFill>
          <p:spPr>
            <a:xfrm>
              <a:off x="7393305" y="3504184"/>
              <a:ext cx="3086100" cy="2047875"/>
            </a:xfrm>
            <a:prstGeom prst="rect">
              <a:avLst/>
            </a:prstGeom>
            <a:noFill/>
            <a:ln>
              <a:noFill/>
            </a:ln>
          </p:spPr>
        </p:pic>
      </p:grpSp>
      <p:sp>
        <p:nvSpPr>
          <p:cNvPr id="568" name="Google Shape;568;p61"/>
          <p:cNvSpPr txBox="1"/>
          <p:nvPr/>
        </p:nvSpPr>
        <p:spPr>
          <a:xfrm>
            <a:off x="934008" y="3131947"/>
            <a:ext cx="3959860" cy="214122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2000">
                <a:solidFill>
                  <a:srgbClr val="AABA1D"/>
                </a:solidFill>
                <a:latin typeface="Verdana"/>
                <a:ea typeface="Verdana"/>
                <a:cs typeface="Verdana"/>
                <a:sym typeface="Verdana"/>
              </a:rPr>
              <a:t>Ways to mitigate</a:t>
            </a:r>
            <a:endParaRPr sz="2000">
              <a:latin typeface="Verdana"/>
              <a:ea typeface="Verdana"/>
              <a:cs typeface="Verdana"/>
              <a:sym typeface="Verdana"/>
            </a:endParaRPr>
          </a:p>
          <a:p>
            <a:pPr indent="0" lvl="0" marL="0" marR="0" rtl="0" algn="l">
              <a:lnSpc>
                <a:spcPct val="100000"/>
              </a:lnSpc>
              <a:spcBef>
                <a:spcPts val="25"/>
              </a:spcBef>
              <a:spcAft>
                <a:spcPts val="0"/>
              </a:spcAft>
              <a:buNone/>
            </a:pPr>
            <a:r>
              <a:t/>
            </a:r>
            <a:endParaRPr sz="3150">
              <a:latin typeface="Verdana"/>
              <a:ea typeface="Verdana"/>
              <a:cs typeface="Verdana"/>
              <a:sym typeface="Verdana"/>
            </a:endParaRPr>
          </a:p>
          <a:p>
            <a:pPr indent="-380999" lvl="0" marL="575945" marR="6350" rtl="0" algn="just">
              <a:lnSpc>
                <a:spcPct val="84900"/>
              </a:lnSpc>
              <a:spcBef>
                <a:spcPts val="0"/>
              </a:spcBef>
              <a:spcAft>
                <a:spcPts val="0"/>
              </a:spcAft>
              <a:buNone/>
            </a:pPr>
            <a:r>
              <a:rPr lang="en-US" sz="2400">
                <a:solidFill>
                  <a:srgbClr val="3B5D6A"/>
                </a:solidFill>
                <a:latin typeface="MS Gothic"/>
                <a:ea typeface="MS Gothic"/>
                <a:cs typeface="MS Gothic"/>
                <a:sym typeface="MS Gothic"/>
              </a:rPr>
              <a:t>✔ </a:t>
            </a:r>
            <a:r>
              <a:rPr lang="en-US" sz="1400">
                <a:latin typeface="Helvetica Neue"/>
                <a:ea typeface="Helvetica Neue"/>
                <a:cs typeface="Helvetica Neue"/>
                <a:sym typeface="Helvetica Neue"/>
              </a:rPr>
              <a:t>The best defence against email attacks is  training and awareness for your  employees.</a:t>
            </a:r>
            <a:endParaRPr sz="1400">
              <a:latin typeface="Helvetica Neue"/>
              <a:ea typeface="Helvetica Neue"/>
              <a:cs typeface="Helvetica Neue"/>
              <a:sym typeface="Helvetica Neue"/>
            </a:endParaRPr>
          </a:p>
          <a:p>
            <a:pPr indent="0" lvl="0" marL="195580" marR="0" rtl="0" algn="l">
              <a:lnSpc>
                <a:spcPct val="88750"/>
              </a:lnSpc>
              <a:spcBef>
                <a:spcPts val="0"/>
              </a:spcBef>
              <a:spcAft>
                <a:spcPts val="0"/>
              </a:spcAft>
              <a:buNone/>
            </a:pPr>
            <a:r>
              <a:rPr lang="en-US" sz="2400">
                <a:solidFill>
                  <a:srgbClr val="3B5D6A"/>
                </a:solidFill>
                <a:latin typeface="MS Gothic"/>
                <a:ea typeface="MS Gothic"/>
                <a:cs typeface="MS Gothic"/>
                <a:sym typeface="MS Gothic"/>
              </a:rPr>
              <a:t>✔ </a:t>
            </a:r>
            <a:r>
              <a:rPr lang="en-US" sz="1400">
                <a:latin typeface="Helvetica Neue"/>
                <a:ea typeface="Helvetica Neue"/>
                <a:cs typeface="Helvetica Neue"/>
                <a:sym typeface="Helvetica Neue"/>
              </a:rPr>
              <a:t>When  staff  receive  emails  like  this,  the</a:t>
            </a:r>
            <a:endParaRPr sz="1400">
              <a:latin typeface="Helvetica Neue"/>
              <a:ea typeface="Helvetica Neue"/>
              <a:cs typeface="Helvetica Neue"/>
              <a:sym typeface="Helvetica Neue"/>
            </a:endParaRPr>
          </a:p>
          <a:p>
            <a:pPr indent="0" lvl="0" marL="575945" marR="0" rtl="0" algn="l">
              <a:lnSpc>
                <a:spcPct val="100357"/>
              </a:lnSpc>
              <a:spcBef>
                <a:spcPts val="0"/>
              </a:spcBef>
              <a:spcAft>
                <a:spcPts val="0"/>
              </a:spcAft>
              <a:buNone/>
            </a:pPr>
            <a:r>
              <a:rPr lang="en-US" sz="1400">
                <a:latin typeface="Helvetica Neue"/>
                <a:ea typeface="Helvetica Neue"/>
                <a:cs typeface="Helvetica Neue"/>
                <a:sym typeface="Helvetica Neue"/>
              </a:rPr>
              <a:t>most	effective	mitigation	is	to	call	the</a:t>
            </a:r>
            <a:endParaRPr sz="1400">
              <a:latin typeface="Helvetica Neue"/>
              <a:ea typeface="Helvetica Neue"/>
              <a:cs typeface="Helvetica Neue"/>
              <a:sym typeface="Helvetica Neue"/>
            </a:endParaRPr>
          </a:p>
          <a:p>
            <a:pPr indent="0" lvl="0" marL="575945" marR="0" rtl="0" algn="l">
              <a:lnSpc>
                <a:spcPct val="113571"/>
              </a:lnSpc>
              <a:spcBef>
                <a:spcPts val="0"/>
              </a:spcBef>
              <a:spcAft>
                <a:spcPts val="0"/>
              </a:spcAft>
              <a:buNone/>
            </a:pPr>
            <a:r>
              <a:rPr lang="en-US" sz="1400">
                <a:latin typeface="Helvetica Neue"/>
                <a:ea typeface="Helvetica Neue"/>
                <a:cs typeface="Helvetica Neue"/>
                <a:sym typeface="Helvetica Neue"/>
              </a:rPr>
              <a:t>sender to confirm they are legitimate.</a:t>
            </a:r>
            <a:endParaRPr sz="1400">
              <a:latin typeface="Helvetica Neue"/>
              <a:ea typeface="Helvetica Neue"/>
              <a:cs typeface="Helvetica Neue"/>
              <a:sym typeface="Helvetica Neue"/>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62"/>
          <p:cNvSpPr txBox="1"/>
          <p:nvPr>
            <p:ph type="title"/>
          </p:nvPr>
        </p:nvSpPr>
        <p:spPr>
          <a:xfrm>
            <a:off x="883716" y="1246124"/>
            <a:ext cx="3338829" cy="4679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Common threats</a:t>
            </a:r>
            <a:endParaRPr/>
          </a:p>
        </p:txBody>
      </p:sp>
      <p:grpSp>
        <p:nvGrpSpPr>
          <p:cNvPr id="574" name="Google Shape;574;p62"/>
          <p:cNvGrpSpPr/>
          <p:nvPr/>
        </p:nvGrpSpPr>
        <p:grpSpPr>
          <a:xfrm>
            <a:off x="7459980" y="1579765"/>
            <a:ext cx="2734055" cy="4101084"/>
            <a:chOff x="7459980" y="1579765"/>
            <a:chExt cx="2734055" cy="4101084"/>
          </a:xfrm>
        </p:grpSpPr>
        <p:pic>
          <p:nvPicPr>
            <p:cNvPr id="575" name="Google Shape;575;p62"/>
            <p:cNvPicPr preferRelativeResize="0"/>
            <p:nvPr/>
          </p:nvPicPr>
          <p:blipFill rotWithShape="1">
            <a:blip r:embed="rId3">
              <a:alphaModFix/>
            </a:blip>
            <a:srcRect b="0" l="0" r="0" t="0"/>
            <a:stretch/>
          </p:blipFill>
          <p:spPr>
            <a:xfrm>
              <a:off x="8814308" y="4180840"/>
              <a:ext cx="244221" cy="212725"/>
            </a:xfrm>
            <a:prstGeom prst="rect">
              <a:avLst/>
            </a:prstGeom>
            <a:noFill/>
            <a:ln>
              <a:noFill/>
            </a:ln>
          </p:spPr>
        </p:pic>
        <p:pic>
          <p:nvPicPr>
            <p:cNvPr id="576" name="Google Shape;576;p62"/>
            <p:cNvPicPr preferRelativeResize="0"/>
            <p:nvPr/>
          </p:nvPicPr>
          <p:blipFill rotWithShape="1">
            <a:blip r:embed="rId4">
              <a:alphaModFix/>
            </a:blip>
            <a:srcRect b="0" l="0" r="0" t="0"/>
            <a:stretch/>
          </p:blipFill>
          <p:spPr>
            <a:xfrm>
              <a:off x="7459980" y="1579765"/>
              <a:ext cx="2734055" cy="4101084"/>
            </a:xfrm>
            <a:prstGeom prst="rect">
              <a:avLst/>
            </a:prstGeom>
            <a:noFill/>
            <a:ln>
              <a:noFill/>
            </a:ln>
          </p:spPr>
        </p:pic>
      </p:grpSp>
      <p:sp>
        <p:nvSpPr>
          <p:cNvPr id="577" name="Google Shape;577;p62"/>
          <p:cNvSpPr txBox="1"/>
          <p:nvPr/>
        </p:nvSpPr>
        <p:spPr>
          <a:xfrm>
            <a:off x="934008" y="1865121"/>
            <a:ext cx="4893310" cy="398208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3B5D6A"/>
                </a:solidFill>
                <a:latin typeface="Tahoma"/>
                <a:ea typeface="Tahoma"/>
                <a:cs typeface="Tahoma"/>
                <a:sym typeface="Tahoma"/>
              </a:rPr>
              <a:t>Malicious software</a:t>
            </a:r>
            <a:endParaRPr sz="2400">
              <a:latin typeface="Tahoma"/>
              <a:ea typeface="Tahoma"/>
              <a:cs typeface="Tahoma"/>
              <a:sym typeface="Tahoma"/>
            </a:endParaRPr>
          </a:p>
          <a:p>
            <a:pPr indent="-407670" lvl="0" marL="419734" marR="0" rtl="0" algn="l">
              <a:lnSpc>
                <a:spcPct val="100000"/>
              </a:lnSpc>
              <a:spcBef>
                <a:spcPts val="844"/>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Trojan horses</a:t>
            </a:r>
            <a:endParaRPr sz="1600">
              <a:latin typeface="Verdana"/>
              <a:ea typeface="Verdana"/>
              <a:cs typeface="Verdana"/>
              <a:sym typeface="Verdana"/>
            </a:endParaRPr>
          </a:p>
          <a:p>
            <a:pPr indent="-407670" lvl="0" marL="419734" marR="0" rtl="0" algn="l">
              <a:lnSpc>
                <a:spcPct val="100000"/>
              </a:lnSpc>
              <a:spcBef>
                <a:spcPts val="810"/>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Spyware</a:t>
            </a:r>
            <a:endParaRPr sz="1600">
              <a:latin typeface="Verdana"/>
              <a:ea typeface="Verdana"/>
              <a:cs typeface="Verdana"/>
              <a:sym typeface="Verdana"/>
            </a:endParaRPr>
          </a:p>
          <a:p>
            <a:pPr indent="-407670" lvl="0" marL="419734" marR="0" rtl="0" algn="l">
              <a:lnSpc>
                <a:spcPct val="100000"/>
              </a:lnSpc>
              <a:spcBef>
                <a:spcPts val="805"/>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Malicious Adware</a:t>
            </a:r>
            <a:endParaRPr sz="1600">
              <a:latin typeface="Verdana"/>
              <a:ea typeface="Verdana"/>
              <a:cs typeface="Verdana"/>
              <a:sym typeface="Verdana"/>
            </a:endParaRPr>
          </a:p>
          <a:p>
            <a:pPr indent="-407670" lvl="0" marL="419734" marR="0" rtl="0" algn="l">
              <a:lnSpc>
                <a:spcPct val="100000"/>
              </a:lnSpc>
              <a:spcBef>
                <a:spcPts val="815"/>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Cryptojacking</a:t>
            </a:r>
            <a:endParaRPr sz="1600">
              <a:latin typeface="Verdana"/>
              <a:ea typeface="Verdana"/>
              <a:cs typeface="Verdana"/>
              <a:sym typeface="Verdana"/>
            </a:endParaRPr>
          </a:p>
          <a:p>
            <a:pPr indent="-407670" lvl="0" marL="419734" marR="0" rtl="0" algn="l">
              <a:lnSpc>
                <a:spcPct val="100000"/>
              </a:lnSpc>
              <a:spcBef>
                <a:spcPts val="805"/>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Backdoors</a:t>
            </a:r>
            <a:endParaRPr sz="1600">
              <a:latin typeface="Verdana"/>
              <a:ea typeface="Verdana"/>
              <a:cs typeface="Verdana"/>
              <a:sym typeface="Verdana"/>
            </a:endParaRPr>
          </a:p>
          <a:p>
            <a:pPr indent="-407670" lvl="0" marL="419734" marR="0" rtl="0" algn="l">
              <a:lnSpc>
                <a:spcPct val="100000"/>
              </a:lnSpc>
              <a:spcBef>
                <a:spcPts val="805"/>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Ransomware</a:t>
            </a:r>
            <a:endParaRPr sz="1600">
              <a:latin typeface="Verdana"/>
              <a:ea typeface="Verdana"/>
              <a:cs typeface="Verdana"/>
              <a:sym typeface="Verdana"/>
            </a:endParaRPr>
          </a:p>
          <a:p>
            <a:pPr indent="-407670" lvl="0" marL="419734" marR="0" rtl="0" algn="l">
              <a:lnSpc>
                <a:spcPct val="100000"/>
              </a:lnSpc>
              <a:spcBef>
                <a:spcPts val="815"/>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Botnets</a:t>
            </a:r>
            <a:endParaRPr sz="1600">
              <a:latin typeface="Verdana"/>
              <a:ea typeface="Verdana"/>
              <a:cs typeface="Verdana"/>
              <a:sym typeface="Verdana"/>
            </a:endParaRPr>
          </a:p>
          <a:p>
            <a:pPr indent="0" lvl="0" marL="12700" marR="0" rtl="0" algn="l">
              <a:lnSpc>
                <a:spcPct val="100000"/>
              </a:lnSpc>
              <a:spcBef>
                <a:spcPts val="740"/>
              </a:spcBef>
              <a:spcAft>
                <a:spcPts val="0"/>
              </a:spcAft>
              <a:buNone/>
            </a:pPr>
            <a:r>
              <a:rPr b="1" lang="en-US" sz="2000">
                <a:solidFill>
                  <a:srgbClr val="AABA1D"/>
                </a:solidFill>
                <a:latin typeface="Verdana"/>
                <a:ea typeface="Verdana"/>
                <a:cs typeface="Verdana"/>
                <a:sym typeface="Verdana"/>
              </a:rPr>
              <a:t>Ways to mitigate</a:t>
            </a:r>
            <a:endParaRPr sz="2000">
              <a:latin typeface="Verdana"/>
              <a:ea typeface="Verdana"/>
              <a:cs typeface="Verdana"/>
              <a:sym typeface="Verdana"/>
            </a:endParaRPr>
          </a:p>
          <a:p>
            <a:pPr indent="-381000" lvl="0" marL="744855" marR="5080" rtl="0" algn="just">
              <a:lnSpc>
                <a:spcPct val="85000"/>
              </a:lnSpc>
              <a:spcBef>
                <a:spcPts val="715"/>
              </a:spcBef>
              <a:spcAft>
                <a:spcPts val="0"/>
              </a:spcAft>
              <a:buNone/>
            </a:pPr>
            <a:r>
              <a:rPr lang="en-US" sz="2400">
                <a:solidFill>
                  <a:srgbClr val="3B5D6A"/>
                </a:solidFill>
                <a:latin typeface="MS Gothic"/>
                <a:ea typeface="MS Gothic"/>
                <a:cs typeface="MS Gothic"/>
                <a:sym typeface="MS Gothic"/>
              </a:rPr>
              <a:t>✔ </a:t>
            </a:r>
            <a:r>
              <a:rPr lang="en-US" sz="1400">
                <a:latin typeface="Helvetica Neue"/>
                <a:ea typeface="Helvetica Neue"/>
                <a:cs typeface="Helvetica Neue"/>
                <a:sym typeface="Helvetica Neue"/>
              </a:rPr>
              <a:t>Staff must be vigilant with emails, websites and file  downloads and regularly update their devices to stay  secure.</a:t>
            </a:r>
            <a:endParaRPr sz="1400">
              <a:latin typeface="Helvetica Neue"/>
              <a:ea typeface="Helvetica Neue"/>
              <a:cs typeface="Helvetica Neue"/>
              <a:sym typeface="Helvetica Neue"/>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3"/>
          <p:cNvSpPr txBox="1"/>
          <p:nvPr>
            <p:ph type="title"/>
          </p:nvPr>
        </p:nvSpPr>
        <p:spPr>
          <a:xfrm>
            <a:off x="965708" y="1246124"/>
            <a:ext cx="9521190" cy="1276985"/>
          </a:xfrm>
          <a:prstGeom prst="rect">
            <a:avLst/>
          </a:prstGeom>
          <a:noFill/>
          <a:ln>
            <a:noFill/>
          </a:ln>
        </p:spPr>
        <p:txBody>
          <a:bodyPr anchorCtr="0" anchor="t" bIns="0" lIns="0" spcFirstLastPara="1" rIns="0" wrap="square" tIns="63500">
            <a:spAutoFit/>
          </a:bodyPr>
          <a:lstStyle/>
          <a:p>
            <a:pPr indent="-2747010" lvl="0" marL="3543300" marR="5080" rtl="0" algn="l">
              <a:lnSpc>
                <a:spcPct val="107931"/>
              </a:lnSpc>
              <a:spcBef>
                <a:spcPts val="0"/>
              </a:spcBef>
              <a:spcAft>
                <a:spcPts val="0"/>
              </a:spcAft>
              <a:buNone/>
            </a:pPr>
            <a:r>
              <a:rPr lang="en-US"/>
              <a:t>How to Protect Your Business against Cyber  Security Threats</a:t>
            </a:r>
            <a:endParaRPr/>
          </a:p>
          <a:p>
            <a:pPr indent="0" lvl="0" marL="12700" rtl="0" algn="l">
              <a:lnSpc>
                <a:spcPct val="100000"/>
              </a:lnSpc>
              <a:spcBef>
                <a:spcPts val="310"/>
              </a:spcBef>
              <a:spcAft>
                <a:spcPts val="0"/>
              </a:spcAft>
              <a:buNone/>
            </a:pPr>
            <a:r>
              <a:rPr lang="en-US" sz="2400">
                <a:solidFill>
                  <a:srgbClr val="3B5D6A"/>
                </a:solidFill>
                <a:latin typeface="Tahoma"/>
                <a:ea typeface="Tahoma"/>
                <a:cs typeface="Tahoma"/>
                <a:sym typeface="Tahoma"/>
              </a:rPr>
              <a:t>Secure your accounts</a:t>
            </a:r>
            <a:endParaRPr sz="2400">
              <a:latin typeface="Tahoma"/>
              <a:ea typeface="Tahoma"/>
              <a:cs typeface="Tahoma"/>
              <a:sym typeface="Tahoma"/>
            </a:endParaRPr>
          </a:p>
        </p:txBody>
      </p:sp>
      <p:sp>
        <p:nvSpPr>
          <p:cNvPr id="583" name="Google Shape;583;p63"/>
          <p:cNvSpPr txBox="1"/>
          <p:nvPr/>
        </p:nvSpPr>
        <p:spPr>
          <a:xfrm>
            <a:off x="965708" y="3052013"/>
            <a:ext cx="5188585" cy="1555750"/>
          </a:xfrm>
          <a:prstGeom prst="rect">
            <a:avLst/>
          </a:prstGeom>
          <a:noFill/>
          <a:ln>
            <a:noFill/>
          </a:ln>
        </p:spPr>
        <p:txBody>
          <a:bodyPr anchorCtr="0" anchor="t" bIns="0" lIns="0" spcFirstLastPara="1" rIns="0" wrap="square" tIns="13325">
            <a:spAutoFit/>
          </a:bodyPr>
          <a:lstStyle/>
          <a:p>
            <a:pPr indent="-407670" lvl="0" marL="419734" marR="0" rtl="0" algn="l">
              <a:lnSpc>
                <a:spcPct val="100000"/>
              </a:lnSpc>
              <a:spcBef>
                <a:spcPts val="0"/>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Turn on multi-factor authentication</a:t>
            </a:r>
            <a:endParaRPr sz="2000">
              <a:latin typeface="Verdana"/>
              <a:ea typeface="Verdana"/>
              <a:cs typeface="Verdana"/>
              <a:sym typeface="Verdana"/>
            </a:endParaRPr>
          </a:p>
          <a:p>
            <a:pPr indent="-407670" lvl="0" marL="419734" marR="0" rtl="0" algn="l">
              <a:lnSpc>
                <a:spcPct val="100000"/>
              </a:lnSpc>
              <a:spcBef>
                <a:spcPts val="755"/>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Implement access controls</a:t>
            </a:r>
            <a:endParaRPr sz="2000">
              <a:latin typeface="Verdana"/>
              <a:ea typeface="Verdana"/>
              <a:cs typeface="Verdana"/>
              <a:sym typeface="Verdana"/>
            </a:endParaRPr>
          </a:p>
          <a:p>
            <a:pPr indent="-407670" lvl="0" marL="419734" marR="0" rtl="0" algn="l">
              <a:lnSpc>
                <a:spcPct val="100000"/>
              </a:lnSpc>
              <a:spcBef>
                <a:spcPts val="770"/>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Use strong passwords or passphrases</a:t>
            </a:r>
            <a:endParaRPr sz="2000">
              <a:latin typeface="Verdana"/>
              <a:ea typeface="Verdana"/>
              <a:cs typeface="Verdana"/>
              <a:sym typeface="Verdana"/>
            </a:endParaRPr>
          </a:p>
          <a:p>
            <a:pPr indent="-407670" lvl="0" marL="419734" marR="0" rtl="0" algn="l">
              <a:lnSpc>
                <a:spcPct val="100000"/>
              </a:lnSpc>
              <a:spcBef>
                <a:spcPts val="760"/>
              </a:spcBef>
              <a:spcAft>
                <a:spcPts val="0"/>
              </a:spcAft>
              <a:buClr>
                <a:srgbClr val="3B5D6A"/>
              </a:buClr>
              <a:buSzPts val="2800"/>
              <a:buFont typeface="Helvetica Neue"/>
              <a:buChar char="•"/>
            </a:pPr>
            <a:r>
              <a:rPr lang="en-US" sz="2000">
                <a:solidFill>
                  <a:srgbClr val="3B5D6A"/>
                </a:solidFill>
                <a:latin typeface="Verdana"/>
                <a:ea typeface="Verdana"/>
                <a:cs typeface="Verdana"/>
                <a:sym typeface="Verdana"/>
              </a:rPr>
              <a:t>Manage shared accounts</a:t>
            </a:r>
            <a:endParaRPr sz="2000">
              <a:latin typeface="Verdana"/>
              <a:ea typeface="Verdana"/>
              <a:cs typeface="Verdana"/>
              <a:sym typeface="Verdana"/>
            </a:endParaRPr>
          </a:p>
        </p:txBody>
      </p:sp>
      <p:pic>
        <p:nvPicPr>
          <p:cNvPr id="584" name="Google Shape;584;p63"/>
          <p:cNvPicPr preferRelativeResize="0"/>
          <p:nvPr/>
        </p:nvPicPr>
        <p:blipFill rotWithShape="1">
          <a:blip r:embed="rId3">
            <a:alphaModFix/>
          </a:blip>
          <a:srcRect b="0" l="0" r="0" t="0"/>
          <a:stretch/>
        </p:blipFill>
        <p:spPr>
          <a:xfrm>
            <a:off x="7332980" y="3329317"/>
            <a:ext cx="3504564" cy="262369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64"/>
          <p:cNvSpPr txBox="1"/>
          <p:nvPr>
            <p:ph type="title"/>
          </p:nvPr>
        </p:nvSpPr>
        <p:spPr>
          <a:xfrm>
            <a:off x="965708" y="1246124"/>
            <a:ext cx="9521190" cy="1276985"/>
          </a:xfrm>
          <a:prstGeom prst="rect">
            <a:avLst/>
          </a:prstGeom>
          <a:noFill/>
          <a:ln>
            <a:noFill/>
          </a:ln>
        </p:spPr>
        <p:txBody>
          <a:bodyPr anchorCtr="0" anchor="t" bIns="0" lIns="0" spcFirstLastPara="1" rIns="0" wrap="square" tIns="63500">
            <a:spAutoFit/>
          </a:bodyPr>
          <a:lstStyle/>
          <a:p>
            <a:pPr indent="-2747010" lvl="0" marL="3543300" marR="5080" rtl="0" algn="l">
              <a:lnSpc>
                <a:spcPct val="107931"/>
              </a:lnSpc>
              <a:spcBef>
                <a:spcPts val="0"/>
              </a:spcBef>
              <a:spcAft>
                <a:spcPts val="0"/>
              </a:spcAft>
              <a:buNone/>
            </a:pPr>
            <a:r>
              <a:rPr lang="en-US"/>
              <a:t>How to Protect Your Business against Cyber  Security Threats</a:t>
            </a:r>
            <a:endParaRPr/>
          </a:p>
          <a:p>
            <a:pPr indent="0" lvl="0" marL="12700" rtl="0" algn="l">
              <a:lnSpc>
                <a:spcPct val="100000"/>
              </a:lnSpc>
              <a:spcBef>
                <a:spcPts val="310"/>
              </a:spcBef>
              <a:spcAft>
                <a:spcPts val="0"/>
              </a:spcAft>
              <a:buNone/>
            </a:pPr>
            <a:r>
              <a:rPr lang="en-US" sz="2400">
                <a:solidFill>
                  <a:srgbClr val="3B5D6A"/>
                </a:solidFill>
                <a:latin typeface="Tahoma"/>
                <a:ea typeface="Tahoma"/>
                <a:cs typeface="Tahoma"/>
                <a:sym typeface="Tahoma"/>
              </a:rPr>
              <a:t>Protect your devices and information</a:t>
            </a:r>
            <a:endParaRPr sz="2400">
              <a:latin typeface="Tahoma"/>
              <a:ea typeface="Tahoma"/>
              <a:cs typeface="Tahoma"/>
              <a:sym typeface="Tahoma"/>
            </a:endParaRPr>
          </a:p>
        </p:txBody>
      </p:sp>
      <p:sp>
        <p:nvSpPr>
          <p:cNvPr id="590" name="Google Shape;590;p64"/>
          <p:cNvSpPr txBox="1"/>
          <p:nvPr/>
        </p:nvSpPr>
        <p:spPr>
          <a:xfrm>
            <a:off x="965708" y="3056585"/>
            <a:ext cx="6616065" cy="2943225"/>
          </a:xfrm>
          <a:prstGeom prst="rect">
            <a:avLst/>
          </a:prstGeom>
          <a:noFill/>
          <a:ln>
            <a:noFill/>
          </a:ln>
        </p:spPr>
        <p:txBody>
          <a:bodyPr anchorCtr="0" anchor="t" bIns="0" lIns="0" spcFirstLastPara="1" rIns="0" wrap="square" tIns="12700">
            <a:spAutoFit/>
          </a:bodyPr>
          <a:lstStyle/>
          <a:p>
            <a:pPr indent="-407670" lvl="0" marL="419734" marR="0" rtl="0" algn="l">
              <a:lnSpc>
                <a:spcPct val="100000"/>
              </a:lnSpc>
              <a:spcBef>
                <a:spcPts val="0"/>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Update your software</a:t>
            </a:r>
            <a:endParaRPr sz="1800">
              <a:latin typeface="Verdana"/>
              <a:ea typeface="Verdana"/>
              <a:cs typeface="Verdana"/>
              <a:sym typeface="Verdana"/>
            </a:endParaRPr>
          </a:p>
          <a:p>
            <a:pPr indent="-407670" lvl="0" marL="419734" marR="0" rtl="0" algn="l">
              <a:lnSpc>
                <a:spcPct val="100000"/>
              </a:lnSpc>
              <a:spcBef>
                <a:spcPts val="780"/>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Use security software</a:t>
            </a:r>
            <a:endParaRPr sz="1800">
              <a:latin typeface="Verdana"/>
              <a:ea typeface="Verdana"/>
              <a:cs typeface="Verdana"/>
              <a:sym typeface="Verdana"/>
            </a:endParaRPr>
          </a:p>
          <a:p>
            <a:pPr indent="-466725" lvl="0" marL="478790" marR="0" rtl="0" algn="l">
              <a:lnSpc>
                <a:spcPct val="100000"/>
              </a:lnSpc>
              <a:spcBef>
                <a:spcPts val="795"/>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Back up your information</a:t>
            </a:r>
            <a:endParaRPr sz="1800">
              <a:latin typeface="Verdana"/>
              <a:ea typeface="Verdana"/>
              <a:cs typeface="Verdana"/>
              <a:sym typeface="Verdana"/>
            </a:endParaRPr>
          </a:p>
          <a:p>
            <a:pPr indent="-407670" lvl="0" marL="419734" marR="0" rtl="0" algn="l">
              <a:lnSpc>
                <a:spcPct val="100000"/>
              </a:lnSpc>
              <a:spcBef>
                <a:spcPts val="780"/>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Secure your network and external services</a:t>
            </a:r>
            <a:endParaRPr sz="1800">
              <a:latin typeface="Verdana"/>
              <a:ea typeface="Verdana"/>
              <a:cs typeface="Verdana"/>
              <a:sym typeface="Verdana"/>
            </a:endParaRPr>
          </a:p>
          <a:p>
            <a:pPr indent="-407670" lvl="0" marL="419734" marR="0" rtl="0" algn="l">
              <a:lnSpc>
                <a:spcPct val="100000"/>
              </a:lnSpc>
              <a:spcBef>
                <a:spcPts val="780"/>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Harden your website</a:t>
            </a:r>
            <a:endParaRPr sz="1800">
              <a:latin typeface="Verdana"/>
              <a:ea typeface="Verdana"/>
              <a:cs typeface="Verdana"/>
              <a:sym typeface="Verdana"/>
            </a:endParaRPr>
          </a:p>
          <a:p>
            <a:pPr indent="-407670" lvl="0" marL="419734" marR="0" rtl="0" algn="l">
              <a:lnSpc>
                <a:spcPct val="100000"/>
              </a:lnSpc>
              <a:spcBef>
                <a:spcPts val="795"/>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Reset your devices before selling or disposing of them</a:t>
            </a:r>
            <a:endParaRPr sz="1800">
              <a:latin typeface="Verdana"/>
              <a:ea typeface="Verdana"/>
              <a:cs typeface="Verdana"/>
              <a:sym typeface="Verdana"/>
            </a:endParaRPr>
          </a:p>
          <a:p>
            <a:pPr indent="-407670" lvl="0" marL="419734" marR="0" rtl="0" algn="l">
              <a:lnSpc>
                <a:spcPct val="100000"/>
              </a:lnSpc>
              <a:spcBef>
                <a:spcPts val="780"/>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Keep your devices locked and physically secure</a:t>
            </a:r>
            <a:endParaRPr sz="1800">
              <a:latin typeface="Verdana"/>
              <a:ea typeface="Verdana"/>
              <a:cs typeface="Verdana"/>
              <a:sym typeface="Verdana"/>
            </a:endParaRPr>
          </a:p>
          <a:p>
            <a:pPr indent="-407670" lvl="0" marL="419734" marR="0" rtl="0" algn="l">
              <a:lnSpc>
                <a:spcPct val="100000"/>
              </a:lnSpc>
              <a:spcBef>
                <a:spcPts val="780"/>
              </a:spcBef>
              <a:spcAft>
                <a:spcPts val="0"/>
              </a:spcAft>
              <a:buClr>
                <a:srgbClr val="3B5D6A"/>
              </a:buClr>
              <a:buSzPts val="2800"/>
              <a:buFont typeface="Helvetica Neue"/>
              <a:buChar char="•"/>
            </a:pPr>
            <a:r>
              <a:rPr lang="en-US" sz="1800">
                <a:solidFill>
                  <a:srgbClr val="3B5D6A"/>
                </a:solidFill>
                <a:latin typeface="Verdana"/>
                <a:ea typeface="Verdana"/>
                <a:cs typeface="Verdana"/>
                <a:sym typeface="Verdana"/>
              </a:rPr>
              <a:t>Protect your business data</a:t>
            </a:r>
            <a:endParaRPr sz="1800">
              <a:latin typeface="Verdana"/>
              <a:ea typeface="Verdana"/>
              <a:cs typeface="Verdana"/>
              <a:sym typeface="Verdana"/>
            </a:endParaRPr>
          </a:p>
        </p:txBody>
      </p:sp>
      <p:pic>
        <p:nvPicPr>
          <p:cNvPr id="591" name="Google Shape;591;p64"/>
          <p:cNvPicPr preferRelativeResize="0"/>
          <p:nvPr/>
        </p:nvPicPr>
        <p:blipFill rotWithShape="1">
          <a:blip r:embed="rId3">
            <a:alphaModFix/>
          </a:blip>
          <a:srcRect b="0" l="0" r="0" t="0"/>
          <a:stretch/>
        </p:blipFill>
        <p:spPr>
          <a:xfrm>
            <a:off x="7669403" y="3666451"/>
            <a:ext cx="3569716" cy="248577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5"/>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597" name="Google Shape;597;p65"/>
          <p:cNvSpPr txBox="1"/>
          <p:nvPr/>
        </p:nvSpPr>
        <p:spPr>
          <a:xfrm>
            <a:off x="860247" y="2113026"/>
            <a:ext cx="8072755" cy="414147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1.Which of the following should you do to restrict access to your</a:t>
            </a:r>
            <a:endParaRPr sz="1800">
              <a:latin typeface="Tahoma"/>
              <a:ea typeface="Tahoma"/>
              <a:cs typeface="Tahoma"/>
              <a:sym typeface="Tahoma"/>
            </a:endParaRPr>
          </a:p>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files and devices?</a:t>
            </a:r>
            <a:endParaRPr sz="1800">
              <a:latin typeface="Tahoma"/>
              <a:ea typeface="Tahoma"/>
              <a:cs typeface="Tahoma"/>
              <a:sym typeface="Tahoma"/>
            </a:endParaRPr>
          </a:p>
          <a:p>
            <a:pPr indent="0" lvl="0" marL="0" marR="0" rtl="0" algn="l">
              <a:lnSpc>
                <a:spcPct val="100000"/>
              </a:lnSpc>
              <a:spcBef>
                <a:spcPts val="45"/>
              </a:spcBef>
              <a:spcAft>
                <a:spcPts val="0"/>
              </a:spcAft>
              <a:buNone/>
            </a:pPr>
            <a:r>
              <a:t/>
            </a:r>
            <a:endParaRPr sz="1750">
              <a:latin typeface="Tahoma"/>
              <a:ea typeface="Tahoma"/>
              <a:cs typeface="Tahoma"/>
              <a:sym typeface="Tahoma"/>
            </a:endParaRPr>
          </a:p>
          <a:p>
            <a:pPr indent="-271780" lvl="0" marL="283845" marR="0" rtl="0" algn="l">
              <a:lnSpc>
                <a:spcPct val="100000"/>
              </a:lnSpc>
              <a:spcBef>
                <a:spcPts val="5"/>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Update your software once a year.</a:t>
            </a:r>
            <a:endParaRPr sz="1800">
              <a:latin typeface="Verdana"/>
              <a:ea typeface="Verdana"/>
              <a:cs typeface="Verdana"/>
              <a:sym typeface="Verdana"/>
            </a:endParaRPr>
          </a:p>
          <a:p>
            <a:pPr indent="-280669" lvl="0" marL="29273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Share passwords only with colleagues you trust.</a:t>
            </a:r>
            <a:endParaRPr sz="1800">
              <a:latin typeface="Verdana"/>
              <a:ea typeface="Verdana"/>
              <a:cs typeface="Verdana"/>
              <a:sym typeface="Verdana"/>
            </a:endParaRPr>
          </a:p>
          <a:p>
            <a:pPr indent="-114300" lvl="0" marL="12700" marR="60706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Have your staff members access information via an open Wi-Fi  network.</a:t>
            </a:r>
            <a:endParaRPr sz="1800">
              <a:latin typeface="Verdana"/>
              <a:ea typeface="Verdana"/>
              <a:cs typeface="Verdana"/>
              <a:sym typeface="Verdana"/>
            </a:endParaRPr>
          </a:p>
          <a:p>
            <a:pPr indent="-297180" lvl="0" marL="309880"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Use multi-factor authentication.</a:t>
            </a:r>
            <a:endParaRPr sz="1800">
              <a:latin typeface="Verdana"/>
              <a:ea typeface="Verdana"/>
              <a:cs typeface="Verdana"/>
              <a:sym typeface="Verdana"/>
            </a:endParaRPr>
          </a:p>
          <a:p>
            <a:pPr indent="0" lvl="0" marL="0" marR="0" rtl="0" algn="l">
              <a:lnSpc>
                <a:spcPct val="100000"/>
              </a:lnSpc>
              <a:spcBef>
                <a:spcPts val="0"/>
              </a:spcBef>
              <a:spcAft>
                <a:spcPts val="0"/>
              </a:spcAft>
              <a:buNone/>
            </a:pPr>
            <a:r>
              <a:t/>
            </a:r>
            <a:endParaRPr sz="2200">
              <a:latin typeface="Verdana"/>
              <a:ea typeface="Verdana"/>
              <a:cs typeface="Verdana"/>
              <a:sym typeface="Verdana"/>
            </a:endParaRPr>
          </a:p>
          <a:p>
            <a:pPr indent="0" lvl="0" marL="12700" marR="5080" rtl="0" algn="l">
              <a:lnSpc>
                <a:spcPct val="100000"/>
              </a:lnSpc>
              <a:spcBef>
                <a:spcPts val="1650"/>
              </a:spcBef>
              <a:spcAft>
                <a:spcPts val="0"/>
              </a:spcAft>
              <a:buNone/>
            </a:pPr>
            <a:r>
              <a:rPr b="1" lang="en-US" sz="1800">
                <a:solidFill>
                  <a:srgbClr val="3B5D6A"/>
                </a:solidFill>
                <a:latin typeface="Tahoma"/>
                <a:ea typeface="Tahoma"/>
                <a:cs typeface="Tahoma"/>
                <a:sym typeface="Tahoma"/>
              </a:rPr>
              <a:t>2. Backing up important files offline, on an external hard drive or in  the cloud, will help protect your business in the event of a cyber  attack.</a:t>
            </a:r>
            <a:endParaRPr sz="1800">
              <a:latin typeface="Tahoma"/>
              <a:ea typeface="Tahoma"/>
              <a:cs typeface="Tahoma"/>
              <a:sym typeface="Tahoma"/>
            </a:endParaRPr>
          </a:p>
          <a:p>
            <a:pPr indent="0" lvl="0" marL="0" marR="0" rtl="0" algn="l">
              <a:lnSpc>
                <a:spcPct val="100000"/>
              </a:lnSpc>
              <a:spcBef>
                <a:spcPts val="45"/>
              </a:spcBef>
              <a:spcAft>
                <a:spcPts val="0"/>
              </a:spcAft>
              <a:buNone/>
            </a:pPr>
            <a:r>
              <a:t/>
            </a:r>
            <a:endParaRPr sz="1750">
              <a:latin typeface="Tahoma"/>
              <a:ea typeface="Tahoma"/>
              <a:cs typeface="Tahoma"/>
              <a:sym typeface="Tahoma"/>
            </a:endParaRPr>
          </a:p>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True or False</a:t>
            </a:r>
            <a:endParaRPr sz="1800">
              <a:latin typeface="Verdana"/>
              <a:ea typeface="Verdana"/>
              <a:cs typeface="Verdana"/>
              <a:sym typeface="Verdana"/>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6"/>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603" name="Google Shape;603;p66"/>
          <p:cNvSpPr txBox="1"/>
          <p:nvPr/>
        </p:nvSpPr>
        <p:spPr>
          <a:xfrm>
            <a:off x="886764" y="2137409"/>
            <a:ext cx="8162925" cy="3317875"/>
          </a:xfrm>
          <a:prstGeom prst="rect">
            <a:avLst/>
          </a:prstGeom>
          <a:noFill/>
          <a:ln>
            <a:noFill/>
          </a:ln>
        </p:spPr>
        <p:txBody>
          <a:bodyPr anchorCtr="0" anchor="t" bIns="0" lIns="0" spcFirstLastPara="1" rIns="0" wrap="square" tIns="12700">
            <a:spAutoFit/>
          </a:bodyPr>
          <a:lstStyle/>
          <a:p>
            <a:pPr indent="-88899" lvl="0" marL="12700" marR="303530" rtl="0" algn="l">
              <a:lnSpc>
                <a:spcPct val="100000"/>
              </a:lnSpc>
              <a:spcBef>
                <a:spcPts val="0"/>
              </a:spcBef>
              <a:spcAft>
                <a:spcPts val="0"/>
              </a:spcAft>
              <a:buClr>
                <a:srgbClr val="000000"/>
              </a:buClr>
              <a:buSzPts val="1400"/>
              <a:buFont typeface="Arial"/>
              <a:buAutoNum type="arabicPeriod" startAt="3"/>
            </a:pPr>
            <a:r>
              <a:rPr b="1" lang="en-US" sz="1800">
                <a:solidFill>
                  <a:srgbClr val="3B5D6A"/>
                </a:solidFill>
                <a:latin typeface="Tahoma"/>
                <a:ea typeface="Tahoma"/>
                <a:cs typeface="Tahoma"/>
                <a:sym typeface="Tahoma"/>
              </a:rPr>
              <a:t>Which is the best answer for which people in a business should  be responsible for cybersecurity?</a:t>
            </a:r>
            <a:endParaRPr sz="1800">
              <a:latin typeface="Tahoma"/>
              <a:ea typeface="Tahoma"/>
              <a:cs typeface="Tahoma"/>
              <a:sym typeface="Tahoma"/>
            </a:endParaRPr>
          </a:p>
          <a:p>
            <a:pPr indent="0" lvl="0" marL="0" marR="0" rtl="0" algn="l">
              <a:lnSpc>
                <a:spcPct val="100000"/>
              </a:lnSpc>
              <a:spcBef>
                <a:spcPts val="45"/>
              </a:spcBef>
              <a:spcAft>
                <a:spcPts val="0"/>
              </a:spcAft>
              <a:buSzPts val="1750"/>
              <a:buFont typeface="Arial"/>
              <a:buNone/>
            </a:pPr>
            <a:r>
              <a:t/>
            </a:r>
            <a:endParaRPr sz="1750">
              <a:latin typeface="Tahoma"/>
              <a:ea typeface="Tahoma"/>
              <a:cs typeface="Tahoma"/>
              <a:sym typeface="Tahoma"/>
            </a:endParaRPr>
          </a:p>
          <a:p>
            <a:pPr indent="-114300" lvl="1" marL="12700" marR="565785" rtl="0" algn="l">
              <a:lnSpc>
                <a:spcPct val="100000"/>
              </a:lnSpc>
              <a:spcBef>
                <a:spcPts val="5"/>
              </a:spcBef>
              <a:spcAft>
                <a:spcPts val="0"/>
              </a:spcAft>
              <a:buClr>
                <a:srgbClr val="3B5D6A"/>
              </a:buClr>
              <a:buSzPts val="1800"/>
              <a:buFont typeface="Verdana"/>
              <a:buAutoNum type="alphaUcPeriod"/>
            </a:pPr>
            <a:r>
              <a:rPr b="0" i="0" lang="en-US" sz="1800" u="none" cap="none" strike="noStrike">
                <a:solidFill>
                  <a:srgbClr val="3B5D6A"/>
                </a:solidFill>
                <a:latin typeface="Verdana"/>
                <a:ea typeface="Verdana"/>
                <a:cs typeface="Verdana"/>
                <a:sym typeface="Verdana"/>
              </a:rPr>
              <a:t>Business owners. They run the business, so they need to know  cybersecurity basics and put them in practice to reduce the risk of  cyber attacks.</a:t>
            </a:r>
            <a:endParaRPr b="0" i="0" sz="1800" u="none" cap="none" strike="noStrike">
              <a:latin typeface="Verdana"/>
              <a:ea typeface="Verdana"/>
              <a:cs typeface="Verdana"/>
              <a:sym typeface="Verdana"/>
            </a:endParaRPr>
          </a:p>
          <a:p>
            <a:pPr indent="-282575" lvl="1" marL="353695" marR="0" rtl="0" algn="l">
              <a:lnSpc>
                <a:spcPct val="100000"/>
              </a:lnSpc>
              <a:spcBef>
                <a:spcPts val="0"/>
              </a:spcBef>
              <a:spcAft>
                <a:spcPts val="0"/>
              </a:spcAft>
              <a:buClr>
                <a:srgbClr val="3B5D6A"/>
              </a:buClr>
              <a:buSzPts val="1800"/>
              <a:buFont typeface="Verdana"/>
              <a:buAutoNum type="alphaUcPeriod"/>
            </a:pPr>
            <a:r>
              <a:rPr b="0" i="0" lang="en-US" sz="1800" u="none" cap="none" strike="noStrike">
                <a:solidFill>
                  <a:srgbClr val="3B5D6A"/>
                </a:solidFill>
                <a:latin typeface="Verdana"/>
                <a:ea typeface="Verdana"/>
                <a:cs typeface="Verdana"/>
                <a:sym typeface="Verdana"/>
              </a:rPr>
              <a:t>IT specialists, because they are in the best position to know about</a:t>
            </a:r>
            <a:endParaRPr b="0" i="0" sz="1800" u="none" cap="none" strike="noStrike">
              <a:latin typeface="Verdana"/>
              <a:ea typeface="Verdana"/>
              <a:cs typeface="Verdana"/>
              <a:sym typeface="Verdana"/>
            </a:endParaRPr>
          </a:p>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and promote cybersecurity within a business.</a:t>
            </a:r>
            <a:endParaRPr sz="1800">
              <a:latin typeface="Verdana"/>
              <a:ea typeface="Verdana"/>
              <a:cs typeface="Verdana"/>
              <a:sym typeface="Verdana"/>
            </a:endParaRPr>
          </a:p>
          <a:p>
            <a:pPr indent="-59055" lvl="1" marL="71755" marR="254000" rtl="0" algn="l">
              <a:lnSpc>
                <a:spcPct val="100000"/>
              </a:lnSpc>
              <a:spcBef>
                <a:spcPts val="0"/>
              </a:spcBef>
              <a:spcAft>
                <a:spcPts val="0"/>
              </a:spcAft>
              <a:buClr>
                <a:srgbClr val="3B5D6A"/>
              </a:buClr>
              <a:buSzPts val="1800"/>
              <a:buFont typeface="Verdana"/>
              <a:buAutoNum type="alphaUcPeriod" startAt="3"/>
            </a:pPr>
            <a:r>
              <a:rPr b="0" i="0" lang="en-US" sz="1800" u="none" cap="none" strike="noStrike">
                <a:solidFill>
                  <a:srgbClr val="3B5D6A"/>
                </a:solidFill>
                <a:latin typeface="Verdana"/>
                <a:ea typeface="Verdana"/>
                <a:cs typeface="Verdana"/>
                <a:sym typeface="Verdana"/>
              </a:rPr>
              <a:t>Managers, because they are responsible for making sure that staff  members are following the right practices.</a:t>
            </a:r>
            <a:endParaRPr b="0" i="0" sz="1800" u="none" cap="none" strike="noStrike">
              <a:latin typeface="Verdana"/>
              <a:ea typeface="Verdana"/>
              <a:cs typeface="Verdana"/>
              <a:sym typeface="Verdana"/>
            </a:endParaRPr>
          </a:p>
          <a:p>
            <a:pPr indent="-59055" lvl="1" marL="71755" marR="5080" rtl="0" algn="l">
              <a:lnSpc>
                <a:spcPct val="100000"/>
              </a:lnSpc>
              <a:spcBef>
                <a:spcPts val="0"/>
              </a:spcBef>
              <a:spcAft>
                <a:spcPts val="0"/>
              </a:spcAft>
              <a:buClr>
                <a:srgbClr val="3B5D6A"/>
              </a:buClr>
              <a:buSzPts val="1800"/>
              <a:buFont typeface="Verdana"/>
              <a:buAutoNum type="alphaUcPeriod" startAt="3"/>
            </a:pPr>
            <a:r>
              <a:rPr b="0" i="0" lang="en-US" sz="1800" u="none" cap="none" strike="noStrike">
                <a:solidFill>
                  <a:srgbClr val="3B5D6A"/>
                </a:solidFill>
                <a:latin typeface="Verdana"/>
                <a:ea typeface="Verdana"/>
                <a:cs typeface="Verdana"/>
                <a:sym typeface="Verdana"/>
              </a:rPr>
              <a:t>All staff members should know some cybersecurity basics to reduce  the risk of cyber attacks.</a:t>
            </a:r>
            <a:endParaRPr b="0" i="0" sz="1800" u="none" cap="none" strike="noStrike">
              <a:latin typeface="Verdana"/>
              <a:ea typeface="Verdana"/>
              <a:cs typeface="Verdana"/>
              <a:sym typeface="Verdana"/>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7"/>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609" name="Google Shape;609;p67"/>
          <p:cNvSpPr txBox="1"/>
          <p:nvPr/>
        </p:nvSpPr>
        <p:spPr>
          <a:xfrm>
            <a:off x="851103" y="2132457"/>
            <a:ext cx="8178165" cy="3867150"/>
          </a:xfrm>
          <a:prstGeom prst="rect">
            <a:avLst/>
          </a:prstGeom>
          <a:noFill/>
          <a:ln>
            <a:noFill/>
          </a:ln>
        </p:spPr>
        <p:txBody>
          <a:bodyPr anchorCtr="0" anchor="t" bIns="0" lIns="0" spcFirstLastPara="1" rIns="0" wrap="square" tIns="12700">
            <a:spAutoFit/>
          </a:bodyPr>
          <a:lstStyle/>
          <a:p>
            <a:pPr indent="-280669" lvl="0" marL="292735" marR="0" rtl="0" algn="l">
              <a:lnSpc>
                <a:spcPct val="100000"/>
              </a:lnSpc>
              <a:spcBef>
                <a:spcPts val="0"/>
              </a:spcBef>
              <a:spcAft>
                <a:spcPts val="0"/>
              </a:spcAft>
              <a:buClr>
                <a:srgbClr val="3B5D6A"/>
              </a:buClr>
              <a:buSzPts val="1800"/>
              <a:buFont typeface="Tahoma"/>
              <a:buAutoNum type="arabicPeriod" startAt="4"/>
            </a:pPr>
            <a:r>
              <a:rPr b="1" lang="en-US" sz="1800">
                <a:solidFill>
                  <a:srgbClr val="3B5D6A"/>
                </a:solidFill>
                <a:latin typeface="Tahoma"/>
                <a:ea typeface="Tahoma"/>
                <a:cs typeface="Tahoma"/>
                <a:sym typeface="Tahoma"/>
              </a:rPr>
              <a:t>Which one of these statements is correct?</a:t>
            </a:r>
            <a:endParaRPr sz="1800">
              <a:latin typeface="Tahoma"/>
              <a:ea typeface="Tahoma"/>
              <a:cs typeface="Tahoma"/>
              <a:sym typeface="Tahoma"/>
            </a:endParaRPr>
          </a:p>
          <a:p>
            <a:pPr indent="0" lvl="0" marL="0" marR="0" rtl="0" algn="l">
              <a:lnSpc>
                <a:spcPct val="100000"/>
              </a:lnSpc>
              <a:spcBef>
                <a:spcPts val="50"/>
              </a:spcBef>
              <a:spcAft>
                <a:spcPts val="0"/>
              </a:spcAft>
              <a:buClr>
                <a:srgbClr val="3B5D6A"/>
              </a:buClr>
              <a:buSzPts val="1750"/>
              <a:buFont typeface="Tahoma"/>
              <a:buNone/>
            </a:pPr>
            <a:r>
              <a:t/>
            </a:r>
            <a:endParaRPr sz="1750">
              <a:latin typeface="Tahoma"/>
              <a:ea typeface="Tahoma"/>
              <a:cs typeface="Tahoma"/>
              <a:sym typeface="Tahoma"/>
            </a:endParaRPr>
          </a:p>
          <a:p>
            <a:pPr indent="-114300" lvl="1" marL="12700" marR="5080" rtl="0" algn="l">
              <a:lnSpc>
                <a:spcPct val="100000"/>
              </a:lnSpc>
              <a:spcBef>
                <a:spcPts val="0"/>
              </a:spcBef>
              <a:spcAft>
                <a:spcPts val="0"/>
              </a:spcAft>
              <a:buClr>
                <a:srgbClr val="3B5D6A"/>
              </a:buClr>
              <a:buSzPts val="1800"/>
              <a:buFont typeface="Verdana"/>
              <a:buAutoNum type="alphaUcPeriod"/>
            </a:pPr>
            <a:r>
              <a:rPr b="0" i="0" lang="en-US" sz="1800" u="none" cap="none" strike="noStrike">
                <a:solidFill>
                  <a:srgbClr val="3B5D6A"/>
                </a:solidFill>
                <a:latin typeface="Verdana"/>
                <a:ea typeface="Verdana"/>
                <a:cs typeface="Verdana"/>
                <a:sym typeface="Verdana"/>
              </a:rPr>
              <a:t>If you get an email that looks like it’s from someone you know, you  can click on any links as long as you have a spam blocker and anti-virus  protection.</a:t>
            </a:r>
            <a:endParaRPr b="0" i="0" sz="1800" u="none" cap="none" strike="noStrike">
              <a:latin typeface="Verdana"/>
              <a:ea typeface="Verdana"/>
              <a:cs typeface="Verdana"/>
              <a:sym typeface="Verdana"/>
            </a:endParaRPr>
          </a:p>
          <a:p>
            <a:pPr indent="-59055" lvl="1" marL="71755" marR="480694" rtl="0" algn="l">
              <a:lnSpc>
                <a:spcPct val="100000"/>
              </a:lnSpc>
              <a:spcBef>
                <a:spcPts val="0"/>
              </a:spcBef>
              <a:spcAft>
                <a:spcPts val="0"/>
              </a:spcAft>
              <a:buClr>
                <a:srgbClr val="3B5D6A"/>
              </a:buClr>
              <a:buSzPts val="1800"/>
              <a:buFont typeface="Verdana"/>
              <a:buAutoNum type="alphaUcPeriod"/>
            </a:pPr>
            <a:r>
              <a:rPr b="0" i="0" lang="en-US" sz="1800" u="none" cap="none" strike="noStrike">
                <a:solidFill>
                  <a:srgbClr val="3B5D6A"/>
                </a:solidFill>
                <a:latin typeface="Verdana"/>
                <a:ea typeface="Verdana"/>
                <a:cs typeface="Verdana"/>
                <a:sym typeface="Verdana"/>
              </a:rPr>
              <a:t>You can trust an email really comes from a client if it uses the  client’s logo and contains at least one fact about the client that you  know to be true.</a:t>
            </a:r>
            <a:endParaRPr b="0" i="0" sz="1800" u="none" cap="none" strike="noStrike">
              <a:latin typeface="Verdana"/>
              <a:ea typeface="Verdana"/>
              <a:cs typeface="Verdana"/>
              <a:sym typeface="Verdana"/>
            </a:endParaRPr>
          </a:p>
          <a:p>
            <a:pPr indent="-59055" lvl="1" marL="71755" marR="90805" rtl="0" algn="l">
              <a:lnSpc>
                <a:spcPct val="100000"/>
              </a:lnSpc>
              <a:spcBef>
                <a:spcPts val="0"/>
              </a:spcBef>
              <a:spcAft>
                <a:spcPts val="0"/>
              </a:spcAft>
              <a:buClr>
                <a:srgbClr val="3B5D6A"/>
              </a:buClr>
              <a:buSzPts val="1800"/>
              <a:buFont typeface="Verdana"/>
              <a:buAutoNum type="alphaUcPeriod"/>
            </a:pPr>
            <a:r>
              <a:rPr b="0" i="0" lang="en-US" sz="1800" u="none" cap="none" strike="noStrike">
                <a:solidFill>
                  <a:srgbClr val="3B5D6A"/>
                </a:solidFill>
                <a:latin typeface="Verdana"/>
                <a:ea typeface="Verdana"/>
                <a:cs typeface="Verdana"/>
                <a:sym typeface="Verdana"/>
              </a:rPr>
              <a:t>If you get a message from a colleague who needs your network  password, you should never give it out unless the colleague says it’s an  emergency.</a:t>
            </a:r>
            <a:endParaRPr b="0" i="0" sz="1800" u="none" cap="none" strike="noStrike">
              <a:latin typeface="Verdana"/>
              <a:ea typeface="Verdana"/>
              <a:cs typeface="Verdana"/>
              <a:sym typeface="Verdana"/>
            </a:endParaRPr>
          </a:p>
          <a:p>
            <a:pPr indent="-59055" lvl="1" marL="71755" marR="191135" rtl="0" algn="l">
              <a:lnSpc>
                <a:spcPct val="100000"/>
              </a:lnSpc>
              <a:spcBef>
                <a:spcPts val="5"/>
              </a:spcBef>
              <a:spcAft>
                <a:spcPts val="0"/>
              </a:spcAft>
              <a:buClr>
                <a:srgbClr val="3B5D6A"/>
              </a:buClr>
              <a:buSzPts val="1800"/>
              <a:buFont typeface="Verdana"/>
              <a:buAutoNum type="alphaUcPeriod"/>
            </a:pPr>
            <a:r>
              <a:rPr b="0" i="0" lang="en-US" sz="1800" u="none" cap="none" strike="noStrike">
                <a:solidFill>
                  <a:srgbClr val="3B5D6A"/>
                </a:solidFill>
                <a:latin typeface="Verdana"/>
                <a:ea typeface="Verdana"/>
                <a:cs typeface="Verdana"/>
                <a:sym typeface="Verdana"/>
              </a:rPr>
              <a:t>If you get an email from Human Resources asking you to provide  personal information right away, you should check it out first to make  sure they are who they say are.</a:t>
            </a:r>
            <a:endParaRPr b="0" i="0" sz="1800" u="none" cap="none" strike="noStrike">
              <a:latin typeface="Verdana"/>
              <a:ea typeface="Verdana"/>
              <a:cs typeface="Verdana"/>
              <a:sym typeface="Verdana"/>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68"/>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615" name="Google Shape;615;p68"/>
          <p:cNvSpPr txBox="1"/>
          <p:nvPr/>
        </p:nvSpPr>
        <p:spPr>
          <a:xfrm>
            <a:off x="753567" y="2122423"/>
            <a:ext cx="8689975" cy="2494915"/>
          </a:xfrm>
          <a:prstGeom prst="rect">
            <a:avLst/>
          </a:prstGeom>
          <a:noFill/>
          <a:ln>
            <a:noFill/>
          </a:ln>
        </p:spPr>
        <p:txBody>
          <a:bodyPr anchorCtr="0" anchor="t" bIns="0" lIns="0" spcFirstLastPara="1" rIns="0" wrap="square" tIns="12700">
            <a:spAutoFit/>
          </a:bodyPr>
          <a:lstStyle/>
          <a:p>
            <a:pPr indent="-114300" lvl="0" marL="12700" marR="5080" rtl="0" algn="l">
              <a:lnSpc>
                <a:spcPct val="100000"/>
              </a:lnSpc>
              <a:spcBef>
                <a:spcPts val="0"/>
              </a:spcBef>
              <a:spcAft>
                <a:spcPts val="0"/>
              </a:spcAft>
              <a:buClr>
                <a:srgbClr val="3B5D6A"/>
              </a:buClr>
              <a:buSzPts val="1800"/>
              <a:buFont typeface="Tahoma"/>
              <a:buAutoNum type="arabicPeriod" startAt="5"/>
            </a:pPr>
            <a:r>
              <a:rPr b="1" lang="en-US" sz="1800">
                <a:solidFill>
                  <a:srgbClr val="3B5D6A"/>
                </a:solidFill>
                <a:latin typeface="Tahoma"/>
                <a:ea typeface="Tahoma"/>
                <a:cs typeface="Tahoma"/>
                <a:sym typeface="Tahoma"/>
              </a:rPr>
              <a:t>An email from your boss asks for the name, addresses, and credit  card information of the company’s top clients. The email says it’s urgent  and to please reply right away. You should reply right away.</a:t>
            </a:r>
            <a:endParaRPr sz="1800">
              <a:latin typeface="Tahoma"/>
              <a:ea typeface="Tahoma"/>
              <a:cs typeface="Tahoma"/>
              <a:sym typeface="Tahoma"/>
            </a:endParaRPr>
          </a:p>
          <a:p>
            <a:pPr indent="0" lvl="0" marL="0" marR="0" rtl="0" algn="l">
              <a:lnSpc>
                <a:spcPct val="100000"/>
              </a:lnSpc>
              <a:spcBef>
                <a:spcPts val="45"/>
              </a:spcBef>
              <a:spcAft>
                <a:spcPts val="0"/>
              </a:spcAft>
              <a:buClr>
                <a:srgbClr val="3B5D6A"/>
              </a:buClr>
              <a:buSzPts val="1750"/>
              <a:buFont typeface="Tahoma"/>
              <a:buNone/>
            </a:pPr>
            <a:r>
              <a:t/>
            </a:r>
            <a:endParaRPr sz="1750">
              <a:latin typeface="Tahoma"/>
              <a:ea typeface="Tahoma"/>
              <a:cs typeface="Tahoma"/>
              <a:sym typeface="Tahoma"/>
            </a:endParaRPr>
          </a:p>
          <a:p>
            <a:pPr indent="0" lvl="0" marL="12700" marR="0" rtl="0" algn="l">
              <a:lnSpc>
                <a:spcPct val="100000"/>
              </a:lnSpc>
              <a:spcBef>
                <a:spcPts val="5"/>
              </a:spcBef>
              <a:spcAft>
                <a:spcPts val="0"/>
              </a:spcAft>
              <a:buNone/>
            </a:pPr>
            <a:r>
              <a:rPr lang="en-US" sz="1800">
                <a:solidFill>
                  <a:srgbClr val="3B5D6A"/>
                </a:solidFill>
                <a:latin typeface="Verdana"/>
                <a:ea typeface="Verdana"/>
                <a:cs typeface="Verdana"/>
                <a:sym typeface="Verdana"/>
              </a:rPr>
              <a:t>True or False?</a:t>
            </a:r>
            <a:endParaRPr sz="1800">
              <a:latin typeface="Verdana"/>
              <a:ea typeface="Verdana"/>
              <a:cs typeface="Verdana"/>
              <a:sym typeface="Verdana"/>
            </a:endParaRPr>
          </a:p>
          <a:p>
            <a:pPr indent="0" lvl="0" marL="0" marR="0" rtl="0" algn="l">
              <a:lnSpc>
                <a:spcPct val="100000"/>
              </a:lnSpc>
              <a:spcBef>
                <a:spcPts val="35"/>
              </a:spcBef>
              <a:spcAft>
                <a:spcPts val="0"/>
              </a:spcAft>
              <a:buNone/>
            </a:pPr>
            <a:r>
              <a:t/>
            </a:r>
            <a:endParaRPr sz="1750">
              <a:latin typeface="Verdana"/>
              <a:ea typeface="Verdana"/>
              <a:cs typeface="Verdana"/>
              <a:sym typeface="Verdana"/>
            </a:endParaRPr>
          </a:p>
          <a:p>
            <a:pPr indent="-207009" lvl="0" marL="219075" marR="0" rtl="0" algn="l">
              <a:lnSpc>
                <a:spcPct val="100000"/>
              </a:lnSpc>
              <a:spcBef>
                <a:spcPts val="0"/>
              </a:spcBef>
              <a:spcAft>
                <a:spcPts val="0"/>
              </a:spcAft>
              <a:buClr>
                <a:srgbClr val="3B5D6A"/>
              </a:buClr>
              <a:buSzPts val="1800"/>
              <a:buFont typeface="Tahoma"/>
              <a:buAutoNum type="arabicPeriod" startAt="6"/>
            </a:pPr>
            <a:r>
              <a:rPr b="1" lang="en-US" sz="1800">
                <a:solidFill>
                  <a:srgbClr val="3B5D6A"/>
                </a:solidFill>
                <a:latin typeface="Tahoma"/>
                <a:ea typeface="Tahoma"/>
                <a:cs typeface="Tahoma"/>
                <a:sym typeface="Tahoma"/>
              </a:rPr>
              <a:t>Email authentication can help protect against phishing attacks.</a:t>
            </a:r>
            <a:endParaRPr sz="1800">
              <a:latin typeface="Tahoma"/>
              <a:ea typeface="Tahoma"/>
              <a:cs typeface="Tahoma"/>
              <a:sym typeface="Tahoma"/>
            </a:endParaRPr>
          </a:p>
          <a:p>
            <a:pPr indent="0" lvl="0" marL="0" marR="0" rtl="0" algn="l">
              <a:lnSpc>
                <a:spcPct val="100000"/>
              </a:lnSpc>
              <a:spcBef>
                <a:spcPts val="45"/>
              </a:spcBef>
              <a:spcAft>
                <a:spcPts val="0"/>
              </a:spcAft>
              <a:buNone/>
            </a:pPr>
            <a:r>
              <a:t/>
            </a:r>
            <a:endParaRPr sz="1750">
              <a:latin typeface="Tahoma"/>
              <a:ea typeface="Tahoma"/>
              <a:cs typeface="Tahoma"/>
              <a:sym typeface="Tahoma"/>
            </a:endParaRPr>
          </a:p>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True or False?</a:t>
            </a:r>
            <a:endParaRPr sz="1800">
              <a:latin typeface="Verdana"/>
              <a:ea typeface="Verdana"/>
              <a:cs typeface="Verdana"/>
              <a:sym typeface="Verdana"/>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69"/>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621" name="Google Shape;621;p69"/>
          <p:cNvSpPr txBox="1"/>
          <p:nvPr/>
        </p:nvSpPr>
        <p:spPr>
          <a:xfrm>
            <a:off x="753567" y="2122423"/>
            <a:ext cx="8475980" cy="2494915"/>
          </a:xfrm>
          <a:prstGeom prst="rect">
            <a:avLst/>
          </a:prstGeom>
          <a:noFill/>
          <a:ln>
            <a:noFill/>
          </a:ln>
        </p:spPr>
        <p:txBody>
          <a:bodyPr anchorCtr="0" anchor="t" bIns="0" lIns="0" spcFirstLastPara="1" rIns="0" wrap="square" tIns="12700">
            <a:spAutoFit/>
          </a:bodyPr>
          <a:lstStyle/>
          <a:p>
            <a:pPr indent="-265430" lvl="0" marL="277495" marR="0" rtl="0" algn="l">
              <a:lnSpc>
                <a:spcPct val="100000"/>
              </a:lnSpc>
              <a:spcBef>
                <a:spcPts val="0"/>
              </a:spcBef>
              <a:spcAft>
                <a:spcPts val="0"/>
              </a:spcAft>
              <a:buClr>
                <a:srgbClr val="3B5D6A"/>
              </a:buClr>
              <a:buSzPts val="1800"/>
              <a:buFont typeface="Tahoma"/>
              <a:buAutoNum type="arabicPeriod" startAt="7"/>
            </a:pPr>
            <a:r>
              <a:rPr b="1" lang="en-US" sz="1800">
                <a:solidFill>
                  <a:srgbClr val="3B5D6A"/>
                </a:solidFill>
                <a:latin typeface="Tahoma"/>
                <a:ea typeface="Tahoma"/>
                <a:cs typeface="Tahoma"/>
                <a:sym typeface="Tahoma"/>
              </a:rPr>
              <a:t>What is ransomware?</a:t>
            </a:r>
            <a:endParaRPr sz="1800">
              <a:latin typeface="Tahoma"/>
              <a:ea typeface="Tahoma"/>
              <a:cs typeface="Tahoma"/>
              <a:sym typeface="Tahoma"/>
            </a:endParaRPr>
          </a:p>
          <a:p>
            <a:pPr indent="0" lvl="0" marL="0" marR="0" rtl="0" algn="l">
              <a:lnSpc>
                <a:spcPct val="100000"/>
              </a:lnSpc>
              <a:spcBef>
                <a:spcPts val="45"/>
              </a:spcBef>
              <a:spcAft>
                <a:spcPts val="0"/>
              </a:spcAft>
              <a:buClr>
                <a:srgbClr val="3B5D6A"/>
              </a:buClr>
              <a:buSzPts val="1750"/>
              <a:buFont typeface="Tahoma"/>
              <a:buNone/>
            </a:pPr>
            <a:r>
              <a:t/>
            </a:r>
            <a:endParaRPr sz="1750">
              <a:latin typeface="Tahoma"/>
              <a:ea typeface="Tahoma"/>
              <a:cs typeface="Tahoma"/>
              <a:sym typeface="Tahoma"/>
            </a:endParaRPr>
          </a:p>
          <a:p>
            <a:pPr indent="-114300" lvl="1" marL="12700" marR="311150" rtl="0" algn="l">
              <a:lnSpc>
                <a:spcPct val="100000"/>
              </a:lnSpc>
              <a:spcBef>
                <a:spcPts val="5"/>
              </a:spcBef>
              <a:spcAft>
                <a:spcPts val="0"/>
              </a:spcAft>
              <a:buClr>
                <a:srgbClr val="3B5D6A"/>
              </a:buClr>
              <a:buSzPts val="1800"/>
              <a:buFont typeface="Verdana"/>
              <a:buAutoNum type="alphaUcPeriod"/>
            </a:pPr>
            <a:r>
              <a:rPr b="0" i="0" lang="en-US" sz="1800" u="none" cap="none" strike="noStrike">
                <a:solidFill>
                  <a:srgbClr val="3B5D6A"/>
                </a:solidFill>
                <a:latin typeface="Verdana"/>
                <a:ea typeface="Verdana"/>
                <a:cs typeface="Verdana"/>
                <a:sym typeface="Verdana"/>
              </a:rPr>
              <a:t>Software that infects computer networks and mobile devices to hold  your data hostage until you send the attackers money.</a:t>
            </a:r>
            <a:endParaRPr b="0" i="0" sz="1800" u="none" cap="none" strike="noStrike">
              <a:latin typeface="Verdana"/>
              <a:ea typeface="Verdana"/>
              <a:cs typeface="Verdana"/>
              <a:sym typeface="Verdana"/>
            </a:endParaRPr>
          </a:p>
          <a:p>
            <a:pPr indent="-280669" lvl="1" marL="292735" marR="0" rtl="0" algn="l">
              <a:lnSpc>
                <a:spcPct val="100000"/>
              </a:lnSpc>
              <a:spcBef>
                <a:spcPts val="0"/>
              </a:spcBef>
              <a:spcAft>
                <a:spcPts val="0"/>
              </a:spcAft>
              <a:buClr>
                <a:srgbClr val="3B5D6A"/>
              </a:buClr>
              <a:buSzPts val="1800"/>
              <a:buFont typeface="Verdana"/>
              <a:buAutoNum type="alphaUcPeriod"/>
            </a:pPr>
            <a:r>
              <a:rPr b="0" i="0" lang="en-US" sz="1800" u="none" cap="none" strike="noStrike">
                <a:solidFill>
                  <a:srgbClr val="3B5D6A"/>
                </a:solidFill>
                <a:latin typeface="Verdana"/>
                <a:ea typeface="Verdana"/>
                <a:cs typeface="Verdana"/>
                <a:sym typeface="Verdana"/>
              </a:rPr>
              <a:t>Computer equipment that criminals steal from you and won’t return</a:t>
            </a:r>
            <a:endParaRPr b="0" i="0" sz="1800" u="none" cap="none" strike="noStrike">
              <a:latin typeface="Verdana"/>
              <a:ea typeface="Verdana"/>
              <a:cs typeface="Verdana"/>
              <a:sym typeface="Verdana"/>
            </a:endParaRPr>
          </a:p>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until you pay them.</a:t>
            </a:r>
            <a:endParaRPr sz="1800">
              <a:latin typeface="Verdana"/>
              <a:ea typeface="Verdana"/>
              <a:cs typeface="Verdana"/>
              <a:sym typeface="Verdana"/>
            </a:endParaRPr>
          </a:p>
          <a:p>
            <a:pPr indent="-114300" lvl="1" marL="12700" marR="5080" rtl="0" algn="l">
              <a:lnSpc>
                <a:spcPct val="100000"/>
              </a:lnSpc>
              <a:spcBef>
                <a:spcPts val="0"/>
              </a:spcBef>
              <a:spcAft>
                <a:spcPts val="0"/>
              </a:spcAft>
              <a:buClr>
                <a:srgbClr val="3B5D6A"/>
              </a:buClr>
              <a:buSzPts val="1800"/>
              <a:buFont typeface="Verdana"/>
              <a:buAutoNum type="alphaUcPeriod" startAt="3"/>
            </a:pPr>
            <a:r>
              <a:rPr b="0" i="0" lang="en-US" sz="1800" u="none" cap="none" strike="noStrike">
                <a:solidFill>
                  <a:srgbClr val="3B5D6A"/>
                </a:solidFill>
                <a:latin typeface="Verdana"/>
                <a:ea typeface="Verdana"/>
                <a:cs typeface="Verdana"/>
                <a:sym typeface="Verdana"/>
              </a:rPr>
              <a:t>Software used to protect your computer or mobile device from harmful  viruses.</a:t>
            </a:r>
            <a:endParaRPr b="0" i="0" sz="1800" u="none" cap="none" strike="noStrike">
              <a:latin typeface="Verdana"/>
              <a:ea typeface="Verdana"/>
              <a:cs typeface="Verdana"/>
              <a:sym typeface="Verdana"/>
            </a:endParaRPr>
          </a:p>
          <a:p>
            <a:pPr indent="-297180" lvl="1" marL="309880" marR="0" rtl="0" algn="l">
              <a:lnSpc>
                <a:spcPct val="100000"/>
              </a:lnSpc>
              <a:spcBef>
                <a:spcPts val="0"/>
              </a:spcBef>
              <a:spcAft>
                <a:spcPts val="0"/>
              </a:spcAft>
              <a:buClr>
                <a:srgbClr val="3B5D6A"/>
              </a:buClr>
              <a:buSzPts val="1800"/>
              <a:buFont typeface="Verdana"/>
              <a:buAutoNum type="alphaUcPeriod" startAt="3"/>
            </a:pPr>
            <a:r>
              <a:rPr b="0" i="0" lang="en-US" sz="1800" u="none" cap="none" strike="noStrike">
                <a:solidFill>
                  <a:srgbClr val="3B5D6A"/>
                </a:solidFill>
                <a:latin typeface="Verdana"/>
                <a:ea typeface="Verdana"/>
                <a:cs typeface="Verdana"/>
                <a:sym typeface="Verdana"/>
              </a:rPr>
              <a:t>A form of cryptocurrency.</a:t>
            </a:r>
            <a:endParaRPr b="0" i="0" sz="1800" u="none" cap="none" strike="noStrike">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7"/>
          <p:cNvSpPr txBox="1"/>
          <p:nvPr>
            <p:ph type="title"/>
          </p:nvPr>
        </p:nvSpPr>
        <p:spPr>
          <a:xfrm>
            <a:off x="883716" y="1169288"/>
            <a:ext cx="6900545" cy="4679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12" name="Google Shape;112;p7"/>
          <p:cNvSpPr txBox="1"/>
          <p:nvPr/>
        </p:nvSpPr>
        <p:spPr>
          <a:xfrm>
            <a:off x="1341247" y="1804542"/>
            <a:ext cx="9520555" cy="4780915"/>
          </a:xfrm>
          <a:prstGeom prst="rect">
            <a:avLst/>
          </a:prstGeom>
          <a:noFill/>
          <a:ln>
            <a:noFill/>
          </a:ln>
        </p:spPr>
        <p:txBody>
          <a:bodyPr anchorCtr="0" anchor="t" bIns="0" lIns="0" spcFirstLastPara="1" rIns="0" wrap="square" tIns="12050">
            <a:spAutoFit/>
          </a:bodyPr>
          <a:lstStyle/>
          <a:p>
            <a:pPr indent="0" lvl="0" marL="12700" marR="0" rtl="0" algn="l">
              <a:lnSpc>
                <a:spcPct val="115227"/>
              </a:lnSpc>
              <a:spcBef>
                <a:spcPts val="0"/>
              </a:spcBef>
              <a:spcAft>
                <a:spcPts val="0"/>
              </a:spcAft>
              <a:buNone/>
            </a:pPr>
            <a:r>
              <a:rPr b="1" lang="en-US" sz="2200">
                <a:solidFill>
                  <a:srgbClr val="AABA1D"/>
                </a:solidFill>
                <a:latin typeface="Verdana"/>
                <a:ea typeface="Verdana"/>
                <a:cs typeface="Verdana"/>
                <a:sym typeface="Verdana"/>
              </a:rPr>
              <a:t>You can follow some basic steps when you start to build your</a:t>
            </a:r>
            <a:endParaRPr sz="2200">
              <a:latin typeface="Verdana"/>
              <a:ea typeface="Verdana"/>
              <a:cs typeface="Verdana"/>
              <a:sym typeface="Verdana"/>
            </a:endParaRPr>
          </a:p>
          <a:p>
            <a:pPr indent="0" lvl="0" marL="12700" marR="0" rtl="0" algn="l">
              <a:lnSpc>
                <a:spcPct val="115227"/>
              </a:lnSpc>
              <a:spcBef>
                <a:spcPts val="0"/>
              </a:spcBef>
              <a:spcAft>
                <a:spcPts val="0"/>
              </a:spcAft>
              <a:buNone/>
            </a:pPr>
            <a:r>
              <a:rPr b="1" lang="en-US" sz="2200">
                <a:solidFill>
                  <a:srgbClr val="AABA1D"/>
                </a:solidFill>
                <a:latin typeface="Verdana"/>
                <a:ea typeface="Verdana"/>
                <a:cs typeface="Verdana"/>
                <a:sym typeface="Verdana"/>
              </a:rPr>
              <a:t>own website</a:t>
            </a:r>
            <a:endParaRPr sz="2200">
              <a:latin typeface="Verdana"/>
              <a:ea typeface="Verdana"/>
              <a:cs typeface="Verdana"/>
              <a:sym typeface="Verdana"/>
            </a:endParaRPr>
          </a:p>
          <a:p>
            <a:pPr indent="0" lvl="0" marL="12700" marR="0" rtl="0" algn="l">
              <a:lnSpc>
                <a:spcPct val="114937"/>
              </a:lnSpc>
              <a:spcBef>
                <a:spcPts val="840"/>
              </a:spcBef>
              <a:spcAft>
                <a:spcPts val="0"/>
              </a:spcAft>
              <a:buNone/>
            </a:pPr>
            <a:r>
              <a:rPr b="1" lang="en-US" sz="1600">
                <a:solidFill>
                  <a:srgbClr val="AABA1D"/>
                </a:solidFill>
                <a:latin typeface="Verdana"/>
                <a:ea typeface="Verdana"/>
                <a:cs typeface="Verdana"/>
                <a:sym typeface="Verdana"/>
              </a:rPr>
              <a:t>Plan the business concept for your website</a:t>
            </a:r>
            <a:endParaRPr sz="1600">
              <a:latin typeface="Verdana"/>
              <a:ea typeface="Verdana"/>
              <a:cs typeface="Verdana"/>
              <a:sym typeface="Verdana"/>
            </a:endParaRPr>
          </a:p>
          <a:p>
            <a:pPr indent="0" lvl="0" marL="571500" marR="0" rtl="0" algn="l">
              <a:lnSpc>
                <a:spcPct val="108750"/>
              </a:lnSpc>
              <a:spcBef>
                <a:spcPts val="0"/>
              </a:spcBef>
              <a:spcAft>
                <a:spcPts val="0"/>
              </a:spcAft>
              <a:buNone/>
            </a:pPr>
            <a:r>
              <a:rPr lang="en-US" sz="20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In terms of it’s theme, focus and functionality,</a:t>
            </a:r>
            <a:endParaRPr sz="1400">
              <a:latin typeface="Verdana"/>
              <a:ea typeface="Verdana"/>
              <a:cs typeface="Verdana"/>
              <a:sym typeface="Verdana"/>
            </a:endParaRPr>
          </a:p>
          <a:p>
            <a:pPr indent="0" lvl="0" marL="571500" marR="0" rtl="0" algn="l">
              <a:lnSpc>
                <a:spcPct val="105750"/>
              </a:lnSpc>
              <a:spcBef>
                <a:spcPts val="0"/>
              </a:spcBef>
              <a:spcAft>
                <a:spcPts val="0"/>
              </a:spcAft>
              <a:buNone/>
            </a:pPr>
            <a:r>
              <a:rPr lang="en-US" sz="20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According to the activities and services you offer,</a:t>
            </a:r>
            <a:endParaRPr sz="1400">
              <a:latin typeface="Verdana"/>
              <a:ea typeface="Verdana"/>
              <a:cs typeface="Verdana"/>
              <a:sym typeface="Verdana"/>
            </a:endParaRPr>
          </a:p>
          <a:p>
            <a:pPr indent="0" lvl="0" marL="571500" marR="0" rtl="0" algn="l">
              <a:lnSpc>
                <a:spcPct val="105750"/>
              </a:lnSpc>
              <a:spcBef>
                <a:spcPts val="0"/>
              </a:spcBef>
              <a:spcAft>
                <a:spcPts val="0"/>
              </a:spcAft>
              <a:buNone/>
            </a:pPr>
            <a:r>
              <a:rPr lang="en-US" sz="20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Color scheme and appropriate fonts for the logo and text content on the homepage and all</a:t>
            </a:r>
            <a:endParaRPr sz="1400">
              <a:latin typeface="Verdana"/>
              <a:ea typeface="Verdana"/>
              <a:cs typeface="Verdana"/>
              <a:sym typeface="Verdana"/>
            </a:endParaRPr>
          </a:p>
          <a:p>
            <a:pPr indent="0" lvl="0" marL="927100" marR="0" rtl="0" algn="l">
              <a:lnSpc>
                <a:spcPct val="109642"/>
              </a:lnSpc>
              <a:spcBef>
                <a:spcPts val="0"/>
              </a:spcBef>
              <a:spcAft>
                <a:spcPts val="0"/>
              </a:spcAft>
              <a:buNone/>
            </a:pPr>
            <a:r>
              <a:rPr lang="en-US" sz="1400">
                <a:solidFill>
                  <a:srgbClr val="3B5D6A"/>
                </a:solidFill>
                <a:latin typeface="Verdana"/>
                <a:ea typeface="Verdana"/>
                <a:cs typeface="Verdana"/>
                <a:sym typeface="Verdana"/>
              </a:rPr>
              <a:t>other internal pages</a:t>
            </a:r>
            <a:endParaRPr sz="1400">
              <a:latin typeface="Verdana"/>
              <a:ea typeface="Verdana"/>
              <a:cs typeface="Verdana"/>
              <a:sym typeface="Verdana"/>
            </a:endParaRPr>
          </a:p>
          <a:p>
            <a:pPr indent="0" lvl="0" marL="12700" marR="0" rtl="0" algn="l">
              <a:lnSpc>
                <a:spcPct val="114937"/>
              </a:lnSpc>
              <a:spcBef>
                <a:spcPts val="795"/>
              </a:spcBef>
              <a:spcAft>
                <a:spcPts val="0"/>
              </a:spcAft>
              <a:buNone/>
            </a:pPr>
            <a:r>
              <a:rPr b="1" lang="en-US" sz="1600">
                <a:solidFill>
                  <a:srgbClr val="AABA1D"/>
                </a:solidFill>
                <a:latin typeface="Verdana"/>
                <a:ea typeface="Verdana"/>
                <a:cs typeface="Verdana"/>
                <a:sym typeface="Verdana"/>
              </a:rPr>
              <a:t>Choosing a proper domain </a:t>
            </a:r>
            <a:r>
              <a:rPr b="1" lang="en-US" sz="1600">
                <a:solidFill>
                  <a:srgbClr val="AABA1D"/>
                </a:solidFill>
                <a:latin typeface="Tahoma"/>
                <a:ea typeface="Tahoma"/>
                <a:cs typeface="Tahoma"/>
                <a:sym typeface="Tahoma"/>
              </a:rPr>
              <a:t>– </a:t>
            </a:r>
            <a:r>
              <a:rPr b="1" lang="en-US" sz="1600">
                <a:solidFill>
                  <a:srgbClr val="AABA1D"/>
                </a:solidFill>
                <a:latin typeface="Verdana"/>
                <a:ea typeface="Verdana"/>
                <a:cs typeface="Verdana"/>
                <a:sym typeface="Verdana"/>
              </a:rPr>
              <a:t>www.mysite.com(.com, .net, .org, .info, .eu or others)</a:t>
            </a:r>
            <a:endParaRPr sz="1600">
              <a:latin typeface="Verdana"/>
              <a:ea typeface="Verdana"/>
              <a:cs typeface="Verdana"/>
              <a:sym typeface="Verdana"/>
            </a:endParaRPr>
          </a:p>
          <a:p>
            <a:pPr indent="0" lvl="0" marL="571500" marR="0" rtl="0" algn="l">
              <a:lnSpc>
                <a:spcPct val="108750"/>
              </a:lnSpc>
              <a:spcBef>
                <a:spcPts val="0"/>
              </a:spcBef>
              <a:spcAft>
                <a:spcPts val="0"/>
              </a:spcAft>
              <a:buNone/>
            </a:pPr>
            <a:r>
              <a:rPr lang="en-US" sz="20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The domain is the first thing visitors to the site see and remember.</a:t>
            </a:r>
            <a:endParaRPr sz="1400">
              <a:latin typeface="Verdana"/>
              <a:ea typeface="Verdana"/>
              <a:cs typeface="Verdana"/>
              <a:sym typeface="Verdana"/>
            </a:endParaRPr>
          </a:p>
          <a:p>
            <a:pPr indent="0" lvl="0" marL="571500" marR="0" rtl="0" algn="l">
              <a:lnSpc>
                <a:spcPct val="105750"/>
              </a:lnSpc>
              <a:spcBef>
                <a:spcPts val="0"/>
              </a:spcBef>
              <a:spcAft>
                <a:spcPts val="0"/>
              </a:spcAft>
              <a:buNone/>
            </a:pPr>
            <a:r>
              <a:rPr lang="en-US" sz="20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Choosing a domain name is closely related to the concept and future user focus of your website.</a:t>
            </a:r>
            <a:endParaRPr sz="1400">
              <a:latin typeface="Verdana"/>
              <a:ea typeface="Verdana"/>
              <a:cs typeface="Verdana"/>
              <a:sym typeface="Verdana"/>
            </a:endParaRPr>
          </a:p>
          <a:p>
            <a:pPr indent="0" lvl="0" marL="571500" marR="0" rtl="0" algn="l">
              <a:lnSpc>
                <a:spcPct val="105750"/>
              </a:lnSpc>
              <a:spcBef>
                <a:spcPts val="0"/>
              </a:spcBef>
              <a:spcAft>
                <a:spcPts val="0"/>
              </a:spcAft>
              <a:buNone/>
            </a:pPr>
            <a:r>
              <a:rPr lang="en-US" sz="20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The domain - short, memorable and easy to spell.</a:t>
            </a:r>
            <a:endParaRPr sz="1400">
              <a:latin typeface="Verdana"/>
              <a:ea typeface="Verdana"/>
              <a:cs typeface="Verdana"/>
              <a:sym typeface="Verdana"/>
            </a:endParaRPr>
          </a:p>
          <a:p>
            <a:pPr indent="0" lvl="0" marL="571500" marR="0" rtl="0" algn="l">
              <a:lnSpc>
                <a:spcPct val="112750"/>
              </a:lnSpc>
              <a:spcBef>
                <a:spcPts val="0"/>
              </a:spcBef>
              <a:spcAft>
                <a:spcPts val="0"/>
              </a:spcAft>
              <a:buNone/>
            </a:pPr>
            <a:r>
              <a:rPr lang="en-US" sz="20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Any change of domain leads to loss of users and popularity.</a:t>
            </a:r>
            <a:endParaRPr sz="1400">
              <a:latin typeface="Verdana"/>
              <a:ea typeface="Verdana"/>
              <a:cs typeface="Verdana"/>
              <a:sym typeface="Verdana"/>
            </a:endParaRPr>
          </a:p>
          <a:p>
            <a:pPr indent="0" lvl="0" marL="12700" marR="0" rtl="0" algn="l">
              <a:lnSpc>
                <a:spcPct val="115312"/>
              </a:lnSpc>
              <a:spcBef>
                <a:spcPts val="675"/>
              </a:spcBef>
              <a:spcAft>
                <a:spcPts val="0"/>
              </a:spcAft>
              <a:buNone/>
            </a:pPr>
            <a:r>
              <a:rPr b="1" lang="en-US" sz="1600">
                <a:solidFill>
                  <a:srgbClr val="AABA1D"/>
                </a:solidFill>
                <a:latin typeface="Verdana"/>
                <a:ea typeface="Verdana"/>
                <a:cs typeface="Verdana"/>
                <a:sym typeface="Verdana"/>
              </a:rPr>
              <a:t>A software web solution</a:t>
            </a:r>
            <a:endParaRPr sz="1600">
              <a:latin typeface="Verdana"/>
              <a:ea typeface="Verdana"/>
              <a:cs typeface="Verdana"/>
              <a:sym typeface="Verdana"/>
            </a:endParaRPr>
          </a:p>
          <a:p>
            <a:pPr indent="0" lvl="0" marL="571500" marR="0" rtl="0" algn="l">
              <a:lnSpc>
                <a:spcPct val="109250"/>
              </a:lnSpc>
              <a:spcBef>
                <a:spcPts val="0"/>
              </a:spcBef>
              <a:spcAft>
                <a:spcPts val="0"/>
              </a:spcAft>
              <a:buNone/>
            </a:pPr>
            <a:r>
              <a:rPr lang="en-US" sz="20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Simple website,</a:t>
            </a:r>
            <a:endParaRPr sz="1400">
              <a:latin typeface="Verdana"/>
              <a:ea typeface="Verdana"/>
              <a:cs typeface="Verdana"/>
              <a:sym typeface="Verdana"/>
            </a:endParaRPr>
          </a:p>
          <a:p>
            <a:pPr indent="0" lvl="0" marL="571500" marR="0" rtl="0" algn="l">
              <a:lnSpc>
                <a:spcPct val="105750"/>
              </a:lnSpc>
              <a:spcBef>
                <a:spcPts val="0"/>
              </a:spcBef>
              <a:spcAft>
                <a:spcPts val="0"/>
              </a:spcAft>
              <a:buNone/>
            </a:pPr>
            <a:r>
              <a:rPr lang="en-US" sz="20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Mobile design - or the so-called mobile version - the site has two versions - standard and mobile</a:t>
            </a:r>
            <a:endParaRPr sz="1400">
              <a:latin typeface="Verdana"/>
              <a:ea typeface="Verdana"/>
              <a:cs typeface="Verdana"/>
              <a:sym typeface="Verdana"/>
            </a:endParaRPr>
          </a:p>
          <a:p>
            <a:pPr indent="-355600" lvl="0" marL="927100" marR="6985" rtl="0" algn="l">
              <a:lnSpc>
                <a:spcPct val="84000"/>
              </a:lnSpc>
              <a:spcBef>
                <a:spcPts val="240"/>
              </a:spcBef>
              <a:spcAft>
                <a:spcPts val="0"/>
              </a:spcAft>
              <a:buNone/>
            </a:pPr>
            <a:r>
              <a:rPr lang="en-US" sz="2000">
                <a:solidFill>
                  <a:srgbClr val="3B5D6A"/>
                </a:solidFill>
                <a:latin typeface="MS Gothic"/>
                <a:ea typeface="MS Gothic"/>
                <a:cs typeface="MS Gothic"/>
                <a:sym typeface="MS Gothic"/>
              </a:rPr>
              <a:t>✔ </a:t>
            </a:r>
            <a:r>
              <a:rPr lang="en-US" sz="1400">
                <a:solidFill>
                  <a:srgbClr val="3B5D6A"/>
                </a:solidFill>
                <a:latin typeface="Verdana"/>
                <a:ea typeface="Verdana"/>
                <a:cs typeface="Verdana"/>
                <a:sym typeface="Verdana"/>
              </a:rPr>
              <a:t>Responsive design - always works on its own, eliminating the need for a separate mobile version  of the site.</a:t>
            </a:r>
            <a:endParaRPr sz="1400">
              <a:latin typeface="Verdana"/>
              <a:ea typeface="Verdana"/>
              <a:cs typeface="Verdana"/>
              <a:sym typeface="Verdana"/>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5" name="Shape 625"/>
        <p:cNvGrpSpPr/>
        <p:nvPr/>
      </p:nvGrpSpPr>
      <p:grpSpPr>
        <a:xfrm>
          <a:off x="0" y="0"/>
          <a:ext cx="0" cy="0"/>
          <a:chOff x="0" y="0"/>
          <a:chExt cx="0" cy="0"/>
        </a:xfrm>
      </p:grpSpPr>
      <p:pic>
        <p:nvPicPr>
          <p:cNvPr id="626" name="Google Shape;626;p70"/>
          <p:cNvPicPr preferRelativeResize="0"/>
          <p:nvPr/>
        </p:nvPicPr>
        <p:blipFill rotWithShape="1">
          <a:blip r:embed="rId3">
            <a:alphaModFix/>
          </a:blip>
          <a:srcRect b="0" l="0" r="0" t="0"/>
          <a:stretch/>
        </p:blipFill>
        <p:spPr>
          <a:xfrm>
            <a:off x="202406" y="0"/>
            <a:ext cx="11989593" cy="6857998"/>
          </a:xfrm>
          <a:prstGeom prst="rect">
            <a:avLst/>
          </a:prstGeom>
          <a:noFill/>
          <a:ln>
            <a:noFill/>
          </a:ln>
        </p:spPr>
      </p:pic>
      <p:sp>
        <p:nvSpPr>
          <p:cNvPr id="627" name="Google Shape;627;p70"/>
          <p:cNvSpPr txBox="1"/>
          <p:nvPr>
            <p:ph type="title"/>
          </p:nvPr>
        </p:nvSpPr>
        <p:spPr>
          <a:xfrm>
            <a:off x="1179372" y="2836545"/>
            <a:ext cx="839724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Self-assessment test - correct answers</a:t>
            </a:r>
            <a:endParaRPr sz="32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71"/>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633" name="Google Shape;633;p71"/>
          <p:cNvSpPr txBox="1"/>
          <p:nvPr/>
        </p:nvSpPr>
        <p:spPr>
          <a:xfrm>
            <a:off x="860247" y="1988641"/>
            <a:ext cx="8072755" cy="331851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1.Which of the following should you do to restrict access to your</a:t>
            </a:r>
            <a:endParaRPr sz="1800">
              <a:latin typeface="Tahoma"/>
              <a:ea typeface="Tahoma"/>
              <a:cs typeface="Tahoma"/>
              <a:sym typeface="Tahoma"/>
            </a:endParaRPr>
          </a:p>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files and devices?</a:t>
            </a:r>
            <a:endParaRPr sz="1800">
              <a:latin typeface="Tahoma"/>
              <a:ea typeface="Tahoma"/>
              <a:cs typeface="Tahoma"/>
              <a:sym typeface="Tahoma"/>
            </a:endParaRPr>
          </a:p>
          <a:p>
            <a:pPr indent="0" lvl="0" marL="0" marR="0" rtl="0" algn="l">
              <a:lnSpc>
                <a:spcPct val="100000"/>
              </a:lnSpc>
              <a:spcBef>
                <a:spcPts val="50"/>
              </a:spcBef>
              <a:spcAft>
                <a:spcPts val="0"/>
              </a:spcAft>
              <a:buNone/>
            </a:pPr>
            <a:r>
              <a:t/>
            </a:r>
            <a:endParaRPr sz="1750">
              <a:latin typeface="Tahoma"/>
              <a:ea typeface="Tahoma"/>
              <a:cs typeface="Tahoma"/>
              <a:sym typeface="Tahoma"/>
            </a:endParaRPr>
          </a:p>
          <a:p>
            <a:pPr indent="-271780" lvl="0" marL="28384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Update your software once a year.</a:t>
            </a:r>
            <a:endParaRPr sz="1800">
              <a:latin typeface="Verdana"/>
              <a:ea typeface="Verdana"/>
              <a:cs typeface="Verdana"/>
              <a:sym typeface="Verdana"/>
            </a:endParaRPr>
          </a:p>
          <a:p>
            <a:pPr indent="-280669" lvl="0" marL="29273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Share passwords only with colleagues you trust.</a:t>
            </a:r>
            <a:endParaRPr sz="1800">
              <a:latin typeface="Verdana"/>
              <a:ea typeface="Verdana"/>
              <a:cs typeface="Verdana"/>
              <a:sym typeface="Verdana"/>
            </a:endParaRPr>
          </a:p>
          <a:p>
            <a:pPr indent="-273050" lvl="0" marL="28511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Have your staff members access information via an open Wi-Fi</a:t>
            </a:r>
            <a:endParaRPr sz="1800">
              <a:latin typeface="Verdana"/>
              <a:ea typeface="Verdana"/>
              <a:cs typeface="Verdana"/>
              <a:sym typeface="Verdana"/>
            </a:endParaRPr>
          </a:p>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network.</a:t>
            </a:r>
            <a:endParaRPr sz="1800">
              <a:latin typeface="Verdana"/>
              <a:ea typeface="Verdana"/>
              <a:cs typeface="Verdana"/>
              <a:sym typeface="Verdana"/>
            </a:endParaRPr>
          </a:p>
          <a:p>
            <a:pPr indent="-297180" lvl="0" marL="309880" marR="0" rtl="0" algn="l">
              <a:lnSpc>
                <a:spcPct val="100000"/>
              </a:lnSpc>
              <a:spcBef>
                <a:spcPts val="0"/>
              </a:spcBef>
              <a:spcAft>
                <a:spcPts val="0"/>
              </a:spcAft>
              <a:buClr>
                <a:srgbClr val="3B5D6A"/>
              </a:buClr>
              <a:buSzPts val="1800"/>
              <a:buFont typeface="Verdana"/>
              <a:buAutoNum type="alphaUcPeriod" startAt="4"/>
            </a:pPr>
            <a:r>
              <a:rPr b="1" lang="en-US" sz="1800" u="sng">
                <a:solidFill>
                  <a:srgbClr val="3B5D6A"/>
                </a:solidFill>
                <a:latin typeface="Tahoma"/>
                <a:ea typeface="Tahoma"/>
                <a:cs typeface="Tahoma"/>
                <a:sym typeface="Tahoma"/>
              </a:rPr>
              <a:t>Use multi-factor authentication.</a:t>
            </a:r>
            <a:endParaRPr sz="1800">
              <a:latin typeface="Tahoma"/>
              <a:ea typeface="Tahoma"/>
              <a:cs typeface="Tahoma"/>
              <a:sym typeface="Tahoma"/>
            </a:endParaRPr>
          </a:p>
          <a:p>
            <a:pPr indent="0" lvl="0" marL="0" marR="0" rtl="0" algn="l">
              <a:lnSpc>
                <a:spcPct val="100000"/>
              </a:lnSpc>
              <a:spcBef>
                <a:spcPts val="0"/>
              </a:spcBef>
              <a:spcAft>
                <a:spcPts val="0"/>
              </a:spcAft>
              <a:buNone/>
            </a:pPr>
            <a:r>
              <a:t/>
            </a:r>
            <a:endParaRPr sz="2200">
              <a:latin typeface="Tahoma"/>
              <a:ea typeface="Tahoma"/>
              <a:cs typeface="Tahoma"/>
              <a:sym typeface="Tahoma"/>
            </a:endParaRPr>
          </a:p>
          <a:p>
            <a:pPr indent="0" lvl="0" marL="12700" marR="5080" rtl="0" algn="l">
              <a:lnSpc>
                <a:spcPct val="100000"/>
              </a:lnSpc>
              <a:spcBef>
                <a:spcPts val="1670"/>
              </a:spcBef>
              <a:spcAft>
                <a:spcPts val="0"/>
              </a:spcAft>
              <a:buNone/>
            </a:pPr>
            <a:r>
              <a:rPr b="1" lang="en-US" sz="1800">
                <a:solidFill>
                  <a:srgbClr val="3B5D6A"/>
                </a:solidFill>
                <a:latin typeface="Tahoma"/>
                <a:ea typeface="Tahoma"/>
                <a:cs typeface="Tahoma"/>
                <a:sym typeface="Tahoma"/>
              </a:rPr>
              <a:t>2. Backing up important files offline, on an external hard drive or in  the cloud, will help protect your business in the event of a cyber</a:t>
            </a:r>
            <a:endParaRPr sz="1800">
              <a:latin typeface="Tahoma"/>
              <a:ea typeface="Tahoma"/>
              <a:cs typeface="Tahoma"/>
              <a:sym typeface="Tahoma"/>
            </a:endParaRPr>
          </a:p>
        </p:txBody>
      </p:sp>
      <p:sp>
        <p:nvSpPr>
          <p:cNvPr id="634" name="Google Shape;634;p71"/>
          <p:cNvSpPr txBox="1"/>
          <p:nvPr/>
        </p:nvSpPr>
        <p:spPr>
          <a:xfrm>
            <a:off x="860247" y="5281421"/>
            <a:ext cx="85344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attack.</a:t>
            </a:r>
            <a:endParaRPr sz="1800">
              <a:latin typeface="Tahoma"/>
              <a:ea typeface="Tahoma"/>
              <a:cs typeface="Tahoma"/>
              <a:sym typeface="Tahoma"/>
            </a:endParaRPr>
          </a:p>
        </p:txBody>
      </p:sp>
      <p:sp>
        <p:nvSpPr>
          <p:cNvPr id="635" name="Google Shape;635;p71"/>
          <p:cNvSpPr txBox="1"/>
          <p:nvPr/>
        </p:nvSpPr>
        <p:spPr>
          <a:xfrm>
            <a:off x="860247" y="5830011"/>
            <a:ext cx="1512570"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True </a:t>
            </a:r>
            <a:r>
              <a:rPr lang="en-US" sz="1800">
                <a:solidFill>
                  <a:srgbClr val="3B5D6A"/>
                </a:solidFill>
                <a:latin typeface="Verdana"/>
                <a:ea typeface="Verdana"/>
                <a:cs typeface="Verdana"/>
                <a:sym typeface="Verdana"/>
              </a:rPr>
              <a:t>or False</a:t>
            </a:r>
            <a:endParaRPr sz="1800">
              <a:latin typeface="Verdana"/>
              <a:ea typeface="Verdana"/>
              <a:cs typeface="Verdana"/>
              <a:sym typeface="Verdana"/>
            </a:endParaRPr>
          </a:p>
        </p:txBody>
      </p:sp>
      <p:grpSp>
        <p:nvGrpSpPr>
          <p:cNvPr id="636" name="Google Shape;636;p71"/>
          <p:cNvGrpSpPr/>
          <p:nvPr/>
        </p:nvGrpSpPr>
        <p:grpSpPr>
          <a:xfrm>
            <a:off x="1500377" y="5549138"/>
            <a:ext cx="4332605" cy="941069"/>
            <a:chOff x="1500377" y="5549138"/>
            <a:chExt cx="4332605" cy="941069"/>
          </a:xfrm>
        </p:grpSpPr>
        <p:sp>
          <p:nvSpPr>
            <p:cNvPr id="637" name="Google Shape;637;p71"/>
            <p:cNvSpPr/>
            <p:nvPr/>
          </p:nvSpPr>
          <p:spPr>
            <a:xfrm>
              <a:off x="1500377" y="5549138"/>
              <a:ext cx="4332605" cy="941069"/>
            </a:xfrm>
            <a:custGeom>
              <a:rect b="b" l="l" r="r" t="t"/>
              <a:pathLst>
                <a:path extrusionOk="0" h="941070" w="4332605">
                  <a:moveTo>
                    <a:pt x="4332224" y="0"/>
                  </a:moveTo>
                  <a:lnTo>
                    <a:pt x="1517269" y="0"/>
                  </a:lnTo>
                  <a:lnTo>
                    <a:pt x="1517269" y="352907"/>
                  </a:lnTo>
                  <a:lnTo>
                    <a:pt x="235203" y="352907"/>
                  </a:lnTo>
                  <a:lnTo>
                    <a:pt x="235203" y="235280"/>
                  </a:lnTo>
                  <a:lnTo>
                    <a:pt x="0" y="470534"/>
                  </a:lnTo>
                  <a:lnTo>
                    <a:pt x="235203" y="705802"/>
                  </a:lnTo>
                  <a:lnTo>
                    <a:pt x="235203" y="588175"/>
                  </a:lnTo>
                  <a:lnTo>
                    <a:pt x="1517269" y="588175"/>
                  </a:lnTo>
                  <a:lnTo>
                    <a:pt x="1517269" y="941057"/>
                  </a:lnTo>
                  <a:lnTo>
                    <a:pt x="4332224" y="941057"/>
                  </a:lnTo>
                  <a:lnTo>
                    <a:pt x="4332224"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38" name="Google Shape;638;p71"/>
            <p:cNvSpPr/>
            <p:nvPr/>
          </p:nvSpPr>
          <p:spPr>
            <a:xfrm>
              <a:off x="1500377" y="5549138"/>
              <a:ext cx="4332605" cy="941069"/>
            </a:xfrm>
            <a:custGeom>
              <a:rect b="b" l="l" r="r" t="t"/>
              <a:pathLst>
                <a:path extrusionOk="0" h="941070" w="4332605">
                  <a:moveTo>
                    <a:pt x="0" y="470534"/>
                  </a:moveTo>
                  <a:lnTo>
                    <a:pt x="235203" y="235280"/>
                  </a:lnTo>
                  <a:lnTo>
                    <a:pt x="235203" y="352907"/>
                  </a:lnTo>
                  <a:lnTo>
                    <a:pt x="1517269" y="352907"/>
                  </a:lnTo>
                  <a:lnTo>
                    <a:pt x="1517269" y="0"/>
                  </a:lnTo>
                  <a:lnTo>
                    <a:pt x="4332224" y="0"/>
                  </a:lnTo>
                  <a:lnTo>
                    <a:pt x="4332224" y="941057"/>
                  </a:lnTo>
                  <a:lnTo>
                    <a:pt x="1517269" y="941057"/>
                  </a:lnTo>
                  <a:lnTo>
                    <a:pt x="1517269" y="588175"/>
                  </a:lnTo>
                  <a:lnTo>
                    <a:pt x="235203" y="588175"/>
                  </a:lnTo>
                  <a:lnTo>
                    <a:pt x="235203" y="705802"/>
                  </a:lnTo>
                  <a:lnTo>
                    <a:pt x="0" y="470534"/>
                  </a:lnTo>
                  <a:close/>
                </a:path>
              </a:pathLst>
            </a:custGeom>
            <a:noFill/>
            <a:ln cap="flat" cmpd="sng" w="25400">
              <a:solidFill>
                <a:srgbClr val="7B881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639" name="Google Shape;639;p71"/>
          <p:cNvSpPr txBox="1"/>
          <p:nvPr/>
        </p:nvSpPr>
        <p:spPr>
          <a:xfrm>
            <a:off x="3168523" y="5465775"/>
            <a:ext cx="2513330" cy="88011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None/>
            </a:pPr>
            <a:r>
              <a:rPr b="1" lang="en-US" sz="1400">
                <a:solidFill>
                  <a:srgbClr val="3B5D6A"/>
                </a:solidFill>
                <a:latin typeface="Tahoma"/>
                <a:ea typeface="Tahoma"/>
                <a:cs typeface="Tahoma"/>
                <a:sym typeface="Tahoma"/>
              </a:rPr>
              <a:t>Backing up important files  offline can help protect  them in case of a cyber  attack.</a:t>
            </a:r>
            <a:endParaRPr sz="1400">
              <a:latin typeface="Tahoma"/>
              <a:ea typeface="Tahoma"/>
              <a:cs typeface="Tahoma"/>
              <a:sym typeface="Tahoma"/>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72"/>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645" name="Google Shape;645;p72"/>
          <p:cNvSpPr txBox="1"/>
          <p:nvPr/>
        </p:nvSpPr>
        <p:spPr>
          <a:xfrm>
            <a:off x="886764" y="1940433"/>
            <a:ext cx="6989445" cy="57404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400">
                <a:latin typeface="Arial"/>
                <a:ea typeface="Arial"/>
                <a:cs typeface="Arial"/>
                <a:sym typeface="Arial"/>
              </a:rPr>
              <a:t>3</a:t>
            </a:r>
            <a:r>
              <a:rPr b="1" lang="en-US" sz="1800">
                <a:solidFill>
                  <a:srgbClr val="3B5D6A"/>
                </a:solidFill>
                <a:latin typeface="Tahoma"/>
                <a:ea typeface="Tahoma"/>
                <a:cs typeface="Tahoma"/>
                <a:sym typeface="Tahoma"/>
              </a:rPr>
              <a:t>. Which is the best answer for which people in a business  should be responsible for cybersecurity?</a:t>
            </a:r>
            <a:endParaRPr sz="1800">
              <a:latin typeface="Tahoma"/>
              <a:ea typeface="Tahoma"/>
              <a:cs typeface="Tahoma"/>
              <a:sym typeface="Tahoma"/>
            </a:endParaRPr>
          </a:p>
        </p:txBody>
      </p:sp>
      <p:sp>
        <p:nvSpPr>
          <p:cNvPr id="646" name="Google Shape;646;p72"/>
          <p:cNvSpPr txBox="1"/>
          <p:nvPr/>
        </p:nvSpPr>
        <p:spPr>
          <a:xfrm>
            <a:off x="886764" y="2763773"/>
            <a:ext cx="7112634" cy="2494915"/>
          </a:xfrm>
          <a:prstGeom prst="rect">
            <a:avLst/>
          </a:prstGeom>
          <a:noFill/>
          <a:ln>
            <a:noFill/>
          </a:ln>
        </p:spPr>
        <p:txBody>
          <a:bodyPr anchorCtr="0" anchor="t" bIns="0" lIns="0" spcFirstLastPara="1" rIns="0" wrap="square" tIns="12700">
            <a:spAutoFit/>
          </a:bodyPr>
          <a:lstStyle/>
          <a:p>
            <a:pPr indent="-114300" lvl="0" marL="12700" marR="762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Business owners. They run the business, so they need to  know cybersecurity basics and put them in practice to reduce  the risk of cyber attacks.</a:t>
            </a:r>
            <a:endParaRPr sz="1800">
              <a:latin typeface="Verdana"/>
              <a:ea typeface="Verdana"/>
              <a:cs typeface="Verdana"/>
              <a:sym typeface="Verdana"/>
            </a:endParaRPr>
          </a:p>
          <a:p>
            <a:pPr indent="-282575" lvl="0" marL="353695" marR="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IT specialists, because they are in the best position to know</a:t>
            </a:r>
            <a:endParaRPr sz="1800">
              <a:latin typeface="Verdana"/>
              <a:ea typeface="Verdana"/>
              <a:cs typeface="Verdana"/>
              <a:sym typeface="Verdana"/>
            </a:endParaRPr>
          </a:p>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about and promote cybersecurity within a business.</a:t>
            </a:r>
            <a:endParaRPr sz="1800">
              <a:latin typeface="Verdana"/>
              <a:ea typeface="Verdana"/>
              <a:cs typeface="Verdana"/>
              <a:sym typeface="Verdana"/>
            </a:endParaRPr>
          </a:p>
          <a:p>
            <a:pPr indent="-59055" lvl="0" marL="71755" marR="291465" rtl="0" algn="l">
              <a:lnSpc>
                <a:spcPct val="100000"/>
              </a:lnSpc>
              <a:spcBef>
                <a:spcPts val="0"/>
              </a:spcBef>
              <a:spcAft>
                <a:spcPts val="0"/>
              </a:spcAft>
              <a:buClr>
                <a:srgbClr val="3B5D6A"/>
              </a:buClr>
              <a:buSzPts val="1800"/>
              <a:buFont typeface="Verdana"/>
              <a:buAutoNum type="alphaUcPeriod" startAt="3"/>
            </a:pPr>
            <a:r>
              <a:rPr lang="en-US" sz="1800">
                <a:solidFill>
                  <a:srgbClr val="3B5D6A"/>
                </a:solidFill>
                <a:latin typeface="Verdana"/>
                <a:ea typeface="Verdana"/>
                <a:cs typeface="Verdana"/>
                <a:sym typeface="Verdana"/>
              </a:rPr>
              <a:t>Managers, because they are responsible for making sure  that staff members are following the right practices.</a:t>
            </a:r>
            <a:endParaRPr sz="1800">
              <a:latin typeface="Verdana"/>
              <a:ea typeface="Verdana"/>
              <a:cs typeface="Verdana"/>
              <a:sym typeface="Verdana"/>
            </a:endParaRPr>
          </a:p>
          <a:p>
            <a:pPr indent="-59055" lvl="0" marL="71755" marR="570865" rtl="0" algn="l">
              <a:lnSpc>
                <a:spcPct val="100000"/>
              </a:lnSpc>
              <a:spcBef>
                <a:spcPts val="0"/>
              </a:spcBef>
              <a:spcAft>
                <a:spcPts val="0"/>
              </a:spcAft>
              <a:buClr>
                <a:srgbClr val="3B5D6A"/>
              </a:buClr>
              <a:buSzPts val="1800"/>
              <a:buFont typeface="Verdana"/>
              <a:buAutoNum type="alphaUcPeriod" startAt="3"/>
            </a:pPr>
            <a:r>
              <a:rPr b="1" lang="en-US" sz="1800">
                <a:solidFill>
                  <a:srgbClr val="3B5D6A"/>
                </a:solidFill>
                <a:latin typeface="Tahoma"/>
                <a:ea typeface="Tahoma"/>
                <a:cs typeface="Tahoma"/>
                <a:sym typeface="Tahoma"/>
              </a:rPr>
              <a:t>All staff members should know some cybersecurity  basics to reduce the risk of cyber attacks.</a:t>
            </a:r>
            <a:endParaRPr sz="1800">
              <a:latin typeface="Tahoma"/>
              <a:ea typeface="Tahoma"/>
              <a:cs typeface="Tahoma"/>
              <a:sym typeface="Tahoma"/>
            </a:endParaRPr>
          </a:p>
        </p:txBody>
      </p:sp>
      <p:grpSp>
        <p:nvGrpSpPr>
          <p:cNvPr id="647" name="Google Shape;647;p72"/>
          <p:cNvGrpSpPr/>
          <p:nvPr/>
        </p:nvGrpSpPr>
        <p:grpSpPr>
          <a:xfrm>
            <a:off x="8016493" y="3677030"/>
            <a:ext cx="3666490" cy="2534920"/>
            <a:chOff x="8016493" y="3677030"/>
            <a:chExt cx="3666490" cy="2534920"/>
          </a:xfrm>
        </p:grpSpPr>
        <p:sp>
          <p:nvSpPr>
            <p:cNvPr id="648" name="Google Shape;648;p72"/>
            <p:cNvSpPr/>
            <p:nvPr/>
          </p:nvSpPr>
          <p:spPr>
            <a:xfrm>
              <a:off x="8016493" y="3677030"/>
              <a:ext cx="3666490" cy="2534920"/>
            </a:xfrm>
            <a:custGeom>
              <a:rect b="b" l="l" r="r" t="t"/>
              <a:pathLst>
                <a:path extrusionOk="0" h="2534920" w="3666490">
                  <a:moveTo>
                    <a:pt x="3666489" y="0"/>
                  </a:moveTo>
                  <a:lnTo>
                    <a:pt x="1284097" y="0"/>
                  </a:lnTo>
                  <a:lnTo>
                    <a:pt x="1284097" y="950468"/>
                  </a:lnTo>
                  <a:lnTo>
                    <a:pt x="633729" y="950468"/>
                  </a:lnTo>
                  <a:lnTo>
                    <a:pt x="633729" y="633603"/>
                  </a:lnTo>
                  <a:lnTo>
                    <a:pt x="0" y="1267206"/>
                  </a:lnTo>
                  <a:lnTo>
                    <a:pt x="633729" y="1900936"/>
                  </a:lnTo>
                  <a:lnTo>
                    <a:pt x="633729" y="1584071"/>
                  </a:lnTo>
                  <a:lnTo>
                    <a:pt x="1284097" y="1584071"/>
                  </a:lnTo>
                  <a:lnTo>
                    <a:pt x="1284097" y="2534539"/>
                  </a:lnTo>
                  <a:lnTo>
                    <a:pt x="3666489" y="2534539"/>
                  </a:lnTo>
                  <a:lnTo>
                    <a:pt x="366648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9" name="Google Shape;649;p72"/>
            <p:cNvSpPr/>
            <p:nvPr/>
          </p:nvSpPr>
          <p:spPr>
            <a:xfrm>
              <a:off x="8016493" y="3677030"/>
              <a:ext cx="3666490" cy="2534920"/>
            </a:xfrm>
            <a:custGeom>
              <a:rect b="b" l="l" r="r" t="t"/>
              <a:pathLst>
                <a:path extrusionOk="0" h="2534920" w="3666490">
                  <a:moveTo>
                    <a:pt x="0" y="1267206"/>
                  </a:moveTo>
                  <a:lnTo>
                    <a:pt x="633729" y="633603"/>
                  </a:lnTo>
                  <a:lnTo>
                    <a:pt x="633729" y="950468"/>
                  </a:lnTo>
                  <a:lnTo>
                    <a:pt x="1284097" y="950468"/>
                  </a:lnTo>
                  <a:lnTo>
                    <a:pt x="1284097" y="0"/>
                  </a:lnTo>
                  <a:lnTo>
                    <a:pt x="3666489" y="0"/>
                  </a:lnTo>
                  <a:lnTo>
                    <a:pt x="3666489" y="2534539"/>
                  </a:lnTo>
                  <a:lnTo>
                    <a:pt x="1284097" y="2534539"/>
                  </a:lnTo>
                  <a:lnTo>
                    <a:pt x="1284097" y="1584071"/>
                  </a:lnTo>
                  <a:lnTo>
                    <a:pt x="633729" y="1584071"/>
                  </a:lnTo>
                  <a:lnTo>
                    <a:pt x="633729" y="1900936"/>
                  </a:lnTo>
                  <a:lnTo>
                    <a:pt x="0" y="1267206"/>
                  </a:lnTo>
                  <a:close/>
                </a:path>
              </a:pathLst>
            </a:custGeom>
            <a:noFill/>
            <a:ln cap="flat" cmpd="sng" w="25375">
              <a:solidFill>
                <a:srgbClr val="7B881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650" name="Google Shape;650;p72"/>
          <p:cNvSpPr txBox="1"/>
          <p:nvPr/>
        </p:nvSpPr>
        <p:spPr>
          <a:xfrm>
            <a:off x="9380601" y="3749751"/>
            <a:ext cx="2212975" cy="216027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i="1" lang="en-US" sz="1400">
                <a:solidFill>
                  <a:srgbClr val="3B5D6A"/>
                </a:solidFill>
                <a:latin typeface="Verdana"/>
                <a:ea typeface="Verdana"/>
                <a:cs typeface="Verdana"/>
                <a:sym typeface="Verdana"/>
              </a:rPr>
              <a:t>That is correct!  Everyone has a role to  play in cybersecurity,  not just IT staff. All  staff should know to  follow basic  cybersecurity practices  for a culture of security</a:t>
            </a:r>
            <a:endParaRPr sz="1400">
              <a:latin typeface="Verdana"/>
              <a:ea typeface="Verdana"/>
              <a:cs typeface="Verdana"/>
              <a:sym typeface="Verdana"/>
            </a:endParaRPr>
          </a:p>
          <a:p>
            <a:pPr indent="0" lvl="0" marL="12700" marR="88900" rtl="0" algn="l">
              <a:lnSpc>
                <a:spcPct val="100000"/>
              </a:lnSpc>
              <a:spcBef>
                <a:spcPts val="0"/>
              </a:spcBef>
              <a:spcAft>
                <a:spcPts val="0"/>
              </a:spcAft>
              <a:buNone/>
            </a:pPr>
            <a:r>
              <a:rPr b="1" i="1" lang="en-US" sz="1400">
                <a:solidFill>
                  <a:srgbClr val="3B5D6A"/>
                </a:solidFill>
                <a:latin typeface="Verdana"/>
                <a:ea typeface="Verdana"/>
                <a:cs typeface="Verdana"/>
                <a:sym typeface="Verdana"/>
              </a:rPr>
              <a:t>– and everyone should  get regular training.</a:t>
            </a:r>
            <a:endParaRPr sz="1400">
              <a:latin typeface="Verdana"/>
              <a:ea typeface="Verdana"/>
              <a:cs typeface="Verdana"/>
              <a:sym typeface="Verdana"/>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73"/>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656" name="Google Shape;656;p73"/>
          <p:cNvSpPr txBox="1"/>
          <p:nvPr/>
        </p:nvSpPr>
        <p:spPr>
          <a:xfrm>
            <a:off x="948944" y="1833753"/>
            <a:ext cx="539877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4. Which one of these statements is correct?</a:t>
            </a:r>
            <a:endParaRPr sz="1800">
              <a:latin typeface="Tahoma"/>
              <a:ea typeface="Tahoma"/>
              <a:cs typeface="Tahoma"/>
              <a:sym typeface="Tahoma"/>
            </a:endParaRPr>
          </a:p>
        </p:txBody>
      </p:sp>
      <p:sp>
        <p:nvSpPr>
          <p:cNvPr id="657" name="Google Shape;657;p73"/>
          <p:cNvSpPr txBox="1"/>
          <p:nvPr/>
        </p:nvSpPr>
        <p:spPr>
          <a:xfrm>
            <a:off x="948944" y="2382773"/>
            <a:ext cx="6933565" cy="3317875"/>
          </a:xfrm>
          <a:prstGeom prst="rect">
            <a:avLst/>
          </a:prstGeom>
          <a:noFill/>
          <a:ln>
            <a:noFill/>
          </a:ln>
        </p:spPr>
        <p:txBody>
          <a:bodyPr anchorCtr="0" anchor="t" bIns="0" lIns="0" spcFirstLastPara="1" rIns="0" wrap="square" tIns="12700">
            <a:spAutoFit/>
          </a:bodyPr>
          <a:lstStyle/>
          <a:p>
            <a:pPr indent="-114300" lvl="0" marL="12700" marR="125095" rtl="0" algn="l">
              <a:lnSpc>
                <a:spcPct val="100000"/>
              </a:lnSpc>
              <a:spcBef>
                <a:spcPts val="0"/>
              </a:spcBef>
              <a:spcAft>
                <a:spcPts val="0"/>
              </a:spcAft>
              <a:buClr>
                <a:srgbClr val="3B5D6A"/>
              </a:buClr>
              <a:buSzPts val="1800"/>
              <a:buFont typeface="Verdana"/>
              <a:buAutoNum type="alphaUcPeriod"/>
            </a:pPr>
            <a:r>
              <a:rPr b="1" lang="en-US" sz="1800">
                <a:solidFill>
                  <a:srgbClr val="3B5D6A"/>
                </a:solidFill>
                <a:latin typeface="Tahoma"/>
                <a:ea typeface="Tahoma"/>
                <a:cs typeface="Tahoma"/>
                <a:sym typeface="Tahoma"/>
              </a:rPr>
              <a:t>If you get an email that looks like it’s from someone  you know, you can click on any links as long as you have  a spam blocker and anti-virus protection.</a:t>
            </a:r>
            <a:endParaRPr sz="1800">
              <a:latin typeface="Tahoma"/>
              <a:ea typeface="Tahoma"/>
              <a:cs typeface="Tahoma"/>
              <a:sym typeface="Tahoma"/>
            </a:endParaRPr>
          </a:p>
          <a:p>
            <a:pPr indent="-59055" lvl="0" marL="71755" marR="5080" rtl="0" algn="l">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You can trust an email really comes from a client if it uses  the client’s logo and contains at least one fact about the  client that you know to be true.</a:t>
            </a:r>
            <a:endParaRPr sz="1800">
              <a:latin typeface="Verdana"/>
              <a:ea typeface="Verdana"/>
              <a:cs typeface="Verdana"/>
              <a:sym typeface="Verdana"/>
            </a:endParaRPr>
          </a:p>
          <a:p>
            <a:pPr indent="-59055" lvl="0" marL="71755" marR="271145" rtl="0" algn="just">
              <a:lnSpc>
                <a:spcPct val="100000"/>
              </a:lnSpc>
              <a:spcBef>
                <a:spcPts val="0"/>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If you get a message from a colleague who needs your  network password, you should never give it out unless the  colleague says it’s an emergency.</a:t>
            </a:r>
            <a:endParaRPr sz="1800">
              <a:latin typeface="Verdana"/>
              <a:ea typeface="Verdana"/>
              <a:cs typeface="Verdana"/>
              <a:sym typeface="Verdana"/>
            </a:endParaRPr>
          </a:p>
          <a:p>
            <a:pPr indent="-59055" lvl="0" marL="71755" marR="46355" rtl="0" algn="l">
              <a:lnSpc>
                <a:spcPct val="100000"/>
              </a:lnSpc>
              <a:spcBef>
                <a:spcPts val="5"/>
              </a:spcBef>
              <a:spcAft>
                <a:spcPts val="0"/>
              </a:spcAft>
              <a:buClr>
                <a:srgbClr val="3B5D6A"/>
              </a:buClr>
              <a:buSzPts val="1800"/>
              <a:buFont typeface="Verdana"/>
              <a:buAutoNum type="alphaUcPeriod"/>
            </a:pPr>
            <a:r>
              <a:rPr lang="en-US" sz="1800">
                <a:solidFill>
                  <a:srgbClr val="3B5D6A"/>
                </a:solidFill>
                <a:latin typeface="Verdana"/>
                <a:ea typeface="Verdana"/>
                <a:cs typeface="Verdana"/>
                <a:sym typeface="Verdana"/>
              </a:rPr>
              <a:t>If you get an email from Human Resources asking you to  provide personal information right away, you should check  it out first to make sure they are who they say are.</a:t>
            </a:r>
            <a:endParaRPr sz="1800">
              <a:latin typeface="Verdana"/>
              <a:ea typeface="Verdana"/>
              <a:cs typeface="Verdana"/>
              <a:sym typeface="Verdana"/>
            </a:endParaRPr>
          </a:p>
        </p:txBody>
      </p:sp>
      <p:grpSp>
        <p:nvGrpSpPr>
          <p:cNvPr id="658" name="Google Shape;658;p73"/>
          <p:cNvGrpSpPr/>
          <p:nvPr/>
        </p:nvGrpSpPr>
        <p:grpSpPr>
          <a:xfrm>
            <a:off x="7843393" y="1225169"/>
            <a:ext cx="3666490" cy="3302635"/>
            <a:chOff x="7843393" y="1225169"/>
            <a:chExt cx="3666490" cy="3302635"/>
          </a:xfrm>
        </p:grpSpPr>
        <p:sp>
          <p:nvSpPr>
            <p:cNvPr id="659" name="Google Shape;659;p73"/>
            <p:cNvSpPr/>
            <p:nvPr/>
          </p:nvSpPr>
          <p:spPr>
            <a:xfrm>
              <a:off x="7843393" y="1225169"/>
              <a:ext cx="3666490" cy="3302635"/>
            </a:xfrm>
            <a:custGeom>
              <a:rect b="b" l="l" r="r" t="t"/>
              <a:pathLst>
                <a:path extrusionOk="0" h="3302635" w="3666490">
                  <a:moveTo>
                    <a:pt x="3666489" y="0"/>
                  </a:moveTo>
                  <a:lnTo>
                    <a:pt x="1284097" y="0"/>
                  </a:lnTo>
                  <a:lnTo>
                    <a:pt x="1284097" y="1238377"/>
                  </a:lnTo>
                  <a:lnTo>
                    <a:pt x="825626" y="1238377"/>
                  </a:lnTo>
                  <a:lnTo>
                    <a:pt x="825626" y="825626"/>
                  </a:lnTo>
                  <a:lnTo>
                    <a:pt x="0" y="1651253"/>
                  </a:lnTo>
                  <a:lnTo>
                    <a:pt x="825626" y="2476880"/>
                  </a:lnTo>
                  <a:lnTo>
                    <a:pt x="825626" y="2064003"/>
                  </a:lnTo>
                  <a:lnTo>
                    <a:pt x="1284097" y="2064003"/>
                  </a:lnTo>
                  <a:lnTo>
                    <a:pt x="1284097" y="3302380"/>
                  </a:lnTo>
                  <a:lnTo>
                    <a:pt x="3666489" y="3302380"/>
                  </a:lnTo>
                  <a:lnTo>
                    <a:pt x="3666489"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60" name="Google Shape;660;p73"/>
            <p:cNvSpPr/>
            <p:nvPr/>
          </p:nvSpPr>
          <p:spPr>
            <a:xfrm>
              <a:off x="7843393" y="1225169"/>
              <a:ext cx="3666490" cy="3302635"/>
            </a:xfrm>
            <a:custGeom>
              <a:rect b="b" l="l" r="r" t="t"/>
              <a:pathLst>
                <a:path extrusionOk="0" h="3302635" w="3666490">
                  <a:moveTo>
                    <a:pt x="0" y="1651253"/>
                  </a:moveTo>
                  <a:lnTo>
                    <a:pt x="825626" y="825626"/>
                  </a:lnTo>
                  <a:lnTo>
                    <a:pt x="825626" y="1238377"/>
                  </a:lnTo>
                  <a:lnTo>
                    <a:pt x="1284097" y="1238377"/>
                  </a:lnTo>
                  <a:lnTo>
                    <a:pt x="1284097" y="0"/>
                  </a:lnTo>
                  <a:lnTo>
                    <a:pt x="3666489" y="0"/>
                  </a:lnTo>
                  <a:lnTo>
                    <a:pt x="3666489" y="3302380"/>
                  </a:lnTo>
                  <a:lnTo>
                    <a:pt x="1284097" y="3302380"/>
                  </a:lnTo>
                  <a:lnTo>
                    <a:pt x="1284097" y="2064003"/>
                  </a:lnTo>
                  <a:lnTo>
                    <a:pt x="825626" y="2064003"/>
                  </a:lnTo>
                  <a:lnTo>
                    <a:pt x="825626" y="2476880"/>
                  </a:lnTo>
                  <a:lnTo>
                    <a:pt x="0" y="1651253"/>
                  </a:lnTo>
                  <a:close/>
                </a:path>
              </a:pathLst>
            </a:custGeom>
            <a:noFill/>
            <a:ln cap="flat" cmpd="sng" w="25375">
              <a:solidFill>
                <a:srgbClr val="7B881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661" name="Google Shape;661;p73"/>
          <p:cNvSpPr txBox="1"/>
          <p:nvPr/>
        </p:nvSpPr>
        <p:spPr>
          <a:xfrm>
            <a:off x="9207500" y="1254632"/>
            <a:ext cx="2202180" cy="322707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en-US" sz="1400">
                <a:solidFill>
                  <a:srgbClr val="3B5D6A"/>
                </a:solidFill>
                <a:latin typeface="Tahoma"/>
                <a:ea typeface="Tahoma"/>
                <a:cs typeface="Tahoma"/>
                <a:sym typeface="Tahoma"/>
              </a:rPr>
              <a:t>This is correct! </a:t>
            </a:r>
            <a:r>
              <a:rPr b="1" i="1" lang="en-US" sz="1400">
                <a:solidFill>
                  <a:srgbClr val="3B5D6A"/>
                </a:solidFill>
                <a:latin typeface="Verdana"/>
                <a:ea typeface="Verdana"/>
                <a:cs typeface="Verdana"/>
                <a:sym typeface="Verdana"/>
              </a:rPr>
              <a:t>In a  phishing scam, you get  a message that looks  like it’s from someone  you know. It usually  contains an urgent  request for sensitive  information or asks  you to click on a link.</a:t>
            </a:r>
            <a:endParaRPr sz="1400">
              <a:latin typeface="Verdana"/>
              <a:ea typeface="Verdana"/>
              <a:cs typeface="Verdana"/>
              <a:sym typeface="Verdana"/>
            </a:endParaRPr>
          </a:p>
          <a:p>
            <a:pPr indent="0" lvl="0" marL="12700" marR="53975" rtl="0" algn="l">
              <a:lnSpc>
                <a:spcPct val="100000"/>
              </a:lnSpc>
              <a:spcBef>
                <a:spcPts val="0"/>
              </a:spcBef>
              <a:spcAft>
                <a:spcPts val="0"/>
              </a:spcAft>
              <a:buNone/>
            </a:pPr>
            <a:r>
              <a:rPr b="1" i="1" lang="en-US" sz="1400">
                <a:solidFill>
                  <a:srgbClr val="3B5D6A"/>
                </a:solidFill>
                <a:latin typeface="Verdana"/>
                <a:ea typeface="Verdana"/>
                <a:cs typeface="Verdana"/>
                <a:sym typeface="Verdana"/>
              </a:rPr>
              <a:t>Before you do that,  take steps to make  sure the person  contacting you is who  they say they are – not  a scammer.</a:t>
            </a:r>
            <a:endParaRPr sz="1400">
              <a:latin typeface="Verdana"/>
              <a:ea typeface="Verdana"/>
              <a:cs typeface="Verdana"/>
              <a:sym typeface="Verdana"/>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74"/>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667" name="Google Shape;667;p74"/>
          <p:cNvSpPr txBox="1"/>
          <p:nvPr/>
        </p:nvSpPr>
        <p:spPr>
          <a:xfrm>
            <a:off x="753567" y="3433317"/>
            <a:ext cx="167068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True </a:t>
            </a:r>
            <a:r>
              <a:rPr b="1" lang="en-US" sz="1800">
                <a:solidFill>
                  <a:srgbClr val="3B5D6A"/>
                </a:solidFill>
                <a:latin typeface="Tahoma"/>
                <a:ea typeface="Tahoma"/>
                <a:cs typeface="Tahoma"/>
                <a:sym typeface="Tahoma"/>
              </a:rPr>
              <a:t>or False?</a:t>
            </a:r>
            <a:endParaRPr sz="1800">
              <a:latin typeface="Tahoma"/>
              <a:ea typeface="Tahoma"/>
              <a:cs typeface="Tahoma"/>
              <a:sym typeface="Tahoma"/>
            </a:endParaRPr>
          </a:p>
        </p:txBody>
      </p:sp>
      <p:sp>
        <p:nvSpPr>
          <p:cNvPr id="668" name="Google Shape;668;p74"/>
          <p:cNvSpPr txBox="1"/>
          <p:nvPr/>
        </p:nvSpPr>
        <p:spPr>
          <a:xfrm>
            <a:off x="753567" y="5354218"/>
            <a:ext cx="164782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True </a:t>
            </a:r>
            <a:r>
              <a:rPr lang="en-US" sz="1800">
                <a:solidFill>
                  <a:srgbClr val="3B5D6A"/>
                </a:solidFill>
                <a:latin typeface="Verdana"/>
                <a:ea typeface="Verdana"/>
                <a:cs typeface="Verdana"/>
                <a:sym typeface="Verdana"/>
              </a:rPr>
              <a:t>or False?</a:t>
            </a:r>
            <a:endParaRPr sz="1800">
              <a:latin typeface="Verdana"/>
              <a:ea typeface="Verdana"/>
              <a:cs typeface="Verdana"/>
              <a:sym typeface="Verdana"/>
            </a:endParaRPr>
          </a:p>
        </p:txBody>
      </p:sp>
      <p:grpSp>
        <p:nvGrpSpPr>
          <p:cNvPr id="669" name="Google Shape;669;p74"/>
          <p:cNvGrpSpPr/>
          <p:nvPr/>
        </p:nvGrpSpPr>
        <p:grpSpPr>
          <a:xfrm>
            <a:off x="2433954" y="3114167"/>
            <a:ext cx="5637530" cy="1047750"/>
            <a:chOff x="2433954" y="3114167"/>
            <a:chExt cx="5637530" cy="1047750"/>
          </a:xfrm>
        </p:grpSpPr>
        <p:sp>
          <p:nvSpPr>
            <p:cNvPr id="670" name="Google Shape;670;p74"/>
            <p:cNvSpPr/>
            <p:nvPr/>
          </p:nvSpPr>
          <p:spPr>
            <a:xfrm>
              <a:off x="2433954" y="3114167"/>
              <a:ext cx="5637530" cy="1047750"/>
            </a:xfrm>
            <a:custGeom>
              <a:rect b="b" l="l" r="r" t="t"/>
              <a:pathLst>
                <a:path extrusionOk="0" h="1047750" w="5637530">
                  <a:moveTo>
                    <a:pt x="5637276" y="0"/>
                  </a:moveTo>
                  <a:lnTo>
                    <a:pt x="1974342" y="0"/>
                  </a:lnTo>
                  <a:lnTo>
                    <a:pt x="1974342" y="392811"/>
                  </a:lnTo>
                  <a:lnTo>
                    <a:pt x="261874" y="392811"/>
                  </a:lnTo>
                  <a:lnTo>
                    <a:pt x="261874" y="261874"/>
                  </a:lnTo>
                  <a:lnTo>
                    <a:pt x="0" y="523748"/>
                  </a:lnTo>
                  <a:lnTo>
                    <a:pt x="261874" y="785622"/>
                  </a:lnTo>
                  <a:lnTo>
                    <a:pt x="261874" y="654685"/>
                  </a:lnTo>
                  <a:lnTo>
                    <a:pt x="1974342" y="654685"/>
                  </a:lnTo>
                  <a:lnTo>
                    <a:pt x="1974342" y="1047623"/>
                  </a:lnTo>
                  <a:lnTo>
                    <a:pt x="5637276" y="1047623"/>
                  </a:lnTo>
                  <a:lnTo>
                    <a:pt x="5637276"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1" name="Google Shape;671;p74"/>
            <p:cNvSpPr/>
            <p:nvPr/>
          </p:nvSpPr>
          <p:spPr>
            <a:xfrm>
              <a:off x="2433954" y="3114167"/>
              <a:ext cx="5637530" cy="1047750"/>
            </a:xfrm>
            <a:custGeom>
              <a:rect b="b" l="l" r="r" t="t"/>
              <a:pathLst>
                <a:path extrusionOk="0" h="1047750" w="5637530">
                  <a:moveTo>
                    <a:pt x="0" y="523748"/>
                  </a:moveTo>
                  <a:lnTo>
                    <a:pt x="261874" y="261874"/>
                  </a:lnTo>
                  <a:lnTo>
                    <a:pt x="261874" y="392811"/>
                  </a:lnTo>
                  <a:lnTo>
                    <a:pt x="1974342" y="392811"/>
                  </a:lnTo>
                  <a:lnTo>
                    <a:pt x="1974342" y="0"/>
                  </a:lnTo>
                  <a:lnTo>
                    <a:pt x="5637276" y="0"/>
                  </a:lnTo>
                  <a:lnTo>
                    <a:pt x="5637276" y="1047623"/>
                  </a:lnTo>
                  <a:lnTo>
                    <a:pt x="1974342" y="1047623"/>
                  </a:lnTo>
                  <a:lnTo>
                    <a:pt x="1974342" y="654685"/>
                  </a:lnTo>
                  <a:lnTo>
                    <a:pt x="261874" y="654685"/>
                  </a:lnTo>
                  <a:lnTo>
                    <a:pt x="261874" y="785622"/>
                  </a:lnTo>
                  <a:lnTo>
                    <a:pt x="0" y="523748"/>
                  </a:lnTo>
                  <a:close/>
                </a:path>
              </a:pathLst>
            </a:custGeom>
            <a:noFill/>
            <a:ln cap="flat" cmpd="sng" w="25375">
              <a:solidFill>
                <a:srgbClr val="7B881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672" name="Google Shape;672;p74"/>
          <p:cNvSpPr txBox="1"/>
          <p:nvPr/>
        </p:nvSpPr>
        <p:spPr>
          <a:xfrm>
            <a:off x="753567" y="2122423"/>
            <a:ext cx="8688705" cy="1414145"/>
          </a:xfrm>
          <a:prstGeom prst="rect">
            <a:avLst/>
          </a:prstGeom>
          <a:noFill/>
          <a:ln>
            <a:noFill/>
          </a:ln>
        </p:spPr>
        <p:txBody>
          <a:bodyPr anchorCtr="0" anchor="t" bIns="0" lIns="0" spcFirstLastPara="1" rIns="0" wrap="square" tIns="12050">
            <a:spAutoFit/>
          </a:bodyPr>
          <a:lstStyle/>
          <a:p>
            <a:pPr indent="0" lvl="0" marL="12700" marR="5080" rtl="0" algn="l">
              <a:lnSpc>
                <a:spcPct val="100200"/>
              </a:lnSpc>
              <a:spcBef>
                <a:spcPts val="0"/>
              </a:spcBef>
              <a:spcAft>
                <a:spcPts val="0"/>
              </a:spcAft>
              <a:buNone/>
            </a:pPr>
            <a:r>
              <a:rPr b="1" lang="en-US" sz="1800">
                <a:solidFill>
                  <a:srgbClr val="3B5D6A"/>
                </a:solidFill>
                <a:latin typeface="Tahoma"/>
                <a:ea typeface="Tahoma"/>
                <a:cs typeface="Tahoma"/>
                <a:sym typeface="Tahoma"/>
              </a:rPr>
              <a:t>5. </a:t>
            </a:r>
            <a:r>
              <a:rPr b="1" lang="en-US" sz="1600">
                <a:solidFill>
                  <a:srgbClr val="3B5D6A"/>
                </a:solidFill>
                <a:latin typeface="Tahoma"/>
                <a:ea typeface="Tahoma"/>
                <a:cs typeface="Tahoma"/>
                <a:sym typeface="Tahoma"/>
              </a:rPr>
              <a:t>An email from your boss asks for the name, addresses, and credit card  information of the company’s top clients. The email says it’s urgent and to please  reply right away. You should reply right away.</a:t>
            </a:r>
            <a:endParaRPr sz="1600">
              <a:latin typeface="Tahoma"/>
              <a:ea typeface="Tahoma"/>
              <a:cs typeface="Tahoma"/>
              <a:sym typeface="Tahoma"/>
            </a:endParaRPr>
          </a:p>
          <a:p>
            <a:pPr indent="0" lvl="0" marL="3746500" marR="1631314" rtl="0" algn="l">
              <a:lnSpc>
                <a:spcPct val="100000"/>
              </a:lnSpc>
              <a:spcBef>
                <a:spcPts val="1560"/>
              </a:spcBef>
              <a:spcAft>
                <a:spcPts val="0"/>
              </a:spcAft>
              <a:buNone/>
            </a:pPr>
            <a:r>
              <a:rPr b="1" lang="en-US" sz="1400">
                <a:solidFill>
                  <a:srgbClr val="3B5D6A"/>
                </a:solidFill>
                <a:latin typeface="Tahoma"/>
                <a:ea typeface="Tahoma"/>
                <a:cs typeface="Tahoma"/>
                <a:sym typeface="Tahoma"/>
              </a:rPr>
              <a:t>This is correct! It may be a phishing  attempt. Check it out first and</a:t>
            </a:r>
            <a:endParaRPr sz="1400">
              <a:latin typeface="Tahoma"/>
              <a:ea typeface="Tahoma"/>
              <a:cs typeface="Tahoma"/>
              <a:sym typeface="Tahoma"/>
            </a:endParaRPr>
          </a:p>
        </p:txBody>
      </p:sp>
      <p:sp>
        <p:nvSpPr>
          <p:cNvPr id="673" name="Google Shape;673;p74"/>
          <p:cNvSpPr txBox="1"/>
          <p:nvPr/>
        </p:nvSpPr>
        <p:spPr>
          <a:xfrm>
            <a:off x="4487671" y="3510229"/>
            <a:ext cx="3147695" cy="45339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1400">
                <a:solidFill>
                  <a:srgbClr val="3B5D6A"/>
                </a:solidFill>
                <a:latin typeface="Tahoma"/>
                <a:ea typeface="Tahoma"/>
                <a:cs typeface="Tahoma"/>
                <a:sym typeface="Tahoma"/>
              </a:rPr>
              <a:t>confirm whether the request was</a:t>
            </a:r>
            <a:endParaRPr sz="1400">
              <a:latin typeface="Tahoma"/>
              <a:ea typeface="Tahoma"/>
              <a:cs typeface="Tahoma"/>
              <a:sym typeface="Tahoma"/>
            </a:endParaRPr>
          </a:p>
          <a:p>
            <a:pPr indent="0" lvl="0" marL="12700" marR="0" rtl="0" algn="l">
              <a:lnSpc>
                <a:spcPct val="100000"/>
              </a:lnSpc>
              <a:spcBef>
                <a:spcPts val="0"/>
              </a:spcBef>
              <a:spcAft>
                <a:spcPts val="0"/>
              </a:spcAft>
              <a:buNone/>
            </a:pPr>
            <a:r>
              <a:rPr b="1" lang="en-US" sz="1400">
                <a:solidFill>
                  <a:srgbClr val="3B5D6A"/>
                </a:solidFill>
                <a:latin typeface="Tahoma"/>
                <a:ea typeface="Tahoma"/>
                <a:cs typeface="Tahoma"/>
                <a:sym typeface="Tahoma"/>
              </a:rPr>
              <a:t>really from your boss.</a:t>
            </a:r>
            <a:endParaRPr sz="1400">
              <a:latin typeface="Tahoma"/>
              <a:ea typeface="Tahoma"/>
              <a:cs typeface="Tahoma"/>
              <a:sym typeface="Tahoma"/>
            </a:endParaRPr>
          </a:p>
        </p:txBody>
      </p:sp>
      <p:grpSp>
        <p:nvGrpSpPr>
          <p:cNvPr id="674" name="Google Shape;674;p74"/>
          <p:cNvGrpSpPr/>
          <p:nvPr/>
        </p:nvGrpSpPr>
        <p:grpSpPr>
          <a:xfrm>
            <a:off x="2780157" y="5057013"/>
            <a:ext cx="5291455" cy="1077595"/>
            <a:chOff x="2780157" y="5057013"/>
            <a:chExt cx="5291455" cy="1077595"/>
          </a:xfrm>
        </p:grpSpPr>
        <p:sp>
          <p:nvSpPr>
            <p:cNvPr id="675" name="Google Shape;675;p74"/>
            <p:cNvSpPr/>
            <p:nvPr/>
          </p:nvSpPr>
          <p:spPr>
            <a:xfrm>
              <a:off x="2780157" y="5057013"/>
              <a:ext cx="5291455" cy="1077595"/>
            </a:xfrm>
            <a:custGeom>
              <a:rect b="b" l="l" r="r" t="t"/>
              <a:pathLst>
                <a:path extrusionOk="0" h="1077595" w="5291455">
                  <a:moveTo>
                    <a:pt x="5291074" y="0"/>
                  </a:moveTo>
                  <a:lnTo>
                    <a:pt x="1853183" y="0"/>
                  </a:lnTo>
                  <a:lnTo>
                    <a:pt x="1853183" y="403987"/>
                  </a:lnTo>
                  <a:lnTo>
                    <a:pt x="269367" y="403987"/>
                  </a:lnTo>
                  <a:lnTo>
                    <a:pt x="269367" y="269367"/>
                  </a:lnTo>
                  <a:lnTo>
                    <a:pt x="0" y="538708"/>
                  </a:lnTo>
                  <a:lnTo>
                    <a:pt x="269367" y="808075"/>
                  </a:lnTo>
                  <a:lnTo>
                    <a:pt x="269367" y="673392"/>
                  </a:lnTo>
                  <a:lnTo>
                    <a:pt x="1853183" y="673392"/>
                  </a:lnTo>
                  <a:lnTo>
                    <a:pt x="1853183" y="1077455"/>
                  </a:lnTo>
                  <a:lnTo>
                    <a:pt x="5291074" y="1077455"/>
                  </a:lnTo>
                  <a:lnTo>
                    <a:pt x="5291074" y="0"/>
                  </a:lnTo>
                  <a:close/>
                </a:path>
              </a:pathLst>
            </a:custGeom>
            <a:solidFill>
              <a:srgbClr val="AABA1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6" name="Google Shape;676;p74"/>
            <p:cNvSpPr/>
            <p:nvPr/>
          </p:nvSpPr>
          <p:spPr>
            <a:xfrm>
              <a:off x="2780157" y="5057013"/>
              <a:ext cx="5291455" cy="1077595"/>
            </a:xfrm>
            <a:custGeom>
              <a:rect b="b" l="l" r="r" t="t"/>
              <a:pathLst>
                <a:path extrusionOk="0" h="1077595" w="5291455">
                  <a:moveTo>
                    <a:pt x="0" y="538708"/>
                  </a:moveTo>
                  <a:lnTo>
                    <a:pt x="269367" y="269367"/>
                  </a:lnTo>
                  <a:lnTo>
                    <a:pt x="269367" y="403987"/>
                  </a:lnTo>
                  <a:lnTo>
                    <a:pt x="1853183" y="403987"/>
                  </a:lnTo>
                  <a:lnTo>
                    <a:pt x="1853183" y="0"/>
                  </a:lnTo>
                  <a:lnTo>
                    <a:pt x="5291074" y="0"/>
                  </a:lnTo>
                  <a:lnTo>
                    <a:pt x="5291074" y="1077455"/>
                  </a:lnTo>
                  <a:lnTo>
                    <a:pt x="1853183" y="1077455"/>
                  </a:lnTo>
                  <a:lnTo>
                    <a:pt x="1853183" y="673392"/>
                  </a:lnTo>
                  <a:lnTo>
                    <a:pt x="269367" y="673392"/>
                  </a:lnTo>
                  <a:lnTo>
                    <a:pt x="269367" y="808075"/>
                  </a:lnTo>
                  <a:lnTo>
                    <a:pt x="0" y="538708"/>
                  </a:lnTo>
                  <a:close/>
                </a:path>
              </a:pathLst>
            </a:custGeom>
            <a:noFill/>
            <a:ln cap="flat" cmpd="sng" w="25400">
              <a:solidFill>
                <a:srgbClr val="7B881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677" name="Google Shape;677;p74"/>
          <p:cNvSpPr txBox="1"/>
          <p:nvPr/>
        </p:nvSpPr>
        <p:spPr>
          <a:xfrm>
            <a:off x="753567" y="4530979"/>
            <a:ext cx="7878445" cy="96393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3B5D6A"/>
                </a:solidFill>
                <a:latin typeface="Tahoma"/>
                <a:ea typeface="Tahoma"/>
                <a:cs typeface="Tahoma"/>
                <a:sym typeface="Tahoma"/>
              </a:rPr>
              <a:t>6.Email authentication can help protect against phishing attacks.</a:t>
            </a:r>
            <a:endParaRPr sz="1800">
              <a:latin typeface="Tahoma"/>
              <a:ea typeface="Tahoma"/>
              <a:cs typeface="Tahoma"/>
              <a:sym typeface="Tahoma"/>
            </a:endParaRPr>
          </a:p>
          <a:p>
            <a:pPr indent="0" lvl="0" marL="3971290" marR="848360" rtl="0" algn="l">
              <a:lnSpc>
                <a:spcPct val="100000"/>
              </a:lnSpc>
              <a:spcBef>
                <a:spcPts val="1864"/>
              </a:spcBef>
              <a:spcAft>
                <a:spcPts val="0"/>
              </a:spcAft>
              <a:buNone/>
            </a:pPr>
            <a:r>
              <a:rPr b="1" lang="en-US" sz="1400">
                <a:solidFill>
                  <a:srgbClr val="3B5D6A"/>
                </a:solidFill>
                <a:latin typeface="Tahoma"/>
                <a:ea typeface="Tahoma"/>
                <a:cs typeface="Tahoma"/>
                <a:sym typeface="Tahoma"/>
              </a:rPr>
              <a:t>This is correct! Email  authentication technology helps</a:t>
            </a:r>
            <a:endParaRPr sz="1400">
              <a:latin typeface="Tahoma"/>
              <a:ea typeface="Tahoma"/>
              <a:cs typeface="Tahoma"/>
              <a:sym typeface="Tahoma"/>
            </a:endParaRPr>
          </a:p>
        </p:txBody>
      </p:sp>
      <p:sp>
        <p:nvSpPr>
          <p:cNvPr id="678" name="Google Shape;678;p74"/>
          <p:cNvSpPr txBox="1"/>
          <p:nvPr/>
        </p:nvSpPr>
        <p:spPr>
          <a:xfrm>
            <a:off x="4712589" y="5468518"/>
            <a:ext cx="3208020" cy="45275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400">
                <a:solidFill>
                  <a:srgbClr val="3B5D6A"/>
                </a:solidFill>
                <a:latin typeface="Tahoma"/>
                <a:ea typeface="Tahoma"/>
                <a:cs typeface="Tahoma"/>
                <a:sym typeface="Tahoma"/>
              </a:rPr>
              <a:t>prevent phishing emails from  reaching your company’s inboxes.</a:t>
            </a:r>
            <a:endParaRPr sz="1400">
              <a:latin typeface="Tahoma"/>
              <a:ea typeface="Tahoma"/>
              <a:cs typeface="Tahoma"/>
              <a:sym typeface="Tahoma"/>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5"/>
          <p:cNvSpPr txBox="1"/>
          <p:nvPr>
            <p:ph type="title"/>
          </p:nvPr>
        </p:nvSpPr>
        <p:spPr>
          <a:xfrm>
            <a:off x="883716" y="1244930"/>
            <a:ext cx="409892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Self-assessment test</a:t>
            </a:r>
            <a:endParaRPr/>
          </a:p>
        </p:txBody>
      </p:sp>
      <p:sp>
        <p:nvSpPr>
          <p:cNvPr id="684" name="Google Shape;684;p75"/>
          <p:cNvSpPr txBox="1"/>
          <p:nvPr/>
        </p:nvSpPr>
        <p:spPr>
          <a:xfrm>
            <a:off x="753567" y="2122423"/>
            <a:ext cx="8583930" cy="2494915"/>
          </a:xfrm>
          <a:prstGeom prst="rect">
            <a:avLst/>
          </a:prstGeom>
          <a:noFill/>
          <a:ln>
            <a:noFill/>
          </a:ln>
        </p:spPr>
        <p:txBody>
          <a:bodyPr anchorCtr="0" anchor="t" bIns="0" lIns="0" spcFirstLastPara="1" rIns="0" wrap="square" tIns="12700">
            <a:spAutoFit/>
          </a:bodyPr>
          <a:lstStyle/>
          <a:p>
            <a:pPr indent="-265430" lvl="0" marL="277495" marR="0" rtl="0" algn="l">
              <a:lnSpc>
                <a:spcPct val="100000"/>
              </a:lnSpc>
              <a:spcBef>
                <a:spcPts val="0"/>
              </a:spcBef>
              <a:spcAft>
                <a:spcPts val="0"/>
              </a:spcAft>
              <a:buClr>
                <a:srgbClr val="3B5D6A"/>
              </a:buClr>
              <a:buSzPts val="1800"/>
              <a:buFont typeface="Tahoma"/>
              <a:buAutoNum type="arabicPeriod" startAt="7"/>
            </a:pPr>
            <a:r>
              <a:rPr b="1" lang="en-US" sz="1800">
                <a:solidFill>
                  <a:srgbClr val="3B5D6A"/>
                </a:solidFill>
                <a:latin typeface="Tahoma"/>
                <a:ea typeface="Tahoma"/>
                <a:cs typeface="Tahoma"/>
                <a:sym typeface="Tahoma"/>
              </a:rPr>
              <a:t>What is ransomware?</a:t>
            </a:r>
            <a:endParaRPr sz="1800">
              <a:latin typeface="Tahoma"/>
              <a:ea typeface="Tahoma"/>
              <a:cs typeface="Tahoma"/>
              <a:sym typeface="Tahoma"/>
            </a:endParaRPr>
          </a:p>
          <a:p>
            <a:pPr indent="0" lvl="0" marL="0" marR="0" rtl="0" algn="l">
              <a:lnSpc>
                <a:spcPct val="100000"/>
              </a:lnSpc>
              <a:spcBef>
                <a:spcPts val="45"/>
              </a:spcBef>
              <a:spcAft>
                <a:spcPts val="0"/>
              </a:spcAft>
              <a:buClr>
                <a:srgbClr val="3B5D6A"/>
              </a:buClr>
              <a:buSzPts val="1750"/>
              <a:buFont typeface="Tahoma"/>
              <a:buNone/>
            </a:pPr>
            <a:r>
              <a:t/>
            </a:r>
            <a:endParaRPr sz="1750">
              <a:latin typeface="Tahoma"/>
              <a:ea typeface="Tahoma"/>
              <a:cs typeface="Tahoma"/>
              <a:sym typeface="Tahoma"/>
            </a:endParaRPr>
          </a:p>
          <a:p>
            <a:pPr indent="-114300" lvl="1" marL="12700" marR="5080" rtl="0" algn="l">
              <a:lnSpc>
                <a:spcPct val="100000"/>
              </a:lnSpc>
              <a:spcBef>
                <a:spcPts val="5"/>
              </a:spcBef>
              <a:spcAft>
                <a:spcPts val="0"/>
              </a:spcAft>
              <a:buClr>
                <a:srgbClr val="3B5D6A"/>
              </a:buClr>
              <a:buSzPts val="1800"/>
              <a:buFont typeface="Verdana"/>
              <a:buAutoNum type="alphaUcPeriod"/>
            </a:pPr>
            <a:r>
              <a:rPr b="1" i="0" lang="en-US" sz="1800" u="none" cap="none" strike="noStrike">
                <a:solidFill>
                  <a:srgbClr val="3B5D6A"/>
                </a:solidFill>
                <a:latin typeface="Tahoma"/>
                <a:ea typeface="Tahoma"/>
                <a:cs typeface="Tahoma"/>
                <a:sym typeface="Tahoma"/>
              </a:rPr>
              <a:t>Software that infects computer networks and mobile devices to hold  your data hostage until you send the attackers money.</a:t>
            </a:r>
            <a:endParaRPr b="0" i="0" sz="1800" u="none" cap="none" strike="noStrike">
              <a:latin typeface="Tahoma"/>
              <a:ea typeface="Tahoma"/>
              <a:cs typeface="Tahoma"/>
              <a:sym typeface="Tahoma"/>
            </a:endParaRPr>
          </a:p>
          <a:p>
            <a:pPr indent="-280669" lvl="1" marL="292735" marR="0" rtl="0" algn="l">
              <a:lnSpc>
                <a:spcPct val="100000"/>
              </a:lnSpc>
              <a:spcBef>
                <a:spcPts val="0"/>
              </a:spcBef>
              <a:spcAft>
                <a:spcPts val="0"/>
              </a:spcAft>
              <a:buClr>
                <a:srgbClr val="3B5D6A"/>
              </a:buClr>
              <a:buSzPts val="1800"/>
              <a:buFont typeface="Verdana"/>
              <a:buAutoNum type="alphaUcPeriod"/>
            </a:pPr>
            <a:r>
              <a:rPr b="0" i="0" lang="en-US" sz="1800" u="none" cap="none" strike="noStrike">
                <a:solidFill>
                  <a:srgbClr val="3B5D6A"/>
                </a:solidFill>
                <a:latin typeface="Verdana"/>
                <a:ea typeface="Verdana"/>
                <a:cs typeface="Verdana"/>
                <a:sym typeface="Verdana"/>
              </a:rPr>
              <a:t>Computer equipment that criminals steal from you and won’t return</a:t>
            </a:r>
            <a:endParaRPr b="0" i="0" sz="1800" u="none" cap="none" strike="noStrike">
              <a:latin typeface="Verdana"/>
              <a:ea typeface="Verdana"/>
              <a:cs typeface="Verdana"/>
              <a:sym typeface="Verdana"/>
            </a:endParaRPr>
          </a:p>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until you pay them.</a:t>
            </a:r>
            <a:endParaRPr sz="1800">
              <a:latin typeface="Verdana"/>
              <a:ea typeface="Verdana"/>
              <a:cs typeface="Verdana"/>
              <a:sym typeface="Verdana"/>
            </a:endParaRPr>
          </a:p>
          <a:p>
            <a:pPr indent="-114300" lvl="1" marL="12700" marR="113029" rtl="0" algn="l">
              <a:lnSpc>
                <a:spcPct val="100000"/>
              </a:lnSpc>
              <a:spcBef>
                <a:spcPts val="0"/>
              </a:spcBef>
              <a:spcAft>
                <a:spcPts val="0"/>
              </a:spcAft>
              <a:buClr>
                <a:srgbClr val="3B5D6A"/>
              </a:buClr>
              <a:buSzPts val="1800"/>
              <a:buFont typeface="Verdana"/>
              <a:buAutoNum type="alphaUcPeriod" startAt="3"/>
            </a:pPr>
            <a:r>
              <a:rPr b="0" i="0" lang="en-US" sz="1800" u="none" cap="none" strike="noStrike">
                <a:solidFill>
                  <a:srgbClr val="3B5D6A"/>
                </a:solidFill>
                <a:latin typeface="Verdana"/>
                <a:ea typeface="Verdana"/>
                <a:cs typeface="Verdana"/>
                <a:sym typeface="Verdana"/>
              </a:rPr>
              <a:t>Software used to protect your computer or mobile device from harmful  viruses.</a:t>
            </a:r>
            <a:endParaRPr b="0" i="0" sz="1800" u="none" cap="none" strike="noStrike">
              <a:latin typeface="Verdana"/>
              <a:ea typeface="Verdana"/>
              <a:cs typeface="Verdana"/>
              <a:sym typeface="Verdana"/>
            </a:endParaRPr>
          </a:p>
          <a:p>
            <a:pPr indent="-297180" lvl="1" marL="309880" marR="0" rtl="0" algn="l">
              <a:lnSpc>
                <a:spcPct val="100000"/>
              </a:lnSpc>
              <a:spcBef>
                <a:spcPts val="0"/>
              </a:spcBef>
              <a:spcAft>
                <a:spcPts val="0"/>
              </a:spcAft>
              <a:buClr>
                <a:srgbClr val="3B5D6A"/>
              </a:buClr>
              <a:buSzPts val="1800"/>
              <a:buFont typeface="Verdana"/>
              <a:buAutoNum type="alphaUcPeriod" startAt="3"/>
            </a:pPr>
            <a:r>
              <a:rPr b="0" i="0" lang="en-US" sz="1800" u="none" cap="none" strike="noStrike">
                <a:solidFill>
                  <a:srgbClr val="3B5D6A"/>
                </a:solidFill>
                <a:latin typeface="Verdana"/>
                <a:ea typeface="Verdana"/>
                <a:cs typeface="Verdana"/>
                <a:sym typeface="Verdana"/>
              </a:rPr>
              <a:t>A form of cryptocurrency.</a:t>
            </a:r>
            <a:endParaRPr b="0" i="0" sz="1800" u="none" cap="none" strike="noStrike">
              <a:latin typeface="Verdana"/>
              <a:ea typeface="Verdana"/>
              <a:cs typeface="Verdana"/>
              <a:sym typeface="Verdana"/>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pic>
        <p:nvPicPr>
          <p:cNvPr id="689" name="Google Shape;689;p76"/>
          <p:cNvPicPr preferRelativeResize="0"/>
          <p:nvPr/>
        </p:nvPicPr>
        <p:blipFill rotWithShape="1">
          <a:blip r:embed="rId3">
            <a:alphaModFix/>
          </a:blip>
          <a:srcRect b="0" l="0" r="0" t="0"/>
          <a:stretch/>
        </p:blipFill>
        <p:spPr>
          <a:xfrm>
            <a:off x="1979295" y="6263678"/>
            <a:ext cx="1982317" cy="439889"/>
          </a:xfrm>
          <a:prstGeom prst="rect">
            <a:avLst/>
          </a:prstGeom>
          <a:noFill/>
          <a:ln>
            <a:noFill/>
          </a:ln>
        </p:spPr>
      </p:pic>
      <p:pic>
        <p:nvPicPr>
          <p:cNvPr id="690" name="Google Shape;690;p76"/>
          <p:cNvPicPr preferRelativeResize="0"/>
          <p:nvPr/>
        </p:nvPicPr>
        <p:blipFill rotWithShape="1">
          <a:blip r:embed="rId4">
            <a:alphaModFix/>
          </a:blip>
          <a:srcRect b="0" l="0" r="0" t="0"/>
          <a:stretch/>
        </p:blipFill>
        <p:spPr>
          <a:xfrm>
            <a:off x="9907959" y="3356418"/>
            <a:ext cx="2203831" cy="3406012"/>
          </a:xfrm>
          <a:prstGeom prst="rect">
            <a:avLst/>
          </a:prstGeom>
          <a:noFill/>
          <a:ln>
            <a:noFill/>
          </a:ln>
        </p:spPr>
      </p:pic>
      <p:sp>
        <p:nvSpPr>
          <p:cNvPr id="691" name="Google Shape;691;p76"/>
          <p:cNvSpPr txBox="1"/>
          <p:nvPr/>
        </p:nvSpPr>
        <p:spPr>
          <a:xfrm>
            <a:off x="4155440" y="6150355"/>
            <a:ext cx="5372735" cy="513715"/>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800">
                <a:solidFill>
                  <a:srgbClr val="404040"/>
                </a:solidFill>
                <a:latin typeface="Helvetica Neue"/>
                <a:ea typeface="Helvetica Neue"/>
                <a:cs typeface="Helvetica Neue"/>
                <a:sym typeface="Helvetica Neue"/>
              </a:rPr>
              <a:t>The RE-FEM - Upskilling pathways for REsiliency in the post-Covid era for FEMale Entrepreneurs project (2022-1-  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a:latin typeface="Helvetica Neue"/>
              <a:ea typeface="Helvetica Neue"/>
              <a:cs typeface="Helvetica Neue"/>
              <a:sym typeface="Helvetica Neue"/>
            </a:endParaRPr>
          </a:p>
        </p:txBody>
      </p:sp>
      <p:pic>
        <p:nvPicPr>
          <p:cNvPr id="692" name="Google Shape;692;p76"/>
          <p:cNvPicPr preferRelativeResize="0"/>
          <p:nvPr/>
        </p:nvPicPr>
        <p:blipFill rotWithShape="1">
          <a:blip r:embed="rId5">
            <a:alphaModFix/>
          </a:blip>
          <a:srcRect b="0" l="0" r="0" t="0"/>
          <a:stretch/>
        </p:blipFill>
        <p:spPr>
          <a:xfrm>
            <a:off x="1850263" y="360045"/>
            <a:ext cx="1951863" cy="1574038"/>
          </a:xfrm>
          <a:prstGeom prst="rect">
            <a:avLst/>
          </a:prstGeom>
          <a:noFill/>
          <a:ln>
            <a:noFill/>
          </a:ln>
        </p:spPr>
      </p:pic>
      <p:sp>
        <p:nvSpPr>
          <p:cNvPr id="693" name="Google Shape;693;p76"/>
          <p:cNvSpPr txBox="1"/>
          <p:nvPr/>
        </p:nvSpPr>
        <p:spPr>
          <a:xfrm>
            <a:off x="3093466" y="3270250"/>
            <a:ext cx="5813425" cy="4679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2900">
                <a:solidFill>
                  <a:srgbClr val="AABA1D"/>
                </a:solidFill>
                <a:latin typeface="Verdana"/>
                <a:ea typeface="Verdana"/>
                <a:cs typeface="Verdana"/>
                <a:sym typeface="Verdana"/>
              </a:rPr>
              <a:t>Thank you for your attention!</a:t>
            </a:r>
            <a:endParaRPr sz="2900">
              <a:latin typeface="Verdana"/>
              <a:ea typeface="Verdana"/>
              <a:cs typeface="Verdana"/>
              <a:sym typeface="Verdana"/>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7" name="Shape 697"/>
        <p:cNvGrpSpPr/>
        <p:nvPr/>
      </p:nvGrpSpPr>
      <p:grpSpPr>
        <a:xfrm>
          <a:off x="0" y="0"/>
          <a:ext cx="0" cy="0"/>
          <a:chOff x="0" y="0"/>
          <a:chExt cx="0" cy="0"/>
        </a:xfrm>
      </p:grpSpPr>
      <p:sp>
        <p:nvSpPr>
          <p:cNvPr id="698" name="Google Shape;698;p77"/>
          <p:cNvSpPr txBox="1"/>
          <p:nvPr/>
        </p:nvSpPr>
        <p:spPr>
          <a:xfrm>
            <a:off x="9352915" y="3002635"/>
            <a:ext cx="2233295" cy="2789555"/>
          </a:xfrm>
          <a:prstGeom prst="rect">
            <a:avLst/>
          </a:prstGeom>
          <a:noFill/>
          <a:ln>
            <a:noFill/>
          </a:ln>
        </p:spPr>
        <p:txBody>
          <a:bodyPr anchorCtr="0" anchor="t" bIns="0" lIns="0" spcFirstLastPara="1" rIns="0" wrap="square" tIns="12050">
            <a:spAutoFit/>
          </a:bodyPr>
          <a:lstStyle/>
          <a:p>
            <a:pPr indent="-1904" lvl="0" marL="373380" marR="365125" rtl="0" algn="ctr">
              <a:lnSpc>
                <a:spcPct val="129298"/>
              </a:lnSpc>
              <a:spcBef>
                <a:spcPts val="0"/>
              </a:spcBef>
              <a:spcAft>
                <a:spcPts val="0"/>
              </a:spcAft>
              <a:buNone/>
            </a:pPr>
            <a:r>
              <a:rPr b="1" lang="en-US" sz="1400">
                <a:solidFill>
                  <a:srgbClr val="3B5D6A"/>
                </a:solidFill>
                <a:latin typeface="Tahoma"/>
                <a:ea typeface="Tahoma"/>
                <a:cs typeface="Tahoma"/>
                <a:sym typeface="Tahoma"/>
              </a:rPr>
              <a:t>Website:  </a:t>
            </a:r>
            <a:r>
              <a:rPr b="1" lang="en-US" sz="1400" u="sng">
                <a:solidFill>
                  <a:srgbClr val="3B5D6A"/>
                </a:solidFill>
                <a:latin typeface="Verdana"/>
                <a:ea typeface="Verdana"/>
                <a:cs typeface="Verdana"/>
                <a:sym typeface="Verdana"/>
                <a:hlinkClick r:id="rId3">
                  <a:extLst>
                    <a:ext uri="{A12FA001-AC4F-418D-AE19-62706E023703}">
                      <ahyp:hlinkClr val="tx"/>
                    </a:ext>
                  </a:extLst>
                </a:hlinkClick>
              </a:rPr>
              <a:t>www.re-fem.eu </a:t>
            </a:r>
            <a:r>
              <a:rPr b="1" lang="en-US" sz="1400">
                <a:solidFill>
                  <a:srgbClr val="3B5D6A"/>
                </a:solidFill>
                <a:latin typeface="Verdana"/>
                <a:ea typeface="Verdana"/>
                <a:cs typeface="Verdana"/>
                <a:sym typeface="Verdana"/>
              </a:rPr>
              <a:t> </a:t>
            </a:r>
            <a:r>
              <a:rPr b="1" lang="en-US" sz="1400">
                <a:solidFill>
                  <a:srgbClr val="3B5D6A"/>
                </a:solidFill>
                <a:latin typeface="Tahoma"/>
                <a:ea typeface="Tahoma"/>
                <a:cs typeface="Tahoma"/>
                <a:sym typeface="Tahoma"/>
              </a:rPr>
              <a:t>E-mail:</a:t>
            </a:r>
            <a:endParaRPr sz="1400">
              <a:latin typeface="Tahoma"/>
              <a:ea typeface="Tahoma"/>
              <a:cs typeface="Tahoma"/>
              <a:sym typeface="Tahoma"/>
            </a:endParaRPr>
          </a:p>
          <a:p>
            <a:pPr indent="0" lvl="0" marL="12065" marR="5080" rtl="0" algn="ctr">
              <a:lnSpc>
                <a:spcPct val="129500"/>
              </a:lnSpc>
              <a:spcBef>
                <a:spcPts val="15"/>
              </a:spcBef>
              <a:spcAft>
                <a:spcPts val="0"/>
              </a:spcAft>
              <a:buNone/>
            </a:pPr>
            <a:r>
              <a:rPr b="1" lang="en-US" sz="1400" u="sng">
                <a:solidFill>
                  <a:srgbClr val="3B5D6A"/>
                </a:solidFill>
                <a:latin typeface="Verdana"/>
                <a:ea typeface="Verdana"/>
                <a:cs typeface="Verdana"/>
                <a:sym typeface="Verdana"/>
                <a:hlinkClick r:id="rId4">
                  <a:extLst>
                    <a:ext uri="{A12FA001-AC4F-418D-AE19-62706E023703}">
                      <ahyp:hlinkClr val="tx"/>
                    </a:ext>
                  </a:extLst>
                </a:hlinkClick>
              </a:rPr>
              <a:t>hetfa_re-fem@hetfa.hu </a:t>
            </a:r>
            <a:r>
              <a:rPr b="1" lang="en-US" sz="1400">
                <a:solidFill>
                  <a:srgbClr val="3B5D6A"/>
                </a:solidFill>
                <a:latin typeface="Verdana"/>
                <a:ea typeface="Verdana"/>
                <a:cs typeface="Verdana"/>
                <a:sym typeface="Verdana"/>
              </a:rPr>
              <a:t> </a:t>
            </a:r>
            <a:r>
              <a:rPr b="1" lang="en-US" sz="1400">
                <a:solidFill>
                  <a:srgbClr val="3B5D6A"/>
                </a:solidFill>
                <a:latin typeface="Tahoma"/>
                <a:ea typeface="Tahoma"/>
                <a:cs typeface="Tahoma"/>
                <a:sym typeface="Tahoma"/>
              </a:rPr>
              <a:t>Facebook:  </a:t>
            </a:r>
            <a:r>
              <a:rPr b="1" lang="en-US" sz="1400">
                <a:solidFill>
                  <a:srgbClr val="3B5D6A"/>
                </a:solidFill>
                <a:latin typeface="Verdana"/>
                <a:ea typeface="Verdana"/>
                <a:cs typeface="Verdana"/>
                <a:sym typeface="Verdana"/>
              </a:rPr>
              <a:t>Facebook/REFEM0  </a:t>
            </a:r>
            <a:r>
              <a:rPr b="1" lang="en-US" sz="1400">
                <a:solidFill>
                  <a:srgbClr val="3B5D6A"/>
                </a:solidFill>
                <a:latin typeface="Tahoma"/>
                <a:ea typeface="Tahoma"/>
                <a:cs typeface="Tahoma"/>
                <a:sym typeface="Tahoma"/>
              </a:rPr>
              <a:t>Twitter:</a:t>
            </a:r>
            <a:endParaRPr sz="1400">
              <a:latin typeface="Tahoma"/>
              <a:ea typeface="Tahoma"/>
              <a:cs typeface="Tahoma"/>
              <a:sym typeface="Tahoma"/>
            </a:endParaRPr>
          </a:p>
          <a:p>
            <a:pPr indent="0" lvl="0" marL="0" marR="0" rtl="0" algn="ctr">
              <a:lnSpc>
                <a:spcPct val="100000"/>
              </a:lnSpc>
              <a:spcBef>
                <a:spcPts val="490"/>
              </a:spcBef>
              <a:spcAft>
                <a:spcPts val="0"/>
              </a:spcAft>
              <a:buNone/>
            </a:pPr>
            <a:r>
              <a:rPr b="1" lang="en-US" sz="1400">
                <a:solidFill>
                  <a:srgbClr val="3B5D6A"/>
                </a:solidFill>
                <a:latin typeface="Verdana"/>
                <a:ea typeface="Verdana"/>
                <a:cs typeface="Verdana"/>
                <a:sym typeface="Verdana"/>
              </a:rPr>
              <a:t>@RE-FEM Project</a:t>
            </a:r>
            <a:endParaRPr sz="1400">
              <a:latin typeface="Verdana"/>
              <a:ea typeface="Verdana"/>
              <a:cs typeface="Verdana"/>
              <a:sym typeface="Verdana"/>
            </a:endParaRPr>
          </a:p>
          <a:p>
            <a:pPr indent="0" lvl="0" marL="0" marR="0" rtl="0" algn="ctr">
              <a:lnSpc>
                <a:spcPct val="100000"/>
              </a:lnSpc>
              <a:spcBef>
                <a:spcPts val="495"/>
              </a:spcBef>
              <a:spcAft>
                <a:spcPts val="0"/>
              </a:spcAft>
              <a:buNone/>
            </a:pPr>
            <a:r>
              <a:rPr b="1" lang="en-US" sz="1400">
                <a:solidFill>
                  <a:srgbClr val="3B5D6A"/>
                </a:solidFill>
                <a:latin typeface="Tahoma"/>
                <a:ea typeface="Tahoma"/>
                <a:cs typeface="Tahoma"/>
                <a:sym typeface="Tahoma"/>
              </a:rPr>
              <a:t>LinkedIn:</a:t>
            </a:r>
            <a:endParaRPr sz="1400">
              <a:latin typeface="Tahoma"/>
              <a:ea typeface="Tahoma"/>
              <a:cs typeface="Tahoma"/>
              <a:sym typeface="Tahoma"/>
            </a:endParaRPr>
          </a:p>
          <a:p>
            <a:pPr indent="0" lvl="0" marL="0" marR="0" rtl="0" algn="ctr">
              <a:lnSpc>
                <a:spcPct val="100000"/>
              </a:lnSpc>
              <a:spcBef>
                <a:spcPts val="505"/>
              </a:spcBef>
              <a:spcAft>
                <a:spcPts val="0"/>
              </a:spcAft>
              <a:buNone/>
            </a:pPr>
            <a:r>
              <a:rPr b="1" lang="en-US" sz="1400">
                <a:solidFill>
                  <a:srgbClr val="3B5D6A"/>
                </a:solidFill>
                <a:latin typeface="Verdana"/>
                <a:ea typeface="Verdana"/>
                <a:cs typeface="Verdana"/>
                <a:sym typeface="Verdana"/>
              </a:rPr>
              <a:t>RE-FEM</a:t>
            </a:r>
            <a:endParaRPr sz="1400">
              <a:latin typeface="Verdana"/>
              <a:ea typeface="Verdana"/>
              <a:cs typeface="Verdana"/>
              <a:sym typeface="Verdana"/>
            </a:endParaRPr>
          </a:p>
        </p:txBody>
      </p:sp>
      <p:pic>
        <p:nvPicPr>
          <p:cNvPr id="699" name="Google Shape;699;p77"/>
          <p:cNvPicPr preferRelativeResize="0"/>
          <p:nvPr/>
        </p:nvPicPr>
        <p:blipFill rotWithShape="1">
          <a:blip r:embed="rId5">
            <a:alphaModFix/>
          </a:blip>
          <a:srcRect b="0" l="0" r="0" t="0"/>
          <a:stretch/>
        </p:blipFill>
        <p:spPr>
          <a:xfrm>
            <a:off x="9135109" y="788923"/>
            <a:ext cx="2382138" cy="1921128"/>
          </a:xfrm>
          <a:prstGeom prst="rect">
            <a:avLst/>
          </a:prstGeom>
          <a:noFill/>
          <a:ln>
            <a:noFill/>
          </a:ln>
        </p:spPr>
      </p:pic>
      <p:sp>
        <p:nvSpPr>
          <p:cNvPr id="700" name="Google Shape;700;p77"/>
          <p:cNvSpPr txBox="1"/>
          <p:nvPr/>
        </p:nvSpPr>
        <p:spPr>
          <a:xfrm>
            <a:off x="3410839" y="6141516"/>
            <a:ext cx="5372735" cy="51435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800">
                <a:solidFill>
                  <a:srgbClr val="404040"/>
                </a:solidFill>
                <a:latin typeface="Helvetica Neue"/>
                <a:ea typeface="Helvetica Neue"/>
                <a:cs typeface="Helvetica Neue"/>
                <a:sym typeface="Helvetica Neue"/>
              </a:rPr>
              <a:t>The RE-FEM - Upskilling pathways for REsiliency in the post-Covid era for FEMale Entrepreneurs project (2022-1-  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a:latin typeface="Helvetica Neue"/>
              <a:ea typeface="Helvetica Neue"/>
              <a:cs typeface="Helvetica Neue"/>
              <a:sym typeface="Helvetica Neue"/>
            </a:endParaRPr>
          </a:p>
        </p:txBody>
      </p:sp>
      <p:pic>
        <p:nvPicPr>
          <p:cNvPr id="701" name="Google Shape;701;p77"/>
          <p:cNvPicPr preferRelativeResize="0"/>
          <p:nvPr/>
        </p:nvPicPr>
        <p:blipFill rotWithShape="1">
          <a:blip r:embed="rId6">
            <a:alphaModFix/>
          </a:blip>
          <a:srcRect b="0" l="0" r="0" t="0"/>
          <a:stretch/>
        </p:blipFill>
        <p:spPr>
          <a:xfrm>
            <a:off x="1234947" y="6182537"/>
            <a:ext cx="1982317" cy="439889"/>
          </a:xfrm>
          <a:prstGeom prst="rect">
            <a:avLst/>
          </a:prstGeom>
          <a:noFill/>
          <a:ln>
            <a:noFill/>
          </a:ln>
        </p:spPr>
      </p:pic>
      <p:pic>
        <p:nvPicPr>
          <p:cNvPr id="702" name="Google Shape;702;p77"/>
          <p:cNvPicPr preferRelativeResize="0"/>
          <p:nvPr/>
        </p:nvPicPr>
        <p:blipFill rotWithShape="1">
          <a:blip r:embed="rId7">
            <a:alphaModFix/>
          </a:blip>
          <a:srcRect b="0" l="0" r="0" t="0"/>
          <a:stretch/>
        </p:blipFill>
        <p:spPr>
          <a:xfrm>
            <a:off x="585584" y="322529"/>
            <a:ext cx="8274684" cy="5516499"/>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6" name="Shape 706"/>
        <p:cNvGrpSpPr/>
        <p:nvPr/>
      </p:nvGrpSpPr>
      <p:grpSpPr>
        <a:xfrm>
          <a:off x="0" y="0"/>
          <a:ext cx="0" cy="0"/>
          <a:chOff x="0" y="0"/>
          <a:chExt cx="0" cy="0"/>
        </a:xfrm>
      </p:grpSpPr>
      <p:pic>
        <p:nvPicPr>
          <p:cNvPr id="707" name="Google Shape;707;p78"/>
          <p:cNvPicPr preferRelativeResize="0"/>
          <p:nvPr/>
        </p:nvPicPr>
        <p:blipFill rotWithShape="1">
          <a:blip r:embed="rId3">
            <a:alphaModFix/>
          </a:blip>
          <a:srcRect b="0" l="0" r="0" t="0"/>
          <a:stretch/>
        </p:blipFill>
        <p:spPr>
          <a:xfrm>
            <a:off x="0" y="0"/>
            <a:ext cx="1547812" cy="6857998"/>
          </a:xfrm>
          <a:prstGeom prst="rect">
            <a:avLst/>
          </a:prstGeom>
          <a:noFill/>
          <a:ln>
            <a:noFill/>
          </a:ln>
        </p:spPr>
      </p:pic>
      <p:pic>
        <p:nvPicPr>
          <p:cNvPr id="708" name="Google Shape;708;p78"/>
          <p:cNvPicPr preferRelativeResize="0"/>
          <p:nvPr/>
        </p:nvPicPr>
        <p:blipFill rotWithShape="1">
          <a:blip r:embed="rId4">
            <a:alphaModFix/>
          </a:blip>
          <a:srcRect b="0" l="0" r="0" t="0"/>
          <a:stretch/>
        </p:blipFill>
        <p:spPr>
          <a:xfrm>
            <a:off x="1979295" y="6263678"/>
            <a:ext cx="1982317" cy="439889"/>
          </a:xfrm>
          <a:prstGeom prst="rect">
            <a:avLst/>
          </a:prstGeom>
          <a:noFill/>
          <a:ln>
            <a:noFill/>
          </a:ln>
        </p:spPr>
      </p:pic>
      <p:pic>
        <p:nvPicPr>
          <p:cNvPr id="709" name="Google Shape;709;p78"/>
          <p:cNvPicPr preferRelativeResize="0"/>
          <p:nvPr/>
        </p:nvPicPr>
        <p:blipFill rotWithShape="1">
          <a:blip r:embed="rId5">
            <a:alphaModFix/>
          </a:blip>
          <a:srcRect b="0" l="0" r="0" t="0"/>
          <a:stretch/>
        </p:blipFill>
        <p:spPr>
          <a:xfrm>
            <a:off x="9910927" y="3357117"/>
            <a:ext cx="2202128" cy="3401211"/>
          </a:xfrm>
          <a:prstGeom prst="rect">
            <a:avLst/>
          </a:prstGeom>
          <a:noFill/>
          <a:ln>
            <a:noFill/>
          </a:ln>
        </p:spPr>
      </p:pic>
      <p:sp>
        <p:nvSpPr>
          <p:cNvPr id="710" name="Google Shape;710;p78"/>
          <p:cNvSpPr txBox="1"/>
          <p:nvPr/>
        </p:nvSpPr>
        <p:spPr>
          <a:xfrm>
            <a:off x="4155440" y="6150355"/>
            <a:ext cx="5372735" cy="513715"/>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800">
                <a:solidFill>
                  <a:srgbClr val="404040"/>
                </a:solidFill>
                <a:latin typeface="Helvetica Neue"/>
                <a:ea typeface="Helvetica Neue"/>
                <a:cs typeface="Helvetica Neue"/>
                <a:sym typeface="Helvetica Neue"/>
              </a:rPr>
              <a:t>The RE-FEM - Upskilling pathways for REsiliency in the post-Covid era for FEMale Entrepreneurs project (2022-1-  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a:latin typeface="Helvetica Neue"/>
              <a:ea typeface="Helvetica Neue"/>
              <a:cs typeface="Helvetica Neue"/>
              <a:sym typeface="Helvetica Neue"/>
            </a:endParaRPr>
          </a:p>
        </p:txBody>
      </p:sp>
      <p:pic>
        <p:nvPicPr>
          <p:cNvPr id="711" name="Google Shape;711;p78"/>
          <p:cNvPicPr preferRelativeResize="0"/>
          <p:nvPr/>
        </p:nvPicPr>
        <p:blipFill rotWithShape="1">
          <a:blip r:embed="rId6">
            <a:alphaModFix/>
          </a:blip>
          <a:srcRect b="0" l="0" r="0" t="0"/>
          <a:stretch/>
        </p:blipFill>
        <p:spPr>
          <a:xfrm>
            <a:off x="1850263" y="360045"/>
            <a:ext cx="1951863" cy="1574038"/>
          </a:xfrm>
          <a:prstGeom prst="rect">
            <a:avLst/>
          </a:prstGeom>
          <a:noFill/>
          <a:ln>
            <a:noFill/>
          </a:ln>
        </p:spPr>
      </p:pic>
      <p:sp>
        <p:nvSpPr>
          <p:cNvPr id="712" name="Google Shape;712;p78"/>
          <p:cNvSpPr txBox="1"/>
          <p:nvPr>
            <p:ph type="title"/>
          </p:nvPr>
        </p:nvSpPr>
        <p:spPr>
          <a:xfrm>
            <a:off x="2058416" y="2493721"/>
            <a:ext cx="886015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solidFill>
                  <a:srgbClr val="3B5D6A"/>
                </a:solidFill>
                <a:latin typeface="Tahoma"/>
                <a:ea typeface="Tahoma"/>
                <a:cs typeface="Tahoma"/>
                <a:sym typeface="Tahoma"/>
              </a:rPr>
              <a:t>Digital	transformation and digital readiness</a:t>
            </a:r>
            <a:endParaRPr/>
          </a:p>
        </p:txBody>
      </p:sp>
      <p:sp>
        <p:nvSpPr>
          <p:cNvPr id="713" name="Google Shape;713;p78"/>
          <p:cNvSpPr/>
          <p:nvPr/>
        </p:nvSpPr>
        <p:spPr>
          <a:xfrm>
            <a:off x="2070735" y="3768483"/>
            <a:ext cx="6876415" cy="303530"/>
          </a:xfrm>
          <a:custGeom>
            <a:rect b="b" l="l" r="r" t="t"/>
            <a:pathLst>
              <a:path extrusionOk="0" h="303529" w="6876415">
                <a:moveTo>
                  <a:pt x="6876288" y="0"/>
                </a:moveTo>
                <a:lnTo>
                  <a:pt x="1179576" y="0"/>
                </a:lnTo>
                <a:lnTo>
                  <a:pt x="708660" y="0"/>
                </a:lnTo>
                <a:lnTo>
                  <a:pt x="0" y="0"/>
                </a:lnTo>
                <a:lnTo>
                  <a:pt x="0" y="303263"/>
                </a:lnTo>
                <a:lnTo>
                  <a:pt x="708660" y="303263"/>
                </a:lnTo>
                <a:lnTo>
                  <a:pt x="1179576" y="303263"/>
                </a:lnTo>
                <a:lnTo>
                  <a:pt x="6876288" y="303263"/>
                </a:lnTo>
                <a:lnTo>
                  <a:pt x="687628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4" name="Google Shape;714;p78"/>
          <p:cNvSpPr txBox="1"/>
          <p:nvPr/>
        </p:nvSpPr>
        <p:spPr>
          <a:xfrm>
            <a:off x="2058416" y="2891789"/>
            <a:ext cx="7062470" cy="11811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2900">
                <a:solidFill>
                  <a:srgbClr val="3B5D6A"/>
                </a:solidFill>
                <a:latin typeface="Tahoma"/>
                <a:ea typeface="Tahoma"/>
                <a:cs typeface="Tahoma"/>
                <a:sym typeface="Tahoma"/>
              </a:rPr>
              <a:t>– training for women entrepreneurs</a:t>
            </a:r>
            <a:endParaRPr sz="2900">
              <a:latin typeface="Tahoma"/>
              <a:ea typeface="Tahoma"/>
              <a:cs typeface="Tahoma"/>
              <a:sym typeface="Tahoma"/>
            </a:endParaRPr>
          </a:p>
          <a:p>
            <a:pPr indent="0" lvl="0" marL="0" marR="0" rtl="0" algn="l">
              <a:lnSpc>
                <a:spcPct val="100000"/>
              </a:lnSpc>
              <a:spcBef>
                <a:spcPts val="10"/>
              </a:spcBef>
              <a:spcAft>
                <a:spcPts val="0"/>
              </a:spcAft>
              <a:buNone/>
            </a:pPr>
            <a:r>
              <a:t/>
            </a:r>
            <a:endParaRPr sz="2700">
              <a:latin typeface="Tahoma"/>
              <a:ea typeface="Tahoma"/>
              <a:cs typeface="Tahoma"/>
              <a:sym typeface="Tahoma"/>
            </a:endParaRPr>
          </a:p>
          <a:p>
            <a:pPr indent="0" lvl="0" marL="12700" marR="0" rtl="0" algn="l">
              <a:lnSpc>
                <a:spcPct val="100000"/>
              </a:lnSpc>
              <a:spcBef>
                <a:spcPts val="0"/>
              </a:spcBef>
              <a:spcAft>
                <a:spcPts val="0"/>
              </a:spcAft>
              <a:buNone/>
            </a:pPr>
            <a:r>
              <a:rPr b="1" lang="en-US" sz="1950">
                <a:solidFill>
                  <a:srgbClr val="3B5D6A"/>
                </a:solidFill>
                <a:latin typeface="Verdana"/>
                <a:ea typeface="Verdana"/>
                <a:cs typeface="Verdana"/>
                <a:sym typeface="Verdana"/>
              </a:rPr>
              <a:t>Topic: AI and digitalization for women entrepreneurs</a:t>
            </a:r>
            <a:endParaRPr sz="1950">
              <a:latin typeface="Verdana"/>
              <a:ea typeface="Verdana"/>
              <a:cs typeface="Verdana"/>
              <a:sym typeface="Verdana"/>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8" name="Shape 718"/>
        <p:cNvGrpSpPr/>
        <p:nvPr/>
      </p:nvGrpSpPr>
      <p:grpSpPr>
        <a:xfrm>
          <a:off x="0" y="0"/>
          <a:ext cx="0" cy="0"/>
          <a:chOff x="0" y="0"/>
          <a:chExt cx="0" cy="0"/>
        </a:xfrm>
      </p:grpSpPr>
      <p:pic>
        <p:nvPicPr>
          <p:cNvPr id="719" name="Google Shape;719;p79"/>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20" name="Google Shape;720;p79"/>
          <p:cNvSpPr txBox="1"/>
          <p:nvPr>
            <p:ph type="title"/>
          </p:nvPr>
        </p:nvSpPr>
        <p:spPr>
          <a:xfrm>
            <a:off x="479551" y="1233932"/>
            <a:ext cx="216916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Contents:</a:t>
            </a:r>
            <a:endParaRPr sz="3200"/>
          </a:p>
        </p:txBody>
      </p:sp>
      <p:graphicFrame>
        <p:nvGraphicFramePr>
          <p:cNvPr id="721" name="Google Shape;721;p79"/>
          <p:cNvGraphicFramePr/>
          <p:nvPr/>
        </p:nvGraphicFramePr>
        <p:xfrm>
          <a:off x="411073" y="1716404"/>
          <a:ext cx="3000000" cy="3000000"/>
        </p:xfrm>
        <a:graphic>
          <a:graphicData uri="http://schemas.openxmlformats.org/drawingml/2006/table">
            <a:tbl>
              <a:tblPr bandRow="1" firstRow="1">
                <a:noFill/>
                <a:tableStyleId>{94D377E6-20D6-4A40-8407-A7E1ABDA0104}</a:tableStyleId>
              </a:tblPr>
              <a:tblGrid>
                <a:gridCol w="5262250"/>
                <a:gridCol w="5262250"/>
              </a:tblGrid>
              <a:tr h="4457675">
                <a:tc>
                  <a:txBody>
                    <a:bodyPr/>
                    <a:lstStyle/>
                    <a:p>
                      <a:pPr indent="-226059" lvl="0" marL="321310" marR="0" rtl="0" algn="l">
                        <a:lnSpc>
                          <a:spcPct val="100000"/>
                        </a:lnSpc>
                        <a:spcBef>
                          <a:spcPts val="0"/>
                        </a:spcBef>
                        <a:spcAft>
                          <a:spcPts val="0"/>
                        </a:spcAft>
                        <a:buSzPts val="1900"/>
                        <a:buFont typeface="Verdana"/>
                        <a:buAutoNum type="arabicPeriod"/>
                      </a:pPr>
                      <a:r>
                        <a:rPr b="1" lang="en-US" sz="1900" u="none" cap="none" strike="noStrike">
                          <a:latin typeface="Verdana"/>
                          <a:ea typeface="Verdana"/>
                          <a:cs typeface="Verdana"/>
                          <a:sym typeface="Verdana"/>
                        </a:rPr>
                        <a:t>Introduction to AI</a:t>
                      </a:r>
                      <a:endParaRPr sz="1900" u="none" cap="none" strike="noStrike">
                        <a:latin typeface="Verdana"/>
                        <a:ea typeface="Verdana"/>
                        <a:cs typeface="Verdana"/>
                        <a:sym typeface="Verdana"/>
                      </a:endParaRPr>
                    </a:p>
                    <a:p>
                      <a:pPr indent="-342900" lvl="0" marL="438784" marR="1213485" rtl="0" algn="l">
                        <a:lnSpc>
                          <a:spcPct val="148700"/>
                        </a:lnSpc>
                        <a:spcBef>
                          <a:spcPts val="5"/>
                        </a:spcBef>
                        <a:spcAft>
                          <a:spcPts val="0"/>
                        </a:spcAft>
                        <a:buSzPts val="2000"/>
                        <a:buFont typeface="Arial"/>
                        <a:buAutoNum type="arabicPeriod"/>
                      </a:pPr>
                      <a:r>
                        <a:rPr b="1" lang="en-US" sz="1900" u="none" cap="none" strike="noStrike">
                          <a:latin typeface="Verdana"/>
                          <a:ea typeface="Verdana"/>
                          <a:cs typeface="Verdana"/>
                          <a:sym typeface="Verdana"/>
                        </a:rPr>
                        <a:t>Why is	AI important for your  business?</a:t>
                      </a:r>
                      <a:endParaRPr sz="1900" u="none" cap="none" strike="noStrike">
                        <a:latin typeface="Verdana"/>
                        <a:ea typeface="Verdana"/>
                        <a:cs typeface="Verdana"/>
                        <a:sym typeface="Verdana"/>
                      </a:endParaRPr>
                    </a:p>
                    <a:p>
                      <a:pPr indent="-342900" lvl="0" marL="438784" marR="1139825" rtl="0" algn="l">
                        <a:lnSpc>
                          <a:spcPct val="150000"/>
                        </a:lnSpc>
                        <a:spcBef>
                          <a:spcPts val="0"/>
                        </a:spcBef>
                        <a:spcAft>
                          <a:spcPts val="0"/>
                        </a:spcAft>
                        <a:buSzPts val="1900"/>
                        <a:buFont typeface="Verdana"/>
                        <a:buAutoNum type="arabicPeriod"/>
                      </a:pPr>
                      <a:r>
                        <a:rPr b="1" lang="en-US" sz="1900" u="none" cap="none" strike="noStrike">
                          <a:latin typeface="Verdana"/>
                          <a:ea typeface="Verdana"/>
                          <a:cs typeface="Verdana"/>
                          <a:sym typeface="Verdana"/>
                        </a:rPr>
                        <a:t>Using Artificial Intelligence in  Business</a:t>
                      </a:r>
                      <a:endParaRPr sz="1900" u="none" cap="none" strike="noStrike">
                        <a:latin typeface="Verdana"/>
                        <a:ea typeface="Verdana"/>
                        <a:cs typeface="Verdana"/>
                        <a:sym typeface="Verdana"/>
                      </a:endParaRPr>
                    </a:p>
                    <a:p>
                      <a:pPr indent="-342900" lvl="0" marL="438784" marR="466090" rtl="0" algn="l">
                        <a:lnSpc>
                          <a:spcPct val="180000"/>
                        </a:lnSpc>
                        <a:spcBef>
                          <a:spcPts val="305"/>
                        </a:spcBef>
                        <a:spcAft>
                          <a:spcPts val="0"/>
                        </a:spcAft>
                        <a:buSzPts val="1900"/>
                        <a:buFont typeface="Verdana"/>
                        <a:buAutoNum type="arabicPeriod"/>
                      </a:pPr>
                      <a:r>
                        <a:rPr b="1" lang="en-US" sz="1900" u="none" cap="none" strike="noStrike">
                          <a:latin typeface="Verdana"/>
                          <a:ea typeface="Verdana"/>
                          <a:cs typeface="Verdana"/>
                          <a:sym typeface="Verdana"/>
                        </a:rPr>
                        <a:t>Benefits of Artificial Intelligence in  business</a:t>
                      </a:r>
                      <a:endParaRPr sz="1900" u="none" cap="none" strike="noStrike">
                        <a:latin typeface="Verdana"/>
                        <a:ea typeface="Verdana"/>
                        <a:cs typeface="Verdana"/>
                        <a:sym typeface="Verdana"/>
                      </a:endParaRPr>
                    </a:p>
                    <a:p>
                      <a:pPr indent="-273685" lvl="0" marL="368935" marR="0" rtl="0" algn="l">
                        <a:lnSpc>
                          <a:spcPct val="100000"/>
                        </a:lnSpc>
                        <a:spcBef>
                          <a:spcPts val="840"/>
                        </a:spcBef>
                        <a:spcAft>
                          <a:spcPts val="0"/>
                        </a:spcAft>
                        <a:buSzPts val="1900"/>
                        <a:buFont typeface="Verdana"/>
                        <a:buAutoNum type="arabicPeriod"/>
                      </a:pPr>
                      <a:r>
                        <a:rPr b="1" lang="en-US" sz="1900" u="none" cap="none" strike="noStrike">
                          <a:latin typeface="Verdana"/>
                          <a:ea typeface="Verdana"/>
                          <a:cs typeface="Verdana"/>
                          <a:sym typeface="Verdana"/>
                        </a:rPr>
                        <a:t>Challenges of AI in business</a:t>
                      </a:r>
                      <a:endParaRPr sz="1900" u="none" cap="none" strike="noStrike">
                        <a:latin typeface="Verdana"/>
                        <a:ea typeface="Verdana"/>
                        <a:cs typeface="Verdana"/>
                        <a:sym typeface="Verdana"/>
                      </a:endParaRPr>
                    </a:p>
                    <a:p>
                      <a:pPr indent="-342900" lvl="0" marL="438784" marR="744220" rtl="0" algn="l">
                        <a:lnSpc>
                          <a:spcPct val="150000"/>
                        </a:lnSpc>
                        <a:spcBef>
                          <a:spcPts val="0"/>
                        </a:spcBef>
                        <a:spcAft>
                          <a:spcPts val="0"/>
                        </a:spcAft>
                        <a:buSzPts val="1900"/>
                        <a:buFont typeface="Verdana"/>
                        <a:buAutoNum type="arabicPeriod"/>
                      </a:pPr>
                      <a:r>
                        <a:rPr b="1" lang="en-US" sz="1900" u="none" cap="none" strike="noStrike">
                          <a:latin typeface="Verdana"/>
                          <a:ea typeface="Verdana"/>
                          <a:cs typeface="Verdana"/>
                          <a:sym typeface="Verdana"/>
                        </a:rPr>
                        <a:t>The impact of AI across different  business sectors </a:t>
                      </a:r>
                      <a:r>
                        <a:rPr b="1" lang="en-US" sz="1900" u="none" cap="none" strike="noStrike">
                          <a:latin typeface="Tahoma"/>
                          <a:ea typeface="Tahoma"/>
                          <a:cs typeface="Tahoma"/>
                          <a:sym typeface="Tahoma"/>
                        </a:rPr>
                        <a:t>– </a:t>
                      </a:r>
                      <a:r>
                        <a:rPr b="1" lang="en-US" sz="1900" u="none" cap="none" strike="noStrike">
                          <a:latin typeface="Verdana"/>
                          <a:ea typeface="Verdana"/>
                          <a:cs typeface="Verdana"/>
                          <a:sym typeface="Verdana"/>
                        </a:rPr>
                        <a:t>examples</a:t>
                      </a:r>
                      <a:endParaRPr sz="1900" u="none" cap="none" strike="noStrike">
                        <a:latin typeface="Verdana"/>
                        <a:ea typeface="Verdana"/>
                        <a:cs typeface="Verdana"/>
                        <a:sym typeface="Verdana"/>
                      </a:endParaRPr>
                    </a:p>
                  </a:txBody>
                  <a:tcPr marT="130800" marB="0" marR="0" marL="0">
                    <a:lnR cap="flat" cmpd="sng" w="12700">
                      <a:solidFill>
                        <a:srgbClr val="000000"/>
                      </a:solidFill>
                      <a:prstDash val="solid"/>
                      <a:round/>
                      <a:headEnd len="sm" w="sm" type="none"/>
                      <a:tailEnd len="sm" w="sm" type="none"/>
                    </a:lnR>
                    <a:lnT cap="flat" cmpd="sng" w="12700">
                      <a:solidFill>
                        <a:srgbClr val="AABA1D"/>
                      </a:solidFill>
                      <a:prstDash val="solid"/>
                      <a:round/>
                      <a:headEnd len="sm" w="sm" type="none"/>
                      <a:tailEnd len="sm" w="sm" type="none"/>
                    </a:lnT>
                    <a:lnB cap="flat" cmpd="sng" w="28575">
                      <a:solidFill>
                        <a:srgbClr val="AABA1D"/>
                      </a:solidFill>
                      <a:prstDash val="solid"/>
                      <a:round/>
                      <a:headEnd len="sm" w="sm" type="none"/>
                      <a:tailEnd len="sm" w="sm" type="none"/>
                    </a:lnB>
                  </a:tcPr>
                </a:tc>
                <a:tc>
                  <a:txBody>
                    <a:bodyPr/>
                    <a:lstStyle/>
                    <a:p>
                      <a:pPr indent="-283845" lvl="0" marL="375920" marR="0" rtl="0" algn="l">
                        <a:lnSpc>
                          <a:spcPct val="100000"/>
                        </a:lnSpc>
                        <a:spcBef>
                          <a:spcPts val="0"/>
                        </a:spcBef>
                        <a:spcAft>
                          <a:spcPts val="0"/>
                        </a:spcAft>
                        <a:buSzPts val="2000"/>
                        <a:buFont typeface="Verdana"/>
                        <a:buAutoNum type="arabicPeriod" startAt="7"/>
                      </a:pPr>
                      <a:r>
                        <a:rPr b="1" lang="en-US" sz="2000" u="none" cap="none" strike="noStrike">
                          <a:latin typeface="Verdana"/>
                          <a:ea typeface="Verdana"/>
                          <a:cs typeface="Verdana"/>
                          <a:sym typeface="Verdana"/>
                        </a:rPr>
                        <a:t>Practical guide: Generating content</a:t>
                      </a:r>
                      <a:endParaRPr sz="2000" u="none" cap="none" strike="noStrike">
                        <a:latin typeface="Verdana"/>
                        <a:ea typeface="Verdana"/>
                        <a:cs typeface="Verdana"/>
                        <a:sym typeface="Verdana"/>
                      </a:endParaRPr>
                    </a:p>
                    <a:p>
                      <a:pPr indent="0" lvl="0" marL="92075" marR="0" rtl="0" algn="l">
                        <a:lnSpc>
                          <a:spcPct val="100000"/>
                        </a:lnSpc>
                        <a:spcBef>
                          <a:spcPts val="1200"/>
                        </a:spcBef>
                        <a:spcAft>
                          <a:spcPts val="0"/>
                        </a:spcAft>
                        <a:buNone/>
                      </a:pPr>
                      <a:r>
                        <a:rPr b="1" lang="en-US" sz="2000" u="none" cap="none" strike="noStrike">
                          <a:latin typeface="Verdana"/>
                          <a:ea typeface="Verdana"/>
                          <a:cs typeface="Verdana"/>
                          <a:sym typeface="Verdana"/>
                        </a:rPr>
                        <a:t>for your business, using AI</a:t>
                      </a:r>
                      <a:endParaRPr sz="2000" u="none" cap="none" strike="noStrike">
                        <a:latin typeface="Verdana"/>
                        <a:ea typeface="Verdana"/>
                        <a:cs typeface="Verdana"/>
                        <a:sym typeface="Verdana"/>
                      </a:endParaRPr>
                    </a:p>
                    <a:p>
                      <a:pPr indent="-296544" lvl="0" marL="387985" marR="0" rtl="0" algn="l">
                        <a:lnSpc>
                          <a:spcPct val="100000"/>
                        </a:lnSpc>
                        <a:spcBef>
                          <a:spcPts val="1200"/>
                        </a:spcBef>
                        <a:spcAft>
                          <a:spcPts val="0"/>
                        </a:spcAft>
                        <a:buSzPts val="2000"/>
                        <a:buFont typeface="Verdana"/>
                        <a:buAutoNum type="arabicPeriod" startAt="8"/>
                      </a:pPr>
                      <a:r>
                        <a:rPr b="1" lang="en-US" sz="2000" u="none" cap="none" strike="noStrike">
                          <a:latin typeface="Verdana"/>
                          <a:ea typeface="Verdana"/>
                          <a:cs typeface="Verdana"/>
                          <a:sym typeface="Verdana"/>
                        </a:rPr>
                        <a:t>Time for practice</a:t>
                      </a:r>
                      <a:endParaRPr sz="2000" u="none" cap="none" strike="noStrike">
                        <a:latin typeface="Verdana"/>
                        <a:ea typeface="Verdana"/>
                        <a:cs typeface="Verdana"/>
                        <a:sym typeface="Verdana"/>
                      </a:endParaRPr>
                    </a:p>
                    <a:p>
                      <a:pPr indent="-290194" lvl="0" marL="381635" marR="0" rtl="0" algn="l">
                        <a:lnSpc>
                          <a:spcPct val="100000"/>
                        </a:lnSpc>
                        <a:spcBef>
                          <a:spcPts val="1200"/>
                        </a:spcBef>
                        <a:spcAft>
                          <a:spcPts val="0"/>
                        </a:spcAft>
                        <a:buSzPts val="2000"/>
                        <a:buFont typeface="Verdana"/>
                        <a:buAutoNum type="arabicPeriod" startAt="8"/>
                      </a:pPr>
                      <a:r>
                        <a:rPr b="1" lang="en-US" sz="2000" u="none" cap="none" strike="noStrike">
                          <a:latin typeface="Verdana"/>
                          <a:ea typeface="Verdana"/>
                          <a:cs typeface="Verdana"/>
                          <a:sym typeface="Verdana"/>
                        </a:rPr>
                        <a:t>Other tools, using AI</a:t>
                      </a:r>
                      <a:endParaRPr sz="2000" u="none" cap="none" strike="noStrike">
                        <a:latin typeface="Verdana"/>
                        <a:ea typeface="Verdana"/>
                        <a:cs typeface="Verdana"/>
                        <a:sym typeface="Verdana"/>
                      </a:endParaRPr>
                    </a:p>
                    <a:p>
                      <a:pPr indent="-398144" lvl="0" marL="490219" marR="0" rtl="0" algn="l">
                        <a:lnSpc>
                          <a:spcPct val="100000"/>
                        </a:lnSpc>
                        <a:spcBef>
                          <a:spcPts val="1200"/>
                        </a:spcBef>
                        <a:spcAft>
                          <a:spcPts val="0"/>
                        </a:spcAft>
                        <a:buSzPts val="2000"/>
                        <a:buFont typeface="Verdana"/>
                        <a:buAutoNum type="arabicPeriod" startAt="8"/>
                      </a:pPr>
                      <a:r>
                        <a:rPr b="1" lang="en-US" sz="2000" u="none" cap="none" strike="noStrike">
                          <a:latin typeface="Verdana"/>
                          <a:ea typeface="Verdana"/>
                          <a:cs typeface="Verdana"/>
                          <a:sym typeface="Verdana"/>
                        </a:rPr>
                        <a:t>Conclusions and discussion</a:t>
                      </a:r>
                      <a:endParaRPr sz="2000" u="none" cap="none" strike="noStrike">
                        <a:latin typeface="Verdana"/>
                        <a:ea typeface="Verdana"/>
                        <a:cs typeface="Verdana"/>
                        <a:sym typeface="Verdana"/>
                      </a:endParaRPr>
                    </a:p>
                  </a:txBody>
                  <a:tcPr marT="135250" marB="0" marR="0" marL="0">
                    <a:lnL cap="flat" cmpd="sng" w="12700">
                      <a:solidFill>
                        <a:srgbClr val="000000"/>
                      </a:solidFill>
                      <a:prstDash val="solid"/>
                      <a:round/>
                      <a:headEnd len="sm" w="sm" type="none"/>
                      <a:tailEnd len="sm" w="sm" type="none"/>
                    </a:lnL>
                    <a:lnT cap="flat" cmpd="sng" w="12700">
                      <a:solidFill>
                        <a:srgbClr val="AABA1D"/>
                      </a:solidFill>
                      <a:prstDash val="solid"/>
                      <a:round/>
                      <a:headEnd len="sm" w="sm" type="none"/>
                      <a:tailEnd len="sm" w="sm" type="none"/>
                    </a:lnT>
                    <a:lnB cap="flat" cmpd="sng" w="28575">
                      <a:solidFill>
                        <a:srgbClr val="AABA1D"/>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8"/>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18" name="Google Shape;118;p8"/>
          <p:cNvSpPr txBox="1"/>
          <p:nvPr/>
        </p:nvSpPr>
        <p:spPr>
          <a:xfrm>
            <a:off x="934008" y="2284552"/>
            <a:ext cx="10755600" cy="4259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AABA1D"/>
                </a:solidFill>
                <a:latin typeface="Verdana"/>
                <a:ea typeface="Verdana"/>
                <a:cs typeface="Verdana"/>
                <a:sym typeface="Verdana"/>
              </a:rPr>
              <a:t>Email marketing</a:t>
            </a:r>
            <a:endParaRPr sz="2400">
              <a:latin typeface="Verdana"/>
              <a:ea typeface="Verdana"/>
              <a:cs typeface="Verdana"/>
              <a:sym typeface="Verdana"/>
            </a:endParaRPr>
          </a:p>
          <a:p>
            <a:pPr indent="-407670" lvl="0" marL="419734" marR="0" rtl="0" algn="l">
              <a:lnSpc>
                <a:spcPct val="100000"/>
              </a:lnSpc>
              <a:spcBef>
                <a:spcPts val="1150"/>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Is the process of building a database of regular users, attracting new ones and retaining current ones.</a:t>
            </a:r>
            <a:endParaRPr sz="1600">
              <a:latin typeface="Verdana"/>
              <a:ea typeface="Verdana"/>
              <a:cs typeface="Verdana"/>
              <a:sym typeface="Verdana"/>
            </a:endParaRPr>
          </a:p>
          <a:p>
            <a:pPr indent="-407670" lvl="0" marL="419734" marR="464819" rtl="0" algn="l">
              <a:lnSpc>
                <a:spcPct val="108124"/>
              </a:lnSpc>
              <a:spcBef>
                <a:spcPts val="1019"/>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An excellent opportunity to proactively showcase your brand - products and/or services, promote  discounts, offers or simply distribute content.</a:t>
            </a:r>
            <a:endParaRPr sz="1600">
              <a:latin typeface="Verdana"/>
              <a:ea typeface="Verdana"/>
              <a:cs typeface="Verdana"/>
              <a:sym typeface="Verdana"/>
            </a:endParaRPr>
          </a:p>
          <a:p>
            <a:pPr indent="-407669" lvl="0" marL="419733" marR="0" rtl="0" algn="l">
              <a:lnSpc>
                <a:spcPct val="100000"/>
              </a:lnSpc>
              <a:spcBef>
                <a:spcPts val="780"/>
              </a:spcBef>
              <a:spcAft>
                <a:spcPts val="0"/>
              </a:spcAft>
              <a:buClr>
                <a:srgbClr val="3B5D6A"/>
              </a:buClr>
              <a:buSzPts val="2800"/>
              <a:buFont typeface="Helvetica Neue"/>
              <a:buChar char="•"/>
            </a:pPr>
            <a:r>
              <a:rPr lang="en-US" sz="1600">
                <a:solidFill>
                  <a:srgbClr val="3B5D6A"/>
                </a:solidFill>
                <a:latin typeface="Verdana"/>
                <a:ea typeface="Verdana"/>
                <a:cs typeface="Verdana"/>
                <a:sym typeface="Verdana"/>
              </a:rPr>
              <a:t>Highly effective channel of communication with your target audience.</a:t>
            </a:r>
            <a:endParaRPr sz="2900">
              <a:latin typeface="Verdana"/>
              <a:ea typeface="Verdana"/>
              <a:cs typeface="Verdana"/>
              <a:sym typeface="Verdana"/>
            </a:endParaRPr>
          </a:p>
          <a:p>
            <a:pPr indent="0" lvl="0" marL="12700" marR="0" rtl="0" algn="l">
              <a:lnSpc>
                <a:spcPct val="111249"/>
              </a:lnSpc>
              <a:spcBef>
                <a:spcPts val="5"/>
              </a:spcBef>
              <a:spcAft>
                <a:spcPts val="0"/>
              </a:spcAft>
              <a:buNone/>
            </a:pPr>
            <a:r>
              <a:rPr b="1" lang="en-US" sz="1600">
                <a:solidFill>
                  <a:srgbClr val="AABA1D"/>
                </a:solidFill>
                <a:latin typeface="Verdana"/>
                <a:ea typeface="Verdana"/>
                <a:cs typeface="Verdana"/>
                <a:sym typeface="Verdana"/>
              </a:rPr>
              <a:t>Types of emails</a:t>
            </a:r>
            <a:endParaRPr sz="1600">
              <a:latin typeface="Verdana"/>
              <a:ea typeface="Verdana"/>
              <a:cs typeface="Verdana"/>
              <a:sym typeface="Verdana"/>
            </a:endParaRPr>
          </a:p>
          <a:p>
            <a:pPr indent="0" lvl="0" marL="363855" marR="0" rtl="0" algn="l">
              <a:lnSpc>
                <a:spcPct val="98333"/>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Promotional - designed to persuade consumers to make a purchase or action.</a:t>
            </a:r>
            <a:endParaRPr sz="1400">
              <a:latin typeface="Helvetica Neue"/>
              <a:ea typeface="Helvetica Neue"/>
              <a:cs typeface="Helvetica Neue"/>
              <a:sym typeface="Helvetica Neue"/>
            </a:endParaRPr>
          </a:p>
          <a:p>
            <a:pPr indent="0" lvl="0" marL="363855" marR="0" rtl="0" algn="l">
              <a:lnSpc>
                <a:spcPct val="88125"/>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Informational - used to disseminate news or other important information</a:t>
            </a:r>
            <a:r>
              <a:rPr lang="en-US" sz="1400">
                <a:latin typeface="Helvetica Neue"/>
                <a:ea typeface="Helvetica Neue"/>
                <a:cs typeface="Helvetica Neue"/>
                <a:sym typeface="Helvetica Neue"/>
              </a:rPr>
              <a:t>.</a:t>
            </a:r>
            <a:endParaRPr sz="1400">
              <a:latin typeface="Helvetica Neue"/>
              <a:ea typeface="Helvetica Neue"/>
              <a:cs typeface="Helvetica Neue"/>
              <a:sym typeface="Helvetica Neue"/>
            </a:endParaRPr>
          </a:p>
          <a:p>
            <a:pPr indent="0" lvl="0" marL="363855" marR="0" rtl="0" algn="l">
              <a:lnSpc>
                <a:spcPct val="88125"/>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Procedural - give formal instructions and explanations to users.</a:t>
            </a:r>
            <a:endParaRPr sz="1400">
              <a:latin typeface="Helvetica Neue"/>
              <a:ea typeface="Helvetica Neue"/>
              <a:cs typeface="Helvetica Neue"/>
              <a:sym typeface="Helvetica Neue"/>
            </a:endParaRPr>
          </a:p>
          <a:p>
            <a:pPr indent="0" lvl="0" marL="363855" marR="0" rtl="0" algn="l">
              <a:lnSpc>
                <a:spcPct val="103958"/>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Relationship building emails - used to establish/deepen personal contact with consumers.</a:t>
            </a:r>
            <a:endParaRPr sz="1400">
              <a:latin typeface="Helvetica Neue"/>
              <a:ea typeface="Helvetica Neue"/>
              <a:cs typeface="Helvetica Neue"/>
              <a:sym typeface="Helvetica Neue"/>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5" name="Shape 725"/>
        <p:cNvGrpSpPr/>
        <p:nvPr/>
      </p:nvGrpSpPr>
      <p:grpSpPr>
        <a:xfrm>
          <a:off x="0" y="0"/>
          <a:ext cx="0" cy="0"/>
          <a:chOff x="0" y="0"/>
          <a:chExt cx="0" cy="0"/>
        </a:xfrm>
      </p:grpSpPr>
      <p:pic>
        <p:nvPicPr>
          <p:cNvPr id="726" name="Google Shape;726;p80"/>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27" name="Google Shape;727;p80"/>
          <p:cNvSpPr txBox="1"/>
          <p:nvPr>
            <p:ph type="title"/>
          </p:nvPr>
        </p:nvSpPr>
        <p:spPr>
          <a:xfrm>
            <a:off x="479551" y="1233932"/>
            <a:ext cx="439674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1. Introduction to AI</a:t>
            </a:r>
            <a:endParaRPr sz="3200"/>
          </a:p>
        </p:txBody>
      </p:sp>
      <p:sp>
        <p:nvSpPr>
          <p:cNvPr id="728" name="Google Shape;728;p80"/>
          <p:cNvSpPr txBox="1"/>
          <p:nvPr/>
        </p:nvSpPr>
        <p:spPr>
          <a:xfrm>
            <a:off x="479551" y="1824355"/>
            <a:ext cx="6892290" cy="2763520"/>
          </a:xfrm>
          <a:prstGeom prst="rect">
            <a:avLst/>
          </a:prstGeom>
          <a:noFill/>
          <a:ln>
            <a:noFill/>
          </a:ln>
        </p:spPr>
        <p:txBody>
          <a:bodyPr anchorCtr="0" anchor="t" bIns="0" lIns="0" spcFirstLastPara="1" rIns="0" wrap="square" tIns="113025">
            <a:spAutoFit/>
          </a:bodyPr>
          <a:lstStyle/>
          <a:p>
            <a:pPr indent="0" lvl="0" marL="12700" marR="0" rtl="0" algn="l">
              <a:lnSpc>
                <a:spcPct val="100000"/>
              </a:lnSpc>
              <a:spcBef>
                <a:spcPts val="0"/>
              </a:spcBef>
              <a:spcAft>
                <a:spcPts val="0"/>
              </a:spcAft>
              <a:buNone/>
            </a:pPr>
            <a:r>
              <a:rPr b="1" lang="en-US" sz="1800">
                <a:solidFill>
                  <a:srgbClr val="3B5D6A"/>
                </a:solidFill>
                <a:latin typeface="Verdana"/>
                <a:ea typeface="Verdana"/>
                <a:cs typeface="Verdana"/>
                <a:sym typeface="Verdana"/>
              </a:rPr>
              <a:t>What is AI?</a:t>
            </a:r>
            <a:endParaRPr sz="1800">
              <a:latin typeface="Verdana"/>
              <a:ea typeface="Verdana"/>
              <a:cs typeface="Verdana"/>
              <a:sym typeface="Verdana"/>
            </a:endParaRPr>
          </a:p>
          <a:p>
            <a:pPr indent="-228600" lvl="0" marL="241300" marR="5080" rtl="0" algn="just">
              <a:lnSpc>
                <a:spcPct val="107722"/>
              </a:lnSpc>
              <a:spcBef>
                <a:spcPts val="1040"/>
              </a:spcBef>
              <a:spcAft>
                <a:spcPts val="0"/>
              </a:spcAft>
              <a:buNone/>
            </a:pPr>
            <a:r>
              <a:rPr lang="en-US" sz="1800">
                <a:solidFill>
                  <a:srgbClr val="3B5D6A"/>
                </a:solidFill>
                <a:latin typeface="Verdana"/>
                <a:ea typeface="Verdana"/>
                <a:cs typeface="Verdana"/>
                <a:sym typeface="Verdana"/>
              </a:rPr>
              <a:t>AI stands for Artificial Intelligence: The study and  development of computer systems that can copy  intelligent human behaviour.</a:t>
            </a:r>
            <a:endParaRPr sz="1800">
              <a:latin typeface="Verdana"/>
              <a:ea typeface="Verdana"/>
              <a:cs typeface="Verdana"/>
              <a:sym typeface="Verdana"/>
            </a:endParaRPr>
          </a:p>
          <a:p>
            <a:pPr indent="-343535" lvl="0" marL="355600" marR="396875" rtl="0" algn="l">
              <a:lnSpc>
                <a:spcPct val="114999"/>
              </a:lnSpc>
              <a:spcBef>
                <a:spcPts val="800"/>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Artificial - </a:t>
            </a:r>
            <a:r>
              <a:rPr lang="en-US" sz="1800">
                <a:solidFill>
                  <a:srgbClr val="3B5D6A"/>
                </a:solidFill>
                <a:latin typeface="Verdana"/>
                <a:ea typeface="Verdana"/>
                <a:cs typeface="Verdana"/>
                <a:sym typeface="Verdana"/>
              </a:rPr>
              <a:t>Because it is produced by human art or  effort, rather than having a natural origin.</a:t>
            </a:r>
            <a:endParaRPr sz="1800">
              <a:latin typeface="Verdana"/>
              <a:ea typeface="Verdana"/>
              <a:cs typeface="Verdana"/>
              <a:sym typeface="Verdana"/>
            </a:endParaRPr>
          </a:p>
          <a:p>
            <a:pPr indent="-343535" lvl="0" marL="355600" marR="0" rtl="0" algn="l">
              <a:lnSpc>
                <a:spcPct val="100000"/>
              </a:lnSpc>
              <a:spcBef>
                <a:spcPts val="1335"/>
              </a:spcBef>
              <a:spcAft>
                <a:spcPts val="0"/>
              </a:spcAft>
              <a:buClr>
                <a:srgbClr val="3B5D6A"/>
              </a:buClr>
              <a:buSzPts val="2800"/>
              <a:buFont typeface="Helvetica Neue"/>
              <a:buChar char="◦"/>
            </a:pPr>
            <a:r>
              <a:rPr b="1" lang="en-US" sz="1800">
                <a:solidFill>
                  <a:srgbClr val="3B5D6A"/>
                </a:solidFill>
                <a:latin typeface="Verdana"/>
                <a:ea typeface="Verdana"/>
                <a:cs typeface="Verdana"/>
                <a:sym typeface="Verdana"/>
              </a:rPr>
              <a:t>Intelligence </a:t>
            </a:r>
            <a:r>
              <a:rPr lang="en-US" sz="1800">
                <a:solidFill>
                  <a:srgbClr val="3B5D6A"/>
                </a:solidFill>
                <a:latin typeface="Verdana"/>
                <a:ea typeface="Verdana"/>
                <a:cs typeface="Verdana"/>
                <a:sym typeface="Verdana"/>
              </a:rPr>
              <a:t>Because it is able to acquire knowledge</a:t>
            </a:r>
            <a:endParaRPr sz="1800">
              <a:latin typeface="Verdana"/>
              <a:ea typeface="Verdana"/>
              <a:cs typeface="Verdana"/>
              <a:sym typeface="Verdana"/>
            </a:endParaRPr>
          </a:p>
          <a:p>
            <a:pPr indent="0" lvl="0" marL="355600" marR="0" rtl="0" algn="l">
              <a:lnSpc>
                <a:spcPct val="100000"/>
              </a:lnSpc>
              <a:spcBef>
                <a:spcPts val="320"/>
              </a:spcBef>
              <a:spcAft>
                <a:spcPts val="0"/>
              </a:spcAft>
              <a:buNone/>
            </a:pPr>
            <a:r>
              <a:rPr lang="en-US" sz="1800">
                <a:solidFill>
                  <a:srgbClr val="3B5D6A"/>
                </a:solidFill>
                <a:latin typeface="Verdana"/>
                <a:ea typeface="Verdana"/>
                <a:cs typeface="Verdana"/>
                <a:sym typeface="Verdana"/>
              </a:rPr>
              <a:t>and use it.</a:t>
            </a:r>
            <a:endParaRPr sz="1800">
              <a:latin typeface="Verdana"/>
              <a:ea typeface="Verdana"/>
              <a:cs typeface="Verdana"/>
              <a:sym typeface="Verdana"/>
            </a:endParaRPr>
          </a:p>
        </p:txBody>
      </p:sp>
      <p:pic>
        <p:nvPicPr>
          <p:cNvPr id="729" name="Google Shape;729;p80"/>
          <p:cNvPicPr preferRelativeResize="0"/>
          <p:nvPr/>
        </p:nvPicPr>
        <p:blipFill rotWithShape="1">
          <a:blip r:embed="rId4">
            <a:alphaModFix/>
          </a:blip>
          <a:srcRect b="0" l="0" r="0" t="0"/>
          <a:stretch/>
        </p:blipFill>
        <p:spPr>
          <a:xfrm>
            <a:off x="7687691" y="2404364"/>
            <a:ext cx="3324225" cy="2215514"/>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3" name="Shape 733"/>
        <p:cNvGrpSpPr/>
        <p:nvPr/>
      </p:nvGrpSpPr>
      <p:grpSpPr>
        <a:xfrm>
          <a:off x="0" y="0"/>
          <a:ext cx="0" cy="0"/>
          <a:chOff x="0" y="0"/>
          <a:chExt cx="0" cy="0"/>
        </a:xfrm>
      </p:grpSpPr>
      <p:pic>
        <p:nvPicPr>
          <p:cNvPr id="734" name="Google Shape;734;p81"/>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35" name="Google Shape;735;p81"/>
          <p:cNvSpPr txBox="1"/>
          <p:nvPr>
            <p:ph type="title"/>
          </p:nvPr>
        </p:nvSpPr>
        <p:spPr>
          <a:xfrm>
            <a:off x="479551" y="1240027"/>
            <a:ext cx="9822815" cy="866140"/>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2. Why Artificial Intelligence (AI) is important for  your business?</a:t>
            </a:r>
            <a:endParaRPr/>
          </a:p>
        </p:txBody>
      </p:sp>
      <p:sp>
        <p:nvSpPr>
          <p:cNvPr id="736" name="Google Shape;736;p81"/>
          <p:cNvSpPr txBox="1"/>
          <p:nvPr/>
        </p:nvSpPr>
        <p:spPr>
          <a:xfrm>
            <a:off x="479551" y="2309241"/>
            <a:ext cx="10360025" cy="3684270"/>
          </a:xfrm>
          <a:prstGeom prst="rect">
            <a:avLst/>
          </a:prstGeom>
          <a:noFill/>
          <a:ln>
            <a:noFill/>
          </a:ln>
        </p:spPr>
        <p:txBody>
          <a:bodyPr anchorCtr="0" anchor="t" bIns="0" lIns="0" spcFirstLastPara="1" rIns="0" wrap="square" tIns="13325">
            <a:spAutoFit/>
          </a:bodyPr>
          <a:lstStyle/>
          <a:p>
            <a:pPr indent="0" lvl="0" marL="12700" marR="5080" rtl="0" algn="just">
              <a:lnSpc>
                <a:spcPct val="100000"/>
              </a:lnSpc>
              <a:spcBef>
                <a:spcPts val="0"/>
              </a:spcBef>
              <a:spcAft>
                <a:spcPts val="0"/>
              </a:spcAft>
              <a:buNone/>
            </a:pPr>
            <a:r>
              <a:rPr lang="en-US" sz="2000">
                <a:solidFill>
                  <a:srgbClr val="3B5D6A"/>
                </a:solidFill>
                <a:latin typeface="Verdana"/>
                <a:ea typeface="Verdana"/>
                <a:cs typeface="Verdana"/>
                <a:sym typeface="Verdana"/>
              </a:rPr>
              <a:t>Artificial Intelligence (AI) is your business' secret weapon! Imagine having a  digital ally that can automate tasks, analyse data, and help you make smarter  decisions—all without needing advanced tech skills. AI is here to make your life  easier and your business more efficient. It can enhance customer experiences,  streamline operations, and even uncover new opportunities.</a:t>
            </a:r>
            <a:endParaRPr sz="2000">
              <a:latin typeface="Verdana"/>
              <a:ea typeface="Verdana"/>
              <a:cs typeface="Verdana"/>
              <a:sym typeface="Verdana"/>
            </a:endParaRPr>
          </a:p>
          <a:p>
            <a:pPr indent="0" lvl="0" marL="0" marR="0" rtl="0" algn="l">
              <a:lnSpc>
                <a:spcPct val="100000"/>
              </a:lnSpc>
              <a:spcBef>
                <a:spcPts val="30"/>
              </a:spcBef>
              <a:spcAft>
                <a:spcPts val="0"/>
              </a:spcAft>
              <a:buNone/>
            </a:pPr>
            <a:r>
              <a:t/>
            </a:r>
            <a:endParaRPr sz="1950">
              <a:latin typeface="Verdana"/>
              <a:ea typeface="Verdana"/>
              <a:cs typeface="Verdana"/>
              <a:sym typeface="Verdana"/>
            </a:endParaRPr>
          </a:p>
          <a:p>
            <a:pPr indent="0" lvl="0" marL="12700" marR="5715" rtl="0" algn="just">
              <a:lnSpc>
                <a:spcPct val="100000"/>
              </a:lnSpc>
              <a:spcBef>
                <a:spcPts val="0"/>
              </a:spcBef>
              <a:spcAft>
                <a:spcPts val="0"/>
              </a:spcAft>
              <a:buNone/>
            </a:pPr>
            <a:r>
              <a:rPr lang="en-US" sz="2000">
                <a:solidFill>
                  <a:srgbClr val="3B5D6A"/>
                </a:solidFill>
                <a:latin typeface="Verdana"/>
                <a:ea typeface="Verdana"/>
                <a:cs typeface="Verdana"/>
                <a:sym typeface="Verdana"/>
              </a:rPr>
              <a:t>In this training, we'll show you how embracing AI can give your business a  competitive edge, empowering you to navigate the digital landscape with  confidence and creativity.</a:t>
            </a:r>
            <a:endParaRPr sz="2000">
              <a:latin typeface="Verdana"/>
              <a:ea typeface="Verdana"/>
              <a:cs typeface="Verdana"/>
              <a:sym typeface="Verdana"/>
            </a:endParaRPr>
          </a:p>
          <a:p>
            <a:pPr indent="0" lvl="0" marL="0" marR="0" rtl="0" algn="l">
              <a:lnSpc>
                <a:spcPct val="100000"/>
              </a:lnSpc>
              <a:spcBef>
                <a:spcPts val="30"/>
              </a:spcBef>
              <a:spcAft>
                <a:spcPts val="0"/>
              </a:spcAft>
              <a:buNone/>
            </a:pPr>
            <a:r>
              <a:t/>
            </a:r>
            <a:endParaRPr sz="1950">
              <a:latin typeface="Verdana"/>
              <a:ea typeface="Verdana"/>
              <a:cs typeface="Verdana"/>
              <a:sym typeface="Verdana"/>
            </a:endParaRPr>
          </a:p>
          <a:p>
            <a:pPr indent="0" lvl="0" marL="12700" marR="5715" rtl="0" algn="just">
              <a:lnSpc>
                <a:spcPct val="100000"/>
              </a:lnSpc>
              <a:spcBef>
                <a:spcPts val="5"/>
              </a:spcBef>
              <a:spcAft>
                <a:spcPts val="0"/>
              </a:spcAft>
              <a:buNone/>
            </a:pPr>
            <a:r>
              <a:rPr lang="en-US" sz="2000">
                <a:solidFill>
                  <a:srgbClr val="3B5D6A"/>
                </a:solidFill>
                <a:latin typeface="Verdana"/>
                <a:ea typeface="Verdana"/>
                <a:cs typeface="Verdana"/>
                <a:sym typeface="Verdana"/>
              </a:rPr>
              <a:t>It's important to understand what artificial intelligence is so that you can clearly  grasp where it might be helpful in your business.</a:t>
            </a:r>
            <a:endParaRPr sz="2000">
              <a:latin typeface="Verdana"/>
              <a:ea typeface="Verdana"/>
              <a:cs typeface="Verdana"/>
              <a:sym typeface="Verdana"/>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0" name="Shape 740"/>
        <p:cNvGrpSpPr/>
        <p:nvPr/>
      </p:nvGrpSpPr>
      <p:grpSpPr>
        <a:xfrm>
          <a:off x="0" y="0"/>
          <a:ext cx="0" cy="0"/>
          <a:chOff x="0" y="0"/>
          <a:chExt cx="0" cy="0"/>
        </a:xfrm>
      </p:grpSpPr>
      <p:pic>
        <p:nvPicPr>
          <p:cNvPr id="741" name="Google Shape;741;p82"/>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42" name="Google Shape;742;p82"/>
          <p:cNvSpPr txBox="1"/>
          <p:nvPr/>
        </p:nvSpPr>
        <p:spPr>
          <a:xfrm>
            <a:off x="182676" y="1220546"/>
            <a:ext cx="8813165" cy="5143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3200">
                <a:solidFill>
                  <a:srgbClr val="AABA1D"/>
                </a:solidFill>
                <a:latin typeface="Verdana"/>
                <a:ea typeface="Verdana"/>
                <a:cs typeface="Verdana"/>
                <a:sym typeface="Verdana"/>
              </a:rPr>
              <a:t>Training in AI for women entrepreneurs</a:t>
            </a:r>
            <a:endParaRPr sz="3200">
              <a:latin typeface="Verdana"/>
              <a:ea typeface="Verdana"/>
              <a:cs typeface="Verdana"/>
              <a:sym typeface="Verdana"/>
            </a:endParaRPr>
          </a:p>
        </p:txBody>
      </p:sp>
      <p:sp>
        <p:nvSpPr>
          <p:cNvPr id="743" name="Google Shape;743;p82"/>
          <p:cNvSpPr txBox="1"/>
          <p:nvPr/>
        </p:nvSpPr>
        <p:spPr>
          <a:xfrm>
            <a:off x="232968" y="2337689"/>
            <a:ext cx="2370455" cy="1146175"/>
          </a:xfrm>
          <a:prstGeom prst="rect">
            <a:avLst/>
          </a:prstGeom>
          <a:noFill/>
          <a:ln>
            <a:noFill/>
          </a:ln>
        </p:spPr>
        <p:txBody>
          <a:bodyPr anchorCtr="0" anchor="t" bIns="0" lIns="0" spcFirstLastPara="1" rIns="0" wrap="square" tIns="12700">
            <a:spAutoFit/>
          </a:bodyPr>
          <a:lstStyle/>
          <a:p>
            <a:pPr indent="0" lvl="0" marL="12700" marR="5080" rtl="0" algn="just">
              <a:lnSpc>
                <a:spcPct val="136200"/>
              </a:lnSpc>
              <a:spcBef>
                <a:spcPts val="0"/>
              </a:spcBef>
              <a:spcAft>
                <a:spcPts val="0"/>
              </a:spcAft>
              <a:buNone/>
            </a:pPr>
            <a:r>
              <a:rPr lang="en-US" sz="1800">
                <a:solidFill>
                  <a:srgbClr val="3B5D6A"/>
                </a:solidFill>
                <a:latin typeface="Verdana"/>
                <a:ea typeface="Verdana"/>
                <a:cs typeface="Verdana"/>
                <a:sym typeface="Verdana"/>
              </a:rPr>
              <a:t>Photo generated by  AI, DALL-E (a tool for  image generation)</a:t>
            </a:r>
            <a:endParaRPr sz="1800">
              <a:latin typeface="Verdana"/>
              <a:ea typeface="Verdana"/>
              <a:cs typeface="Verdana"/>
              <a:sym typeface="Verdana"/>
            </a:endParaRPr>
          </a:p>
        </p:txBody>
      </p:sp>
      <p:pic>
        <p:nvPicPr>
          <p:cNvPr id="744" name="Google Shape;744;p82"/>
          <p:cNvPicPr preferRelativeResize="0"/>
          <p:nvPr/>
        </p:nvPicPr>
        <p:blipFill rotWithShape="1">
          <a:blip r:embed="rId4">
            <a:alphaModFix/>
          </a:blip>
          <a:srcRect b="0" l="0" r="0" t="0"/>
          <a:stretch/>
        </p:blipFill>
        <p:spPr>
          <a:xfrm>
            <a:off x="3930777" y="1802993"/>
            <a:ext cx="7490079" cy="4280027"/>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8" name="Shape 748"/>
        <p:cNvGrpSpPr/>
        <p:nvPr/>
      </p:nvGrpSpPr>
      <p:grpSpPr>
        <a:xfrm>
          <a:off x="0" y="0"/>
          <a:ext cx="0" cy="0"/>
          <a:chOff x="0" y="0"/>
          <a:chExt cx="0" cy="0"/>
        </a:xfrm>
      </p:grpSpPr>
      <p:pic>
        <p:nvPicPr>
          <p:cNvPr id="749" name="Google Shape;749;p83"/>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50" name="Google Shape;750;p83"/>
          <p:cNvSpPr txBox="1"/>
          <p:nvPr>
            <p:ph type="title"/>
          </p:nvPr>
        </p:nvSpPr>
        <p:spPr>
          <a:xfrm>
            <a:off x="479551" y="1233932"/>
            <a:ext cx="919670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3. Using Artificial Intelligence in Business</a:t>
            </a:r>
            <a:endParaRPr sz="3200"/>
          </a:p>
        </p:txBody>
      </p:sp>
      <p:sp>
        <p:nvSpPr>
          <p:cNvPr id="751" name="Google Shape;751;p83"/>
          <p:cNvSpPr txBox="1"/>
          <p:nvPr/>
        </p:nvSpPr>
        <p:spPr>
          <a:xfrm>
            <a:off x="479551" y="2255011"/>
            <a:ext cx="7530465" cy="331851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1800">
                <a:solidFill>
                  <a:srgbClr val="3B5D6A"/>
                </a:solidFill>
                <a:latin typeface="Verdana"/>
                <a:ea typeface="Verdana"/>
                <a:cs typeface="Verdana"/>
                <a:sym typeface="Verdana"/>
              </a:rPr>
              <a:t>AI isn't limited to big corporations—it's becoming a game-  changer for small businesses like yours. Imagine the possibilities  in transportation, healthcare, and education; AI has the potential  to enhance various sectors, and we're here to guide you through  integrating it into your venture.</a:t>
            </a:r>
            <a:endParaRPr sz="1800">
              <a:latin typeface="Verdana"/>
              <a:ea typeface="Verdana"/>
              <a:cs typeface="Verdana"/>
              <a:sym typeface="Verdana"/>
            </a:endParaRPr>
          </a:p>
          <a:p>
            <a:pPr indent="0" lvl="0" marL="0" marR="0" rtl="0" algn="l">
              <a:lnSpc>
                <a:spcPct val="100000"/>
              </a:lnSpc>
              <a:spcBef>
                <a:spcPts val="0"/>
              </a:spcBef>
              <a:spcAft>
                <a:spcPts val="0"/>
              </a:spcAft>
              <a:buNone/>
            </a:pPr>
            <a:r>
              <a:t/>
            </a:r>
            <a:endParaRPr sz="2200">
              <a:latin typeface="Verdana"/>
              <a:ea typeface="Verdana"/>
              <a:cs typeface="Verdana"/>
              <a:sym typeface="Verdana"/>
            </a:endParaRPr>
          </a:p>
          <a:p>
            <a:pPr indent="0" lvl="0" marL="12700" marR="5080" rtl="0" algn="just">
              <a:lnSpc>
                <a:spcPct val="100000"/>
              </a:lnSpc>
              <a:spcBef>
                <a:spcPts val="1650"/>
              </a:spcBef>
              <a:spcAft>
                <a:spcPts val="0"/>
              </a:spcAft>
              <a:buNone/>
            </a:pPr>
            <a:r>
              <a:rPr lang="en-US" sz="1800">
                <a:solidFill>
                  <a:srgbClr val="3B5D6A"/>
                </a:solidFill>
                <a:latin typeface="Verdana"/>
                <a:ea typeface="Verdana"/>
                <a:cs typeface="Verdana"/>
                <a:sym typeface="Verdana"/>
              </a:rPr>
              <a:t>The current trend? More companies, both large and small, are  incorporating AI to enhance their products and services.  Governments are also investing in AI research to find innovative  solutions to challenges. While AI might seem futuristic, it's  quickly becoming a reliable ally for businesses.</a:t>
            </a:r>
            <a:endParaRPr sz="1800">
              <a:latin typeface="Verdana"/>
              <a:ea typeface="Verdana"/>
              <a:cs typeface="Verdana"/>
              <a:sym typeface="Verdana"/>
            </a:endParaRPr>
          </a:p>
        </p:txBody>
      </p:sp>
      <p:pic>
        <p:nvPicPr>
          <p:cNvPr id="752" name="Google Shape;752;p83"/>
          <p:cNvPicPr preferRelativeResize="0"/>
          <p:nvPr/>
        </p:nvPicPr>
        <p:blipFill rotWithShape="1">
          <a:blip r:embed="rId4">
            <a:alphaModFix/>
          </a:blip>
          <a:srcRect b="0" l="0" r="0" t="0"/>
          <a:stretch/>
        </p:blipFill>
        <p:spPr>
          <a:xfrm>
            <a:off x="8150479" y="2327033"/>
            <a:ext cx="3261740" cy="3261741"/>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6" name="Shape 756"/>
        <p:cNvGrpSpPr/>
        <p:nvPr/>
      </p:nvGrpSpPr>
      <p:grpSpPr>
        <a:xfrm>
          <a:off x="0" y="0"/>
          <a:ext cx="0" cy="0"/>
          <a:chOff x="0" y="0"/>
          <a:chExt cx="0" cy="0"/>
        </a:xfrm>
      </p:grpSpPr>
      <p:pic>
        <p:nvPicPr>
          <p:cNvPr id="757" name="Google Shape;757;p84"/>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58" name="Google Shape;758;p84"/>
          <p:cNvSpPr txBox="1"/>
          <p:nvPr>
            <p:ph type="title"/>
          </p:nvPr>
        </p:nvSpPr>
        <p:spPr>
          <a:xfrm>
            <a:off x="479551" y="1233932"/>
            <a:ext cx="466090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Examples of using AI</a:t>
            </a:r>
            <a:endParaRPr sz="3200"/>
          </a:p>
        </p:txBody>
      </p:sp>
      <p:sp>
        <p:nvSpPr>
          <p:cNvPr id="759" name="Google Shape;759;p84"/>
          <p:cNvSpPr txBox="1"/>
          <p:nvPr/>
        </p:nvSpPr>
        <p:spPr>
          <a:xfrm>
            <a:off x="529844" y="1825878"/>
            <a:ext cx="10308590" cy="4252595"/>
          </a:xfrm>
          <a:prstGeom prst="rect">
            <a:avLst/>
          </a:prstGeom>
          <a:noFill/>
          <a:ln>
            <a:noFill/>
          </a:ln>
        </p:spPr>
        <p:txBody>
          <a:bodyPr anchorCtr="0" anchor="t" bIns="0" lIns="0" spcFirstLastPara="1" rIns="0" wrap="square" tIns="88900">
            <a:spAutoFit/>
          </a:bodyPr>
          <a:lstStyle/>
          <a:p>
            <a:pPr indent="-408940" lvl="1" marL="421005" marR="0" rtl="0" algn="just">
              <a:lnSpc>
                <a:spcPct val="100000"/>
              </a:lnSpc>
              <a:spcBef>
                <a:spcPts val="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AI in customer service</a:t>
            </a:r>
            <a:endParaRPr b="0" i="0" sz="1800" u="none" cap="none" strike="noStrike">
              <a:latin typeface="Verdana"/>
              <a:ea typeface="Verdana"/>
              <a:cs typeface="Verdana"/>
              <a:sym typeface="Verdana"/>
            </a:endParaRPr>
          </a:p>
          <a:p>
            <a:pPr indent="63500" lvl="0" marL="12700" marR="577215" rtl="0" algn="just">
              <a:lnSpc>
                <a:spcPct val="100000"/>
              </a:lnSpc>
              <a:spcBef>
                <a:spcPts val="600"/>
              </a:spcBef>
              <a:spcAft>
                <a:spcPts val="0"/>
              </a:spcAft>
              <a:buNone/>
            </a:pPr>
            <a:r>
              <a:rPr lang="en-US" sz="1800">
                <a:solidFill>
                  <a:srgbClr val="3B5D6A"/>
                </a:solidFill>
                <a:latin typeface="Verdana"/>
                <a:ea typeface="Verdana"/>
                <a:cs typeface="Verdana"/>
                <a:sym typeface="Verdana"/>
              </a:rPr>
              <a:t>One of the most controversial examples of AI in the business field is the  replacement of humans with AI in customer service. Now customers can interact  with companies straightforwardly to resolve problems and complaints. In the  chatbots, they can place orders, get information and make crucial conversations  with human customer-care representatives.</a:t>
            </a:r>
            <a:endParaRPr sz="1800">
              <a:latin typeface="Verdana"/>
              <a:ea typeface="Verdana"/>
              <a:cs typeface="Verdana"/>
              <a:sym typeface="Verdana"/>
            </a:endParaRPr>
          </a:p>
          <a:p>
            <a:pPr indent="-454658" lvl="1" marL="466725" marR="0" rtl="0" algn="just">
              <a:lnSpc>
                <a:spcPct val="100000"/>
              </a:lnSpc>
              <a:spcBef>
                <a:spcPts val="100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Business Intelligence</a:t>
            </a:r>
            <a:endParaRPr b="0" i="0" sz="1800" u="none" cap="none" strike="noStrike">
              <a:latin typeface="Verdana"/>
              <a:ea typeface="Verdana"/>
              <a:cs typeface="Verdana"/>
              <a:sym typeface="Verdana"/>
            </a:endParaRPr>
          </a:p>
          <a:p>
            <a:pPr indent="0" lvl="0" marL="12700" marR="48895" rtl="0" algn="just">
              <a:lnSpc>
                <a:spcPct val="100000"/>
              </a:lnSpc>
              <a:spcBef>
                <a:spcPts val="1010"/>
              </a:spcBef>
              <a:spcAft>
                <a:spcPts val="0"/>
              </a:spcAft>
              <a:buNone/>
            </a:pPr>
            <a:r>
              <a:rPr lang="en-US" sz="1800">
                <a:solidFill>
                  <a:srgbClr val="3B5D6A"/>
                </a:solidFill>
                <a:latin typeface="Verdana"/>
                <a:ea typeface="Verdana"/>
                <a:cs typeface="Verdana"/>
                <a:sym typeface="Verdana"/>
              </a:rPr>
              <a:t>This AI in Business became a routine adoption to overcome the challenging insights from  the increasing amount of available business data.</a:t>
            </a:r>
            <a:endParaRPr sz="1800">
              <a:latin typeface="Verdana"/>
              <a:ea typeface="Verdana"/>
              <a:cs typeface="Verdana"/>
              <a:sym typeface="Verdana"/>
            </a:endParaRPr>
          </a:p>
          <a:p>
            <a:pPr indent="0" lvl="0" marL="12700" marR="0" rtl="0" algn="just">
              <a:lnSpc>
                <a:spcPct val="100000"/>
              </a:lnSpc>
              <a:spcBef>
                <a:spcPts val="994"/>
              </a:spcBef>
              <a:spcAft>
                <a:spcPts val="0"/>
              </a:spcAft>
              <a:buNone/>
            </a:pPr>
            <a:r>
              <a:rPr b="1" lang="en-US" sz="1800">
                <a:solidFill>
                  <a:srgbClr val="3B5D6A"/>
                </a:solidFill>
                <a:latin typeface="Verdana"/>
                <a:ea typeface="Verdana"/>
                <a:cs typeface="Verdana"/>
                <a:sym typeface="Verdana"/>
              </a:rPr>
              <a:t>3.3 Personalised and Targeted Marketing</a:t>
            </a:r>
            <a:endParaRPr sz="1800">
              <a:latin typeface="Verdana"/>
              <a:ea typeface="Verdana"/>
              <a:cs typeface="Verdana"/>
              <a:sym typeface="Verdana"/>
            </a:endParaRPr>
          </a:p>
          <a:p>
            <a:pPr indent="0" lvl="0" marL="12700" marR="5080" rtl="0" algn="just">
              <a:lnSpc>
                <a:spcPct val="100000"/>
              </a:lnSpc>
              <a:spcBef>
                <a:spcPts val="994"/>
              </a:spcBef>
              <a:spcAft>
                <a:spcPts val="0"/>
              </a:spcAft>
              <a:buNone/>
            </a:pPr>
            <a:r>
              <a:rPr lang="en-US" sz="1800">
                <a:solidFill>
                  <a:srgbClr val="3B5D6A"/>
                </a:solidFill>
                <a:latin typeface="Verdana"/>
                <a:ea typeface="Verdana"/>
                <a:cs typeface="Verdana"/>
                <a:sym typeface="Verdana"/>
              </a:rPr>
              <a:t>If your goal is to grow the company revenue, you have to know the wants of consumers  and what to market to each. And this lengthy process of examining every consumer can  be easily done with the help of AI.</a:t>
            </a:r>
            <a:endParaRPr sz="1800">
              <a:latin typeface="Verdana"/>
              <a:ea typeface="Verdana"/>
              <a:cs typeface="Verdana"/>
              <a:sym typeface="Verdana"/>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3" name="Shape 763"/>
        <p:cNvGrpSpPr/>
        <p:nvPr/>
      </p:nvGrpSpPr>
      <p:grpSpPr>
        <a:xfrm>
          <a:off x="0" y="0"/>
          <a:ext cx="0" cy="0"/>
          <a:chOff x="0" y="0"/>
          <a:chExt cx="0" cy="0"/>
        </a:xfrm>
      </p:grpSpPr>
      <p:pic>
        <p:nvPicPr>
          <p:cNvPr id="764" name="Google Shape;764;p85"/>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65" name="Google Shape;765;p85"/>
          <p:cNvSpPr txBox="1"/>
          <p:nvPr>
            <p:ph type="title"/>
          </p:nvPr>
        </p:nvSpPr>
        <p:spPr>
          <a:xfrm>
            <a:off x="479551" y="1233932"/>
            <a:ext cx="466090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Examples of using AI</a:t>
            </a:r>
            <a:endParaRPr sz="3200"/>
          </a:p>
        </p:txBody>
      </p:sp>
      <p:sp>
        <p:nvSpPr>
          <p:cNvPr id="766" name="Google Shape;766;p85"/>
          <p:cNvSpPr txBox="1"/>
          <p:nvPr/>
        </p:nvSpPr>
        <p:spPr>
          <a:xfrm>
            <a:off x="529844" y="2262632"/>
            <a:ext cx="10309225" cy="3002915"/>
          </a:xfrm>
          <a:prstGeom prst="rect">
            <a:avLst/>
          </a:prstGeom>
          <a:noFill/>
          <a:ln>
            <a:noFill/>
          </a:ln>
        </p:spPr>
        <p:txBody>
          <a:bodyPr anchorCtr="0" anchor="t" bIns="0" lIns="0" spcFirstLastPara="1" rIns="0" wrap="square" tIns="139050">
            <a:spAutoFit/>
          </a:bodyPr>
          <a:lstStyle/>
          <a:p>
            <a:pPr indent="-477520" lvl="1" marL="489584" marR="0" rtl="0" algn="just">
              <a:lnSpc>
                <a:spcPct val="100000"/>
              </a:lnSpc>
              <a:spcBef>
                <a:spcPts val="0"/>
              </a:spcBef>
              <a:spcAft>
                <a:spcPts val="0"/>
              </a:spcAft>
              <a:buClr>
                <a:srgbClr val="3B5D6A"/>
              </a:buClr>
              <a:buSzPts val="1800"/>
              <a:buFont typeface="Verdana"/>
              <a:buAutoNum type="arabicPeriod" startAt="4"/>
            </a:pPr>
            <a:r>
              <a:rPr b="1" i="0" lang="en-US" sz="1800" u="none" cap="none" strike="noStrike">
                <a:solidFill>
                  <a:srgbClr val="3B5D6A"/>
                </a:solidFill>
                <a:latin typeface="Verdana"/>
                <a:ea typeface="Verdana"/>
                <a:cs typeface="Verdana"/>
                <a:sym typeface="Verdana"/>
              </a:rPr>
              <a:t>Product Recommendation and predictive analytics</a:t>
            </a:r>
            <a:endParaRPr b="0" i="0" sz="1800" u="none" cap="none" strike="noStrike">
              <a:latin typeface="Verdana"/>
              <a:ea typeface="Verdana"/>
              <a:cs typeface="Verdana"/>
              <a:sym typeface="Verdana"/>
            </a:endParaRPr>
          </a:p>
          <a:p>
            <a:pPr indent="0" lvl="0" marL="12700" marR="5080" rtl="0" algn="just">
              <a:lnSpc>
                <a:spcPct val="100000"/>
              </a:lnSpc>
              <a:spcBef>
                <a:spcPts val="994"/>
              </a:spcBef>
              <a:spcAft>
                <a:spcPts val="0"/>
              </a:spcAft>
              <a:buNone/>
            </a:pPr>
            <a:r>
              <a:rPr lang="en-US" sz="1800">
                <a:solidFill>
                  <a:srgbClr val="3B5D6A"/>
                </a:solidFill>
                <a:latin typeface="Verdana"/>
                <a:ea typeface="Verdana"/>
                <a:cs typeface="Verdana"/>
                <a:sym typeface="Verdana"/>
              </a:rPr>
              <a:t>Companies must be able to recommend products that will retain a customer's interest  and satisfy their desires to increase the effectiveness of their marketing efforts and  customer engagement. Therefore, companies like Netflix, Spotify, Amazon, etc., use AI  technology to understand customers' activities and predict the recommended products.</a:t>
            </a:r>
            <a:endParaRPr sz="1800">
              <a:latin typeface="Verdana"/>
              <a:ea typeface="Verdana"/>
              <a:cs typeface="Verdana"/>
              <a:sym typeface="Verdana"/>
            </a:endParaRPr>
          </a:p>
          <a:p>
            <a:pPr indent="-456565" lvl="1" marL="468630" marR="0" rtl="0" algn="just">
              <a:lnSpc>
                <a:spcPct val="100000"/>
              </a:lnSpc>
              <a:spcBef>
                <a:spcPts val="1000"/>
              </a:spcBef>
              <a:spcAft>
                <a:spcPts val="0"/>
              </a:spcAft>
              <a:buClr>
                <a:srgbClr val="3B5D6A"/>
              </a:buClr>
              <a:buSzPts val="1800"/>
              <a:buFont typeface="Verdana"/>
              <a:buAutoNum type="arabicPeriod" startAt="4"/>
            </a:pPr>
            <a:r>
              <a:rPr b="1" i="0" lang="en-US" sz="1800" u="none" cap="none" strike="noStrike">
                <a:solidFill>
                  <a:srgbClr val="3B5D6A"/>
                </a:solidFill>
                <a:latin typeface="Verdana"/>
                <a:ea typeface="Verdana"/>
                <a:cs typeface="Verdana"/>
                <a:sym typeface="Verdana"/>
              </a:rPr>
              <a:t>Natural Language processing</a:t>
            </a:r>
            <a:endParaRPr b="0" i="0" sz="1800" u="none" cap="none" strike="noStrike">
              <a:latin typeface="Verdana"/>
              <a:ea typeface="Verdana"/>
              <a:cs typeface="Verdana"/>
              <a:sym typeface="Verdana"/>
            </a:endParaRPr>
          </a:p>
          <a:p>
            <a:pPr indent="0" lvl="0" marL="12700" marR="5080" rtl="0" algn="just">
              <a:lnSpc>
                <a:spcPct val="100000"/>
              </a:lnSpc>
              <a:spcBef>
                <a:spcPts val="1005"/>
              </a:spcBef>
              <a:spcAft>
                <a:spcPts val="0"/>
              </a:spcAft>
              <a:buNone/>
            </a:pPr>
            <a:r>
              <a:rPr lang="en-US" sz="1800">
                <a:solidFill>
                  <a:srgbClr val="3B5D6A"/>
                </a:solidFill>
                <a:latin typeface="Verdana"/>
                <a:ea typeface="Verdana"/>
                <a:cs typeface="Verdana"/>
                <a:sym typeface="Verdana"/>
              </a:rPr>
              <a:t>Companies are now using AI to generate automated business reports without the  supervision of humans, as well as conduct sentiment analysis to understand the  perception of their brand based on online comments, tweets, etc.</a:t>
            </a:r>
            <a:endParaRPr sz="1800">
              <a:latin typeface="Verdana"/>
              <a:ea typeface="Verdana"/>
              <a:cs typeface="Verdana"/>
              <a:sym typeface="Verdana"/>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0" name="Shape 770"/>
        <p:cNvGrpSpPr/>
        <p:nvPr/>
      </p:nvGrpSpPr>
      <p:grpSpPr>
        <a:xfrm>
          <a:off x="0" y="0"/>
          <a:ext cx="0" cy="0"/>
          <a:chOff x="0" y="0"/>
          <a:chExt cx="0" cy="0"/>
        </a:xfrm>
      </p:grpSpPr>
      <p:pic>
        <p:nvPicPr>
          <p:cNvPr id="771" name="Google Shape;771;p86"/>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72" name="Google Shape;772;p86"/>
          <p:cNvSpPr txBox="1"/>
          <p:nvPr>
            <p:ph type="title"/>
          </p:nvPr>
        </p:nvSpPr>
        <p:spPr>
          <a:xfrm>
            <a:off x="479551" y="1240027"/>
            <a:ext cx="9440545" cy="4679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4. Benefits of Artificial Intelligence in Business</a:t>
            </a:r>
            <a:endParaRPr/>
          </a:p>
        </p:txBody>
      </p:sp>
      <p:sp>
        <p:nvSpPr>
          <p:cNvPr id="773" name="Google Shape;773;p86"/>
          <p:cNvSpPr txBox="1"/>
          <p:nvPr/>
        </p:nvSpPr>
        <p:spPr>
          <a:xfrm>
            <a:off x="529844" y="1590896"/>
            <a:ext cx="10104120" cy="4509135"/>
          </a:xfrm>
          <a:prstGeom prst="rect">
            <a:avLst/>
          </a:prstGeom>
          <a:noFill/>
          <a:ln>
            <a:noFill/>
          </a:ln>
        </p:spPr>
        <p:txBody>
          <a:bodyPr anchorCtr="0" anchor="t" bIns="0" lIns="0" spcFirstLastPara="1" rIns="0" wrap="square" tIns="140325">
            <a:spAutoFit/>
          </a:bodyPr>
          <a:lstStyle/>
          <a:p>
            <a:pPr indent="-430529" lvl="1" marL="442594" marR="0" rtl="0" algn="l">
              <a:lnSpc>
                <a:spcPct val="100000"/>
              </a:lnSpc>
              <a:spcBef>
                <a:spcPts val="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Reducing operational time</a:t>
            </a:r>
            <a:endParaRPr b="0" i="0" sz="1800" u="none" cap="none" strike="noStrike">
              <a:latin typeface="Verdana"/>
              <a:ea typeface="Verdana"/>
              <a:cs typeface="Verdana"/>
              <a:sym typeface="Verdana"/>
            </a:endParaRPr>
          </a:p>
          <a:p>
            <a:pPr indent="0" lvl="0" marL="12700" marR="0" rtl="0" algn="l">
              <a:lnSpc>
                <a:spcPct val="100000"/>
              </a:lnSpc>
              <a:spcBef>
                <a:spcPts val="1010"/>
              </a:spcBef>
              <a:spcAft>
                <a:spcPts val="0"/>
              </a:spcAft>
              <a:buNone/>
            </a:pPr>
            <a:r>
              <a:rPr lang="en-US" sz="1800">
                <a:solidFill>
                  <a:srgbClr val="3B5D6A"/>
                </a:solidFill>
                <a:latin typeface="Verdana"/>
                <a:ea typeface="Verdana"/>
                <a:cs typeface="Verdana"/>
                <a:sym typeface="Verdana"/>
              </a:rPr>
              <a:t>Artificial intelligence can automate many operational tasks, allowing business leaders to</a:t>
            </a:r>
            <a:endParaRPr sz="1800">
              <a:latin typeface="Verdana"/>
              <a:ea typeface="Verdana"/>
              <a:cs typeface="Verdana"/>
              <a:sym typeface="Verdana"/>
            </a:endParaRPr>
          </a:p>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focus on more complex issues.</a:t>
            </a:r>
            <a:endParaRPr sz="1800">
              <a:latin typeface="Verdana"/>
              <a:ea typeface="Verdana"/>
              <a:cs typeface="Verdana"/>
              <a:sym typeface="Verdana"/>
            </a:endParaRPr>
          </a:p>
          <a:p>
            <a:pPr indent="-477520" lvl="1" marL="489584" marR="0" rtl="0" algn="l">
              <a:lnSpc>
                <a:spcPct val="100000"/>
              </a:lnSpc>
              <a:spcBef>
                <a:spcPts val="100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Cost Reduction</a:t>
            </a:r>
            <a:endParaRPr b="0" i="0" sz="1800" u="none" cap="none" strike="noStrike">
              <a:latin typeface="Verdana"/>
              <a:ea typeface="Verdana"/>
              <a:cs typeface="Verdana"/>
              <a:sym typeface="Verdana"/>
            </a:endParaRPr>
          </a:p>
          <a:p>
            <a:pPr indent="0" lvl="0" marL="12700" marR="361950" rtl="0" algn="just">
              <a:lnSpc>
                <a:spcPct val="100299"/>
              </a:lnSpc>
              <a:spcBef>
                <a:spcPts val="990"/>
              </a:spcBef>
              <a:spcAft>
                <a:spcPts val="0"/>
              </a:spcAft>
              <a:buNone/>
            </a:pPr>
            <a:r>
              <a:rPr lang="en-US" sz="1800">
                <a:solidFill>
                  <a:srgbClr val="3B5D6A"/>
                </a:solidFill>
                <a:latin typeface="Verdana"/>
                <a:ea typeface="Verdana"/>
                <a:cs typeface="Verdana"/>
                <a:sym typeface="Verdana"/>
              </a:rPr>
              <a:t>Artificial intelligence technologies in businesses save significant salaries and increase  revenue by automating tasks such as data analysis that take human resources many  hours to complete.</a:t>
            </a:r>
            <a:endParaRPr sz="1800">
              <a:latin typeface="Verdana"/>
              <a:ea typeface="Verdana"/>
              <a:cs typeface="Verdana"/>
              <a:sym typeface="Verdana"/>
            </a:endParaRPr>
          </a:p>
          <a:p>
            <a:pPr indent="-477520" lvl="1" marL="489584" marR="0" rtl="0" algn="just">
              <a:lnSpc>
                <a:spcPct val="100000"/>
              </a:lnSpc>
              <a:spcBef>
                <a:spcPts val="994"/>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Limit human error</a:t>
            </a:r>
            <a:endParaRPr b="0" i="0" sz="1800" u="none" cap="none" strike="noStrike">
              <a:latin typeface="Verdana"/>
              <a:ea typeface="Verdana"/>
              <a:cs typeface="Verdana"/>
              <a:sym typeface="Verdana"/>
            </a:endParaRPr>
          </a:p>
          <a:p>
            <a:pPr indent="0" lvl="0" marL="12700" marR="372110" rtl="0" algn="just">
              <a:lnSpc>
                <a:spcPct val="100000"/>
              </a:lnSpc>
              <a:spcBef>
                <a:spcPts val="605"/>
              </a:spcBef>
              <a:spcAft>
                <a:spcPts val="0"/>
              </a:spcAft>
              <a:buNone/>
            </a:pPr>
            <a:r>
              <a:rPr lang="en-US" sz="1800">
                <a:solidFill>
                  <a:srgbClr val="3B5D6A"/>
                </a:solidFill>
                <a:latin typeface="Verdana"/>
                <a:ea typeface="Verdana"/>
                <a:cs typeface="Verdana"/>
                <a:sym typeface="Verdana"/>
              </a:rPr>
              <a:t>It lowers human fallibility. Using data science will certainly benefit from reduced  errors, allowing better predictions and data analytics as humans are needed to  provide context and understand nuanced situations.</a:t>
            </a:r>
            <a:endParaRPr sz="1800">
              <a:latin typeface="Verdana"/>
              <a:ea typeface="Verdana"/>
              <a:cs typeface="Verdana"/>
              <a:sym typeface="Verdana"/>
            </a:endParaRPr>
          </a:p>
          <a:p>
            <a:pPr indent="-499108" lvl="1" marL="511175" marR="0" rtl="0" algn="just">
              <a:lnSpc>
                <a:spcPct val="100000"/>
              </a:lnSpc>
              <a:spcBef>
                <a:spcPts val="60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Increase Business Insight</a:t>
            </a:r>
            <a:endParaRPr b="0" i="0" sz="1800" u="none" cap="none" strike="noStrike">
              <a:latin typeface="Verdana"/>
              <a:ea typeface="Verdana"/>
              <a:cs typeface="Verdana"/>
              <a:sym typeface="Verdana"/>
            </a:endParaRPr>
          </a:p>
          <a:p>
            <a:pPr indent="0" lvl="0" marL="12700" marR="0" rtl="0" algn="just">
              <a:lnSpc>
                <a:spcPct val="100000"/>
              </a:lnSpc>
              <a:spcBef>
                <a:spcPts val="994"/>
              </a:spcBef>
              <a:spcAft>
                <a:spcPts val="0"/>
              </a:spcAft>
              <a:buNone/>
            </a:pPr>
            <a:r>
              <a:rPr lang="en-US" sz="1800">
                <a:solidFill>
                  <a:srgbClr val="3B5D6A"/>
                </a:solidFill>
                <a:latin typeface="Verdana"/>
                <a:ea typeface="Verdana"/>
                <a:cs typeface="Verdana"/>
                <a:sym typeface="Verdana"/>
              </a:rPr>
              <a:t>AI capabilities help to forecast common business practices.</a:t>
            </a:r>
            <a:endParaRPr sz="1800">
              <a:latin typeface="Verdana"/>
              <a:ea typeface="Verdana"/>
              <a:cs typeface="Verdana"/>
              <a:sym typeface="Verdana"/>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7" name="Shape 777"/>
        <p:cNvGrpSpPr/>
        <p:nvPr/>
      </p:nvGrpSpPr>
      <p:grpSpPr>
        <a:xfrm>
          <a:off x="0" y="0"/>
          <a:ext cx="0" cy="0"/>
          <a:chOff x="0" y="0"/>
          <a:chExt cx="0" cy="0"/>
        </a:xfrm>
      </p:grpSpPr>
      <p:pic>
        <p:nvPicPr>
          <p:cNvPr id="778" name="Google Shape;778;p87"/>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79" name="Google Shape;779;p87"/>
          <p:cNvSpPr txBox="1"/>
          <p:nvPr>
            <p:ph type="title"/>
          </p:nvPr>
        </p:nvSpPr>
        <p:spPr>
          <a:xfrm>
            <a:off x="479551" y="1233932"/>
            <a:ext cx="676719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5. Challenges of AI in Business</a:t>
            </a:r>
            <a:endParaRPr sz="3200"/>
          </a:p>
        </p:txBody>
      </p:sp>
      <p:sp>
        <p:nvSpPr>
          <p:cNvPr id="780" name="Google Shape;780;p87"/>
          <p:cNvSpPr txBox="1"/>
          <p:nvPr/>
        </p:nvSpPr>
        <p:spPr>
          <a:xfrm>
            <a:off x="529844" y="1824355"/>
            <a:ext cx="10818495" cy="4081779"/>
          </a:xfrm>
          <a:prstGeom prst="rect">
            <a:avLst/>
          </a:prstGeom>
          <a:noFill/>
          <a:ln>
            <a:noFill/>
          </a:ln>
        </p:spPr>
        <p:txBody>
          <a:bodyPr anchorCtr="0" anchor="t" bIns="0" lIns="0" spcFirstLastPara="1" rIns="0" wrap="square" tIns="140325">
            <a:spAutoFit/>
          </a:bodyPr>
          <a:lstStyle/>
          <a:p>
            <a:pPr indent="-410845" lvl="1" marL="422909" marR="0" rtl="0" algn="just">
              <a:lnSpc>
                <a:spcPct val="100000"/>
              </a:lnSpc>
              <a:spcBef>
                <a:spcPts val="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Lack of Trust</a:t>
            </a:r>
            <a:endParaRPr b="0" i="0" sz="1800" u="none" cap="none" strike="noStrike">
              <a:latin typeface="Verdana"/>
              <a:ea typeface="Verdana"/>
              <a:cs typeface="Verdana"/>
              <a:sym typeface="Verdana"/>
            </a:endParaRPr>
          </a:p>
          <a:p>
            <a:pPr indent="0" lvl="0" marL="12700" marR="6350" rtl="0" algn="just">
              <a:lnSpc>
                <a:spcPct val="100000"/>
              </a:lnSpc>
              <a:spcBef>
                <a:spcPts val="1010"/>
              </a:spcBef>
              <a:spcAft>
                <a:spcPts val="0"/>
              </a:spcAft>
              <a:buNone/>
            </a:pPr>
            <a:r>
              <a:rPr lang="en-US" sz="1800">
                <a:solidFill>
                  <a:srgbClr val="3B5D6A"/>
                </a:solidFill>
                <a:latin typeface="Verdana"/>
                <a:ea typeface="Verdana"/>
                <a:cs typeface="Verdana"/>
                <a:sym typeface="Verdana"/>
              </a:rPr>
              <a:t>There always persists a lack of trust in AI technology, whether it is the expectations that it will  replace the jobs or the concern about data privacy and security. Businesses must establish  confidence in the new technology that runs their operations to ensure that the essential  cybersecurity protections are in place to secure consumer data.</a:t>
            </a:r>
            <a:endParaRPr sz="1800">
              <a:latin typeface="Verdana"/>
              <a:ea typeface="Verdana"/>
              <a:cs typeface="Verdana"/>
              <a:sym typeface="Verdana"/>
            </a:endParaRPr>
          </a:p>
          <a:p>
            <a:pPr indent="-456565" lvl="1" marL="468630" marR="0" rtl="0" algn="just">
              <a:lnSpc>
                <a:spcPct val="100000"/>
              </a:lnSpc>
              <a:spcBef>
                <a:spcPts val="994"/>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Requires a wealth of clean data</a:t>
            </a:r>
            <a:endParaRPr b="0" i="0" sz="1800" u="none" cap="none" strike="noStrike">
              <a:latin typeface="Verdana"/>
              <a:ea typeface="Verdana"/>
              <a:cs typeface="Verdana"/>
              <a:sym typeface="Verdana"/>
            </a:endParaRPr>
          </a:p>
          <a:p>
            <a:pPr indent="0" lvl="0" marL="12700" marR="0" rtl="0" algn="just">
              <a:lnSpc>
                <a:spcPct val="100000"/>
              </a:lnSpc>
              <a:spcBef>
                <a:spcPts val="1000"/>
              </a:spcBef>
              <a:spcAft>
                <a:spcPts val="0"/>
              </a:spcAft>
              <a:buNone/>
            </a:pPr>
            <a:r>
              <a:rPr lang="en-US" sz="1800">
                <a:solidFill>
                  <a:srgbClr val="3B5D6A"/>
                </a:solidFill>
                <a:latin typeface="Verdana"/>
                <a:ea typeface="Verdana"/>
                <a:cs typeface="Verdana"/>
                <a:sym typeface="Verdana"/>
              </a:rPr>
              <a:t>Machine learning algorithms can only be as good as the data used to train them. It will be</a:t>
            </a:r>
            <a:endParaRPr sz="1800">
              <a:latin typeface="Verdana"/>
              <a:ea typeface="Verdana"/>
              <a:cs typeface="Verdana"/>
              <a:sym typeface="Verdana"/>
            </a:endParaRPr>
          </a:p>
          <a:p>
            <a:pPr indent="0" lvl="0" marL="12700" marR="0" rtl="0" algn="just">
              <a:lnSpc>
                <a:spcPct val="100000"/>
              </a:lnSpc>
              <a:spcBef>
                <a:spcPts val="0"/>
              </a:spcBef>
              <a:spcAft>
                <a:spcPts val="0"/>
              </a:spcAft>
              <a:buNone/>
            </a:pPr>
            <a:r>
              <a:rPr lang="en-US" sz="1800">
                <a:solidFill>
                  <a:srgbClr val="3B5D6A"/>
                </a:solidFill>
                <a:latin typeface="Verdana"/>
                <a:ea typeface="Verdana"/>
                <a:cs typeface="Verdana"/>
                <a:sym typeface="Verdana"/>
              </a:rPr>
              <a:t>impossible for AI to learn and analyse without a vast amount of clean data sets.</a:t>
            </a:r>
            <a:endParaRPr sz="1800">
              <a:latin typeface="Verdana"/>
              <a:ea typeface="Verdana"/>
              <a:cs typeface="Verdana"/>
              <a:sym typeface="Verdana"/>
            </a:endParaRPr>
          </a:p>
          <a:p>
            <a:pPr indent="-456565" lvl="1" marL="468630" marR="0" rtl="0" algn="just">
              <a:lnSpc>
                <a:spcPct val="100000"/>
              </a:lnSpc>
              <a:spcBef>
                <a:spcPts val="101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Requires a large amount of computing power</a:t>
            </a:r>
            <a:endParaRPr b="0" i="0" sz="1800" u="none" cap="none" strike="noStrike">
              <a:latin typeface="Verdana"/>
              <a:ea typeface="Verdana"/>
              <a:cs typeface="Verdana"/>
              <a:sym typeface="Verdana"/>
            </a:endParaRPr>
          </a:p>
          <a:p>
            <a:pPr indent="0" lvl="0" marL="12700" marR="5080" rtl="0" algn="just">
              <a:lnSpc>
                <a:spcPct val="100000"/>
              </a:lnSpc>
              <a:spcBef>
                <a:spcPts val="994"/>
              </a:spcBef>
              <a:spcAft>
                <a:spcPts val="0"/>
              </a:spcAft>
              <a:buNone/>
            </a:pPr>
            <a:r>
              <a:rPr lang="en-US" sz="1800">
                <a:solidFill>
                  <a:srgbClr val="3B5D6A"/>
                </a:solidFill>
                <a:latin typeface="Verdana"/>
                <a:ea typeface="Verdana"/>
                <a:cs typeface="Verdana"/>
                <a:sym typeface="Verdana"/>
              </a:rPr>
              <a:t>A computing power of billions of watts is required to analyse billions of data points, and that  kind of hardware is not cheap. To fully utilize AI and big data, businesses need enterprise-level  computing power.</a:t>
            </a:r>
            <a:endParaRPr sz="1800">
              <a:latin typeface="Verdana"/>
              <a:ea typeface="Verdana"/>
              <a:cs typeface="Verdana"/>
              <a:sym typeface="Verdana"/>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4" name="Shape 784"/>
        <p:cNvGrpSpPr/>
        <p:nvPr/>
      </p:nvGrpSpPr>
      <p:grpSpPr>
        <a:xfrm>
          <a:off x="0" y="0"/>
          <a:ext cx="0" cy="0"/>
          <a:chOff x="0" y="0"/>
          <a:chExt cx="0" cy="0"/>
        </a:xfrm>
      </p:grpSpPr>
      <p:pic>
        <p:nvPicPr>
          <p:cNvPr id="785" name="Google Shape;785;p88"/>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86" name="Google Shape;786;p88"/>
          <p:cNvSpPr txBox="1"/>
          <p:nvPr>
            <p:ph type="title"/>
          </p:nvPr>
        </p:nvSpPr>
        <p:spPr>
          <a:xfrm>
            <a:off x="479551" y="1233932"/>
            <a:ext cx="9822815" cy="953135"/>
          </a:xfrm>
          <a:prstGeom prst="rect">
            <a:avLst/>
          </a:prstGeom>
          <a:noFill/>
          <a:ln>
            <a:noFill/>
          </a:ln>
        </p:spPr>
        <p:txBody>
          <a:bodyPr anchorCtr="0" anchor="t" bIns="0" lIns="0" spcFirstLastPara="1" rIns="0" wrap="square" tIns="67925">
            <a:spAutoFit/>
          </a:bodyPr>
          <a:lstStyle/>
          <a:p>
            <a:pPr indent="0" lvl="0" marL="12700" marR="5080" rtl="0" algn="l">
              <a:lnSpc>
                <a:spcPct val="108124"/>
              </a:lnSpc>
              <a:spcBef>
                <a:spcPts val="0"/>
              </a:spcBef>
              <a:spcAft>
                <a:spcPts val="0"/>
              </a:spcAft>
              <a:buNone/>
            </a:pPr>
            <a:r>
              <a:rPr lang="en-US"/>
              <a:t>6. </a:t>
            </a:r>
            <a:r>
              <a:rPr lang="en-US" sz="3200"/>
              <a:t>The impact of AI across different business  sectors </a:t>
            </a:r>
            <a:r>
              <a:rPr lang="en-US" sz="3200">
                <a:latin typeface="Tahoma"/>
                <a:ea typeface="Tahoma"/>
                <a:cs typeface="Tahoma"/>
                <a:sym typeface="Tahoma"/>
              </a:rPr>
              <a:t>– </a:t>
            </a:r>
            <a:r>
              <a:rPr lang="en-US" sz="3200"/>
              <a:t>examples</a:t>
            </a:r>
            <a:endParaRPr sz="3200">
              <a:latin typeface="Tahoma"/>
              <a:ea typeface="Tahoma"/>
              <a:cs typeface="Tahoma"/>
              <a:sym typeface="Tahoma"/>
            </a:endParaRPr>
          </a:p>
        </p:txBody>
      </p:sp>
      <p:sp>
        <p:nvSpPr>
          <p:cNvPr id="787" name="Google Shape;787;p88"/>
          <p:cNvSpPr txBox="1"/>
          <p:nvPr/>
        </p:nvSpPr>
        <p:spPr>
          <a:xfrm>
            <a:off x="479551" y="2399538"/>
            <a:ext cx="10358755" cy="3531870"/>
          </a:xfrm>
          <a:prstGeom prst="rect">
            <a:avLst/>
          </a:prstGeom>
          <a:noFill/>
          <a:ln>
            <a:noFill/>
          </a:ln>
        </p:spPr>
        <p:txBody>
          <a:bodyPr anchorCtr="0" anchor="t" bIns="0" lIns="0" spcFirstLastPara="1" rIns="0" wrap="square" tIns="12700">
            <a:spAutoFit/>
          </a:bodyPr>
          <a:lstStyle/>
          <a:p>
            <a:pPr indent="-473075" lvl="1" marL="485140" marR="0" rtl="0" algn="l">
              <a:lnSpc>
                <a:spcPct val="100000"/>
              </a:lnSpc>
              <a:spcBef>
                <a:spcPts val="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Sales and Business Development - </a:t>
            </a:r>
            <a:r>
              <a:rPr b="0" i="1" lang="en-US" sz="1800" u="none" cap="none" strike="noStrike">
                <a:solidFill>
                  <a:srgbClr val="3B5D6A"/>
                </a:solidFill>
                <a:latin typeface="Verdana"/>
                <a:ea typeface="Verdana"/>
                <a:cs typeface="Verdana"/>
                <a:sym typeface="Verdana"/>
              </a:rPr>
              <a:t>enables businesses to understand consumer</a:t>
            </a:r>
            <a:endParaRPr b="0" i="0" sz="1800" u="none" cap="none" strike="noStrike">
              <a:latin typeface="Verdana"/>
              <a:ea typeface="Verdana"/>
              <a:cs typeface="Verdana"/>
              <a:sym typeface="Verdana"/>
            </a:endParaRPr>
          </a:p>
          <a:p>
            <a:pPr indent="0" lvl="0" marL="241300" marR="0" rtl="0" algn="l">
              <a:lnSpc>
                <a:spcPct val="100000"/>
              </a:lnSpc>
              <a:spcBef>
                <a:spcPts val="0"/>
              </a:spcBef>
              <a:spcAft>
                <a:spcPts val="0"/>
              </a:spcAft>
              <a:buNone/>
            </a:pPr>
            <a:r>
              <a:rPr i="1" lang="en-US" sz="1800">
                <a:solidFill>
                  <a:srgbClr val="3B5D6A"/>
                </a:solidFill>
                <a:latin typeface="Verdana"/>
                <a:ea typeface="Verdana"/>
                <a:cs typeface="Verdana"/>
                <a:sym typeface="Verdana"/>
              </a:rPr>
              <a:t>needs</a:t>
            </a:r>
            <a:endParaRPr sz="1800">
              <a:latin typeface="Verdana"/>
              <a:ea typeface="Verdana"/>
              <a:cs typeface="Verdana"/>
              <a:sym typeface="Verdana"/>
            </a:endParaRPr>
          </a:p>
          <a:p>
            <a:pPr indent="-465454" lvl="1" marL="477519" marR="0" rtl="0" algn="l">
              <a:lnSpc>
                <a:spcPct val="100000"/>
              </a:lnSpc>
              <a:spcBef>
                <a:spcPts val="101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Travel and transportation </a:t>
            </a:r>
            <a:r>
              <a:rPr b="1" i="0" lang="en-US" sz="1800" u="none" cap="none" strike="noStrike">
                <a:solidFill>
                  <a:srgbClr val="3B5D6A"/>
                </a:solidFill>
                <a:latin typeface="Tahoma"/>
                <a:ea typeface="Tahoma"/>
                <a:cs typeface="Tahoma"/>
                <a:sym typeface="Tahoma"/>
              </a:rPr>
              <a:t>– </a:t>
            </a:r>
            <a:r>
              <a:rPr b="0" i="0" lang="en-US" sz="1800" u="none" cap="none" strike="noStrike">
                <a:solidFill>
                  <a:srgbClr val="3B5D6A"/>
                </a:solidFill>
                <a:latin typeface="Verdana"/>
                <a:ea typeface="Verdana"/>
                <a:cs typeface="Verdana"/>
                <a:sym typeface="Verdana"/>
              </a:rPr>
              <a:t>optimization of routes, improvement of safety</a:t>
            </a:r>
            <a:endParaRPr b="0" i="0" sz="1800" u="none" cap="none" strike="noStrike">
              <a:latin typeface="Verdana"/>
              <a:ea typeface="Verdana"/>
              <a:cs typeface="Verdana"/>
              <a:sym typeface="Verdana"/>
            </a:endParaRPr>
          </a:p>
          <a:p>
            <a:pPr indent="-228600" lvl="1" marL="241300" marR="6350" rtl="0" algn="l">
              <a:lnSpc>
                <a:spcPct val="100000"/>
              </a:lnSpc>
              <a:spcBef>
                <a:spcPts val="994"/>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Healthcare - </a:t>
            </a:r>
            <a:r>
              <a:rPr b="0" i="0" lang="en-US" sz="1800" u="none" cap="none" strike="noStrike">
                <a:solidFill>
                  <a:srgbClr val="3B5D6A"/>
                </a:solidFill>
                <a:latin typeface="Verdana"/>
                <a:ea typeface="Verdana"/>
                <a:cs typeface="Verdana"/>
                <a:sym typeface="Verdana"/>
              </a:rPr>
              <a:t>accelerates pharmaceutical research, facilitating the discovery of life-  saving drugs and reducing costs</a:t>
            </a:r>
            <a:endParaRPr b="0" i="0" sz="1800" u="none" cap="none" strike="noStrike">
              <a:latin typeface="Verdana"/>
              <a:ea typeface="Verdana"/>
              <a:cs typeface="Verdana"/>
              <a:sym typeface="Verdana"/>
            </a:endParaRPr>
          </a:p>
          <a:p>
            <a:pPr indent="-228600" lvl="1" marL="241300" marR="5080" rtl="0" algn="l">
              <a:lnSpc>
                <a:spcPct val="100000"/>
              </a:lnSpc>
              <a:spcBef>
                <a:spcPts val="994"/>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Finance - </a:t>
            </a:r>
            <a:r>
              <a:rPr b="0" i="0" lang="en-US" sz="1800" u="none" cap="none" strike="noStrike">
                <a:solidFill>
                  <a:srgbClr val="3B5D6A"/>
                </a:solidFill>
                <a:latin typeface="Verdana"/>
                <a:ea typeface="Verdana"/>
                <a:cs typeface="Verdana"/>
                <a:sym typeface="Verdana"/>
              </a:rPr>
              <a:t>providing real-time reporting, accuracy and efficient processing of huge  quantitative data</a:t>
            </a:r>
            <a:endParaRPr b="0" i="0" sz="1800" u="none" cap="none" strike="noStrike">
              <a:latin typeface="Verdana"/>
              <a:ea typeface="Verdana"/>
              <a:cs typeface="Verdana"/>
              <a:sym typeface="Verdana"/>
            </a:endParaRPr>
          </a:p>
          <a:p>
            <a:pPr indent="-466725" lvl="1" marL="478790" marR="0" rtl="0" algn="l">
              <a:lnSpc>
                <a:spcPct val="100000"/>
              </a:lnSpc>
              <a:spcBef>
                <a:spcPts val="101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Document and Identity Verification - </a:t>
            </a:r>
            <a:r>
              <a:rPr b="0" i="0" lang="en-US" sz="1800" u="none" cap="none" strike="noStrike">
                <a:solidFill>
                  <a:srgbClr val="3B5D6A"/>
                </a:solidFill>
                <a:latin typeface="Verdana"/>
                <a:ea typeface="Verdana"/>
                <a:cs typeface="Verdana"/>
                <a:sym typeface="Verdana"/>
              </a:rPr>
              <a:t>identification and identity verification</a:t>
            </a:r>
            <a:endParaRPr b="0" i="0" sz="1800" u="none" cap="none" strike="noStrike">
              <a:latin typeface="Verdana"/>
              <a:ea typeface="Verdana"/>
              <a:cs typeface="Verdana"/>
              <a:sym typeface="Verdana"/>
            </a:endParaRPr>
          </a:p>
          <a:p>
            <a:pPr indent="-477520" lvl="1" marL="489584" marR="0" rtl="0" algn="l">
              <a:lnSpc>
                <a:spcPct val="100000"/>
              </a:lnSpc>
              <a:spcBef>
                <a:spcPts val="1000"/>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More Industries Benefiting from AI </a:t>
            </a:r>
            <a:r>
              <a:rPr b="1" i="0" lang="en-US" sz="1800" u="none" cap="none" strike="noStrike">
                <a:solidFill>
                  <a:srgbClr val="3B5D6A"/>
                </a:solidFill>
                <a:latin typeface="Tahoma"/>
                <a:ea typeface="Tahoma"/>
                <a:cs typeface="Tahoma"/>
                <a:sym typeface="Tahoma"/>
              </a:rPr>
              <a:t>– </a:t>
            </a:r>
            <a:r>
              <a:rPr b="0" i="0" lang="en-US" sz="1800" u="none" cap="none" strike="noStrike">
                <a:solidFill>
                  <a:srgbClr val="3B5D6A"/>
                </a:solidFill>
                <a:latin typeface="Verdana"/>
                <a:ea typeface="Verdana"/>
                <a:cs typeface="Verdana"/>
                <a:sym typeface="Verdana"/>
              </a:rPr>
              <a:t>retail and e-commerce</a:t>
            </a:r>
            <a:endParaRPr b="0" i="0" sz="1800" u="none" cap="none" strike="noStrike">
              <a:latin typeface="Verdana"/>
              <a:ea typeface="Verdana"/>
              <a:cs typeface="Verdana"/>
              <a:sym typeface="Verdana"/>
            </a:endParaRPr>
          </a:p>
          <a:p>
            <a:pPr indent="-471804" lvl="1" marL="483869" marR="0" rtl="0" algn="l">
              <a:lnSpc>
                <a:spcPct val="100000"/>
              </a:lnSpc>
              <a:spcBef>
                <a:spcPts val="994"/>
              </a:spcBef>
              <a:spcAft>
                <a:spcPts val="0"/>
              </a:spcAft>
              <a:buClr>
                <a:srgbClr val="3B5D6A"/>
              </a:buClr>
              <a:buSzPts val="1800"/>
              <a:buFont typeface="Verdana"/>
              <a:buAutoNum type="arabicPeriod"/>
            </a:pPr>
            <a:r>
              <a:rPr b="1" i="0" lang="en-US" sz="1800" u="none" cap="none" strike="noStrike">
                <a:solidFill>
                  <a:srgbClr val="3B5D6A"/>
                </a:solidFill>
                <a:latin typeface="Verdana"/>
                <a:ea typeface="Verdana"/>
                <a:cs typeface="Verdana"/>
                <a:sym typeface="Verdana"/>
              </a:rPr>
              <a:t>Manufacturing </a:t>
            </a:r>
            <a:r>
              <a:rPr b="0" i="0" lang="en-US" sz="1400" u="none" cap="none" strike="noStrike">
                <a:solidFill>
                  <a:srgbClr val="3B5D6A"/>
                </a:solidFill>
                <a:latin typeface="Verdana"/>
                <a:ea typeface="Verdana"/>
                <a:cs typeface="Verdana"/>
                <a:sym typeface="Verdana"/>
              </a:rPr>
              <a:t>- </a:t>
            </a:r>
            <a:r>
              <a:rPr b="0" i="0" lang="en-US" sz="1800" u="none" cap="none" strike="noStrike">
                <a:solidFill>
                  <a:srgbClr val="3B5D6A"/>
                </a:solidFill>
                <a:latin typeface="Verdana"/>
                <a:ea typeface="Verdana"/>
                <a:cs typeface="Verdana"/>
                <a:sym typeface="Verdana"/>
              </a:rPr>
              <a:t>optimization of production processes</a:t>
            </a:r>
            <a:endParaRPr b="0" i="0" sz="1800" u="none" cap="none" strike="noStrike">
              <a:latin typeface="Verdana"/>
              <a:ea typeface="Verdana"/>
              <a:cs typeface="Verdana"/>
              <a:sym typeface="Verdana"/>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1" name="Shape 791"/>
        <p:cNvGrpSpPr/>
        <p:nvPr/>
      </p:nvGrpSpPr>
      <p:grpSpPr>
        <a:xfrm>
          <a:off x="0" y="0"/>
          <a:ext cx="0" cy="0"/>
          <a:chOff x="0" y="0"/>
          <a:chExt cx="0" cy="0"/>
        </a:xfrm>
      </p:grpSpPr>
      <p:pic>
        <p:nvPicPr>
          <p:cNvPr id="792" name="Google Shape;792;p89"/>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793" name="Google Shape;793;p89"/>
          <p:cNvSpPr txBox="1"/>
          <p:nvPr>
            <p:ph type="title"/>
          </p:nvPr>
        </p:nvSpPr>
        <p:spPr>
          <a:xfrm>
            <a:off x="479551" y="1233932"/>
            <a:ext cx="11232896" cy="953135"/>
          </a:xfrm>
          <a:prstGeom prst="rect">
            <a:avLst/>
          </a:prstGeom>
          <a:noFill/>
          <a:ln>
            <a:noFill/>
          </a:ln>
        </p:spPr>
        <p:txBody>
          <a:bodyPr anchorCtr="0" anchor="t" bIns="0" lIns="0" spcFirstLastPara="1" rIns="0" wrap="square" tIns="67925">
            <a:spAutoFit/>
          </a:bodyPr>
          <a:lstStyle/>
          <a:p>
            <a:pPr indent="0" lvl="0" marL="12700" marR="5080" rtl="0" algn="l">
              <a:lnSpc>
                <a:spcPct val="108124"/>
              </a:lnSpc>
              <a:spcBef>
                <a:spcPts val="0"/>
              </a:spcBef>
              <a:spcAft>
                <a:spcPts val="0"/>
              </a:spcAft>
              <a:buNone/>
            </a:pPr>
            <a:r>
              <a:rPr lang="en-US" sz="3200"/>
              <a:t>7. Practical guide: Generating content for your  business, using AI</a:t>
            </a:r>
            <a:endParaRPr sz="3200"/>
          </a:p>
        </p:txBody>
      </p:sp>
      <p:sp>
        <p:nvSpPr>
          <p:cNvPr id="794" name="Google Shape;794;p89"/>
          <p:cNvSpPr txBox="1"/>
          <p:nvPr/>
        </p:nvSpPr>
        <p:spPr>
          <a:xfrm>
            <a:off x="479551" y="2507360"/>
            <a:ext cx="10163810" cy="3048635"/>
          </a:xfrm>
          <a:prstGeom prst="rect">
            <a:avLst/>
          </a:prstGeom>
          <a:noFill/>
          <a:ln>
            <a:noFill/>
          </a:ln>
        </p:spPr>
        <p:txBody>
          <a:bodyPr anchorCtr="0" anchor="t" bIns="0" lIns="0" spcFirstLastPara="1" rIns="0" wrap="square" tIns="12700">
            <a:spAutoFit/>
          </a:bodyPr>
          <a:lstStyle/>
          <a:p>
            <a:pPr indent="0" lvl="0" marL="62864" marR="5080" rtl="0" algn="l">
              <a:lnSpc>
                <a:spcPct val="100000"/>
              </a:lnSpc>
              <a:spcBef>
                <a:spcPts val="0"/>
              </a:spcBef>
              <a:spcAft>
                <a:spcPts val="0"/>
              </a:spcAft>
              <a:buNone/>
            </a:pPr>
            <a:r>
              <a:rPr b="1" lang="en-US" sz="1800">
                <a:solidFill>
                  <a:srgbClr val="3B5D6A"/>
                </a:solidFill>
                <a:latin typeface="Verdana"/>
                <a:ea typeface="Verdana"/>
                <a:cs typeface="Verdana"/>
                <a:sym typeface="Verdana"/>
              </a:rPr>
              <a:t>What is generative AI? </a:t>
            </a:r>
            <a:r>
              <a:rPr lang="en-US" sz="1800">
                <a:solidFill>
                  <a:srgbClr val="3B5D6A"/>
                </a:solidFill>
                <a:latin typeface="Verdana"/>
                <a:ea typeface="Verdana"/>
                <a:cs typeface="Verdana"/>
                <a:sym typeface="Verdana"/>
              </a:rPr>
              <a:t>Generative AI is artificial intelligence capable of generating new  and original content, including images, text, music, code and even dynamically created  video game elements. The most common tools in this area include:</a:t>
            </a:r>
            <a:endParaRPr sz="1800">
              <a:latin typeface="Verdana"/>
              <a:ea typeface="Verdana"/>
              <a:cs typeface="Verdana"/>
              <a:sym typeface="Verdana"/>
            </a:endParaRPr>
          </a:p>
          <a:p>
            <a:pPr indent="0" lvl="0" marL="62864" marR="462280" rtl="0" algn="l">
              <a:lnSpc>
                <a:spcPct val="100000"/>
              </a:lnSpc>
              <a:spcBef>
                <a:spcPts val="994"/>
              </a:spcBef>
              <a:spcAft>
                <a:spcPts val="0"/>
              </a:spcAft>
              <a:buNone/>
            </a:pPr>
            <a:r>
              <a:rPr b="1" lang="en-US" sz="1800">
                <a:solidFill>
                  <a:srgbClr val="3B5D6A"/>
                </a:solidFill>
                <a:latin typeface="Verdana"/>
                <a:ea typeface="Verdana"/>
                <a:cs typeface="Verdana"/>
                <a:sym typeface="Verdana"/>
              </a:rPr>
              <a:t>ChatGPT </a:t>
            </a:r>
            <a:r>
              <a:rPr lang="en-US" sz="1800">
                <a:solidFill>
                  <a:srgbClr val="3B5D6A"/>
                </a:solidFill>
                <a:latin typeface="Verdana"/>
                <a:ea typeface="Verdana"/>
                <a:cs typeface="Verdana"/>
                <a:sym typeface="Verdana"/>
              </a:rPr>
              <a:t>and GPT-4 – Both GPT-4 and ChatGPT leverage extensive datasets to learn  patterns and generate responses.</a:t>
            </a:r>
            <a:endParaRPr sz="1800">
              <a:latin typeface="Verdana"/>
              <a:ea typeface="Verdana"/>
              <a:cs typeface="Verdana"/>
              <a:sym typeface="Verdana"/>
            </a:endParaRPr>
          </a:p>
          <a:p>
            <a:pPr indent="-343535" lvl="0" marL="355600" marR="0" rtl="0" algn="l">
              <a:lnSpc>
                <a:spcPct val="159166"/>
              </a:lnSpc>
              <a:spcBef>
                <a:spcPts val="0"/>
              </a:spcBef>
              <a:spcAft>
                <a:spcPts val="0"/>
              </a:spcAft>
              <a:buClr>
                <a:srgbClr val="3B5D6A"/>
              </a:buClr>
              <a:buSzPts val="2800"/>
              <a:buFont typeface="Times New Roman"/>
              <a:buChar char="-"/>
            </a:pPr>
            <a:r>
              <a:rPr lang="en-US" sz="1800">
                <a:solidFill>
                  <a:srgbClr val="3B5D6A"/>
                </a:solidFill>
                <a:latin typeface="Verdana"/>
                <a:ea typeface="Verdana"/>
                <a:cs typeface="Verdana"/>
                <a:sym typeface="Verdana"/>
              </a:rPr>
              <a:t>Bard – empowered by Google and therefore suitable for searching up-to-date</a:t>
            </a:r>
            <a:endParaRPr sz="1800">
              <a:latin typeface="Verdana"/>
              <a:ea typeface="Verdana"/>
              <a:cs typeface="Verdana"/>
              <a:sym typeface="Verdana"/>
            </a:endParaRPr>
          </a:p>
          <a:p>
            <a:pPr indent="0" lvl="0" marL="355600" marR="0" rtl="0" algn="l">
              <a:lnSpc>
                <a:spcPct val="103333"/>
              </a:lnSpc>
              <a:spcBef>
                <a:spcPts val="0"/>
              </a:spcBef>
              <a:spcAft>
                <a:spcPts val="0"/>
              </a:spcAft>
              <a:buNone/>
            </a:pPr>
            <a:r>
              <a:rPr lang="en-US" sz="1800">
                <a:solidFill>
                  <a:srgbClr val="3B5D6A"/>
                </a:solidFill>
                <a:latin typeface="Verdana"/>
                <a:ea typeface="Verdana"/>
                <a:cs typeface="Verdana"/>
                <a:sym typeface="Verdana"/>
              </a:rPr>
              <a:t>information, incl. weather forecast, latest news about the industry etc.</a:t>
            </a:r>
            <a:endParaRPr sz="1800">
              <a:latin typeface="Verdana"/>
              <a:ea typeface="Verdana"/>
              <a:cs typeface="Verdana"/>
              <a:sym typeface="Verdana"/>
            </a:endParaRPr>
          </a:p>
          <a:p>
            <a:pPr indent="-343535" lvl="0" marL="355600" marR="291465" rtl="0" algn="l">
              <a:lnSpc>
                <a:spcPct val="91500"/>
              </a:lnSpc>
              <a:spcBef>
                <a:spcPts val="85"/>
              </a:spcBef>
              <a:spcAft>
                <a:spcPts val="0"/>
              </a:spcAft>
              <a:buClr>
                <a:srgbClr val="3B5D6A"/>
              </a:buClr>
              <a:buSzPts val="2800"/>
              <a:buFont typeface="Times New Roman"/>
              <a:buChar char="-"/>
            </a:pPr>
            <a:r>
              <a:rPr lang="en-US" sz="1800">
                <a:solidFill>
                  <a:srgbClr val="3B5D6A"/>
                </a:solidFill>
                <a:latin typeface="Verdana"/>
                <a:ea typeface="Verdana"/>
                <a:cs typeface="Verdana"/>
                <a:sym typeface="Verdana"/>
              </a:rPr>
              <a:t>Copy.ai	-	Copy.ai	is	an	AI-powered	writing	tool	that	generates	creative	and  engaging content, assisting users in crafting compelling copy for various purposes</a:t>
            </a:r>
            <a:endParaRPr sz="1800">
              <a:latin typeface="Verdana"/>
              <a:ea typeface="Verdana"/>
              <a:cs typeface="Verdana"/>
              <a:sym typeface="Verdana"/>
            </a:endParaRPr>
          </a:p>
          <a:p>
            <a:pPr indent="0" lvl="0" marL="355600" marR="0" rtl="0" algn="l">
              <a:lnSpc>
                <a:spcPct val="100000"/>
              </a:lnSpc>
              <a:spcBef>
                <a:spcPts val="0"/>
              </a:spcBef>
              <a:spcAft>
                <a:spcPts val="0"/>
              </a:spcAft>
              <a:buNone/>
            </a:pPr>
            <a:r>
              <a:rPr lang="en-US" sz="1800">
                <a:solidFill>
                  <a:srgbClr val="3B5D6A"/>
                </a:solidFill>
                <a:latin typeface="Verdana"/>
                <a:ea typeface="Verdana"/>
                <a:cs typeface="Verdana"/>
                <a:sym typeface="Verdana"/>
              </a:rPr>
              <a:t>with ease.</a:t>
            </a:r>
            <a:endParaRPr sz="1800">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9"/>
          <p:cNvSpPr txBox="1"/>
          <p:nvPr>
            <p:ph type="title"/>
          </p:nvPr>
        </p:nvSpPr>
        <p:spPr>
          <a:xfrm>
            <a:off x="883716" y="1244930"/>
            <a:ext cx="6900545" cy="4686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Main channels in Digital Marketing</a:t>
            </a:r>
            <a:endParaRPr/>
          </a:p>
        </p:txBody>
      </p:sp>
      <p:sp>
        <p:nvSpPr>
          <p:cNvPr id="124" name="Google Shape;124;p9"/>
          <p:cNvSpPr txBox="1"/>
          <p:nvPr/>
        </p:nvSpPr>
        <p:spPr>
          <a:xfrm>
            <a:off x="934008" y="2174824"/>
            <a:ext cx="9928860" cy="3521075"/>
          </a:xfrm>
          <a:prstGeom prst="rect">
            <a:avLst/>
          </a:prstGeom>
          <a:noFill/>
          <a:ln>
            <a:noFill/>
          </a:ln>
        </p:spPr>
        <p:txBody>
          <a:bodyPr anchorCtr="0" anchor="t" bIns="0" lIns="0" spcFirstLastPara="1" rIns="0" wrap="square" tIns="12050">
            <a:spAutoFit/>
          </a:bodyPr>
          <a:lstStyle/>
          <a:p>
            <a:pPr indent="0" lvl="0" marL="12700" marR="0" rtl="0" algn="l">
              <a:lnSpc>
                <a:spcPct val="103750"/>
              </a:lnSpc>
              <a:spcBef>
                <a:spcPts val="0"/>
              </a:spcBef>
              <a:spcAft>
                <a:spcPts val="0"/>
              </a:spcAft>
              <a:buNone/>
            </a:pPr>
            <a:r>
              <a:rPr b="1" lang="en-US" sz="1600">
                <a:solidFill>
                  <a:srgbClr val="AABA1D"/>
                </a:solidFill>
                <a:latin typeface="Verdana"/>
                <a:ea typeface="Verdana"/>
                <a:cs typeface="Verdana"/>
                <a:sym typeface="Verdana"/>
              </a:rPr>
              <a:t>Tips you can follow</a:t>
            </a:r>
            <a:endParaRPr sz="1600">
              <a:latin typeface="Verdana"/>
              <a:ea typeface="Verdana"/>
              <a:cs typeface="Verdana"/>
              <a:sym typeface="Verdana"/>
            </a:endParaRPr>
          </a:p>
          <a:p>
            <a:pPr indent="0" lvl="0" marL="495934" marR="0" rtl="0" algn="l">
              <a:lnSpc>
                <a:spcPct val="93125"/>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Proper and appropriately organized content will help your campaign succeed.</a:t>
            </a:r>
            <a:endParaRPr sz="1400">
              <a:latin typeface="Helvetica Neue"/>
              <a:ea typeface="Helvetica Neue"/>
              <a:cs typeface="Helvetica Neue"/>
              <a:sym typeface="Helvetica Neue"/>
            </a:endParaRPr>
          </a:p>
          <a:p>
            <a:pPr indent="0" lvl="0" marL="495934" marR="0" rtl="0" algn="l">
              <a:lnSpc>
                <a:spcPct val="87916"/>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Don't send information that affects a specific target group to all your users.</a:t>
            </a:r>
            <a:endParaRPr sz="1400">
              <a:latin typeface="Helvetica Neue"/>
              <a:ea typeface="Helvetica Neue"/>
              <a:cs typeface="Helvetica Neue"/>
              <a:sym typeface="Helvetica Neue"/>
            </a:endParaRPr>
          </a:p>
          <a:p>
            <a:pPr indent="0" lvl="0" marL="495934" marR="0" rtl="0" algn="l">
              <a:lnSpc>
                <a:spcPct val="87916"/>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Organize your content according to your objectives.</a:t>
            </a:r>
            <a:endParaRPr sz="1400">
              <a:latin typeface="Helvetica Neue"/>
              <a:ea typeface="Helvetica Neue"/>
              <a:cs typeface="Helvetica Neue"/>
              <a:sym typeface="Helvetica Neue"/>
            </a:endParaRPr>
          </a:p>
          <a:p>
            <a:pPr indent="-381000" lvl="0" marL="876935" marR="5080" rtl="0" algn="l">
              <a:lnSpc>
                <a:spcPct val="80600"/>
              </a:lnSpc>
              <a:spcBef>
                <a:spcPts val="175"/>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When including a variety of topics in the email, pay attention to the main issues you have to address. Express the  main idea at the beginning. Group other topics under common headings.</a:t>
            </a:r>
            <a:endParaRPr sz="1400">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1500">
              <a:latin typeface="Helvetica Neue"/>
              <a:ea typeface="Helvetica Neue"/>
              <a:cs typeface="Helvetica Neue"/>
              <a:sym typeface="Helvetica Neue"/>
            </a:endParaRPr>
          </a:p>
          <a:p>
            <a:pPr indent="0" lvl="0" marL="12700" marR="0" rtl="0" algn="l">
              <a:lnSpc>
                <a:spcPct val="103125"/>
              </a:lnSpc>
              <a:spcBef>
                <a:spcPts val="1190"/>
              </a:spcBef>
              <a:spcAft>
                <a:spcPts val="0"/>
              </a:spcAft>
              <a:buNone/>
            </a:pPr>
            <a:r>
              <a:rPr b="1" lang="en-US" sz="1600">
                <a:solidFill>
                  <a:srgbClr val="AABA1D"/>
                </a:solidFill>
                <a:latin typeface="Tahoma"/>
                <a:ea typeface="Tahoma"/>
                <a:cs typeface="Tahoma"/>
                <a:sym typeface="Tahoma"/>
              </a:rPr>
              <a:t>Some facts about email marketing…</a:t>
            </a:r>
            <a:endParaRPr sz="1600">
              <a:latin typeface="Tahoma"/>
              <a:ea typeface="Tahoma"/>
              <a:cs typeface="Tahoma"/>
              <a:sym typeface="Tahoma"/>
            </a:endParaRPr>
          </a:p>
          <a:p>
            <a:pPr indent="0" lvl="0" marL="495934" marR="0" rtl="0" algn="l">
              <a:lnSpc>
                <a:spcPct val="92916"/>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The average return per $1 is $36;</a:t>
            </a:r>
            <a:endParaRPr sz="1400">
              <a:latin typeface="Helvetica Neue"/>
              <a:ea typeface="Helvetica Neue"/>
              <a:cs typeface="Helvetica Neue"/>
              <a:sym typeface="Helvetica Neue"/>
            </a:endParaRPr>
          </a:p>
          <a:p>
            <a:pPr indent="0" lvl="0" marL="495934" marR="0" rtl="0" algn="l">
              <a:lnSpc>
                <a:spcPct val="88125"/>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4 billion people use email on a daily basis, This number is expected to rise to 4.6 billion by 2025;</a:t>
            </a:r>
            <a:endParaRPr sz="1400">
              <a:latin typeface="Helvetica Neue"/>
              <a:ea typeface="Helvetica Neue"/>
              <a:cs typeface="Helvetica Neue"/>
              <a:sym typeface="Helvetica Neue"/>
            </a:endParaRPr>
          </a:p>
          <a:p>
            <a:pPr indent="0" lvl="0" marL="495934" marR="0" rtl="0" algn="l">
              <a:lnSpc>
                <a:spcPct val="87916"/>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55% of all emails are opened from a mobile device;</a:t>
            </a:r>
            <a:endParaRPr sz="1400">
              <a:latin typeface="Helvetica Neue"/>
              <a:ea typeface="Helvetica Neue"/>
              <a:cs typeface="Helvetica Neue"/>
              <a:sym typeface="Helvetica Neue"/>
            </a:endParaRPr>
          </a:p>
          <a:p>
            <a:pPr indent="0" lvl="0" marL="495934" marR="0" rtl="0" algn="l">
              <a:lnSpc>
                <a:spcPct val="87916"/>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77% of marketers have seen an increase in email engagement in the last 12 months;</a:t>
            </a:r>
            <a:endParaRPr sz="1400">
              <a:latin typeface="Helvetica Neue"/>
              <a:ea typeface="Helvetica Neue"/>
              <a:cs typeface="Helvetica Neue"/>
              <a:sym typeface="Helvetica Neue"/>
            </a:endParaRPr>
          </a:p>
          <a:p>
            <a:pPr indent="0" lvl="0" marL="495934" marR="0" rtl="0" algn="l">
              <a:lnSpc>
                <a:spcPct val="103958"/>
              </a:lnSpc>
              <a:spcBef>
                <a:spcPts val="0"/>
              </a:spcBef>
              <a:spcAft>
                <a:spcPts val="0"/>
              </a:spcAft>
              <a:buNone/>
            </a:pPr>
            <a:r>
              <a:rPr lang="en-US" sz="2400">
                <a:solidFill>
                  <a:srgbClr val="3B5D6A"/>
                </a:solidFill>
                <a:latin typeface="MS Gothic"/>
                <a:ea typeface="MS Gothic"/>
                <a:cs typeface="MS Gothic"/>
                <a:sym typeface="MS Gothic"/>
              </a:rPr>
              <a:t>✔ </a:t>
            </a:r>
            <a:r>
              <a:rPr lang="en-US" sz="1400">
                <a:solidFill>
                  <a:srgbClr val="3B5D6A"/>
                </a:solidFill>
                <a:latin typeface="Helvetica Neue"/>
                <a:ea typeface="Helvetica Neue"/>
                <a:cs typeface="Helvetica Neue"/>
                <a:sym typeface="Helvetica Neue"/>
              </a:rPr>
              <a:t>81% of B2B marketers say their most used form of content marketing is email newsletters.</a:t>
            </a:r>
            <a:endParaRPr sz="1400">
              <a:latin typeface="Helvetica Neue"/>
              <a:ea typeface="Helvetica Neue"/>
              <a:cs typeface="Helvetica Neue"/>
              <a:sym typeface="Helvetica Neue"/>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8" name="Shape 798"/>
        <p:cNvGrpSpPr/>
        <p:nvPr/>
      </p:nvGrpSpPr>
      <p:grpSpPr>
        <a:xfrm>
          <a:off x="0" y="0"/>
          <a:ext cx="0" cy="0"/>
          <a:chOff x="0" y="0"/>
          <a:chExt cx="0" cy="0"/>
        </a:xfrm>
      </p:grpSpPr>
      <p:pic>
        <p:nvPicPr>
          <p:cNvPr id="799" name="Google Shape;799;p90"/>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800" name="Google Shape;800;p90"/>
          <p:cNvSpPr txBox="1"/>
          <p:nvPr>
            <p:ph type="title"/>
          </p:nvPr>
        </p:nvSpPr>
        <p:spPr>
          <a:xfrm>
            <a:off x="479551" y="1233932"/>
            <a:ext cx="447167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8. Time for Practice!</a:t>
            </a:r>
            <a:endParaRPr sz="3200"/>
          </a:p>
        </p:txBody>
      </p:sp>
      <p:sp>
        <p:nvSpPr>
          <p:cNvPr id="801" name="Google Shape;801;p90"/>
          <p:cNvSpPr txBox="1"/>
          <p:nvPr/>
        </p:nvSpPr>
        <p:spPr>
          <a:xfrm>
            <a:off x="529844" y="1824355"/>
            <a:ext cx="10309225" cy="4482465"/>
          </a:xfrm>
          <a:prstGeom prst="rect">
            <a:avLst/>
          </a:prstGeom>
          <a:noFill/>
          <a:ln>
            <a:noFill/>
          </a:ln>
        </p:spPr>
        <p:txBody>
          <a:bodyPr anchorCtr="0" anchor="t" bIns="0" lIns="0" spcFirstLastPara="1" rIns="0" wrap="square" tIns="140325">
            <a:spAutoFit/>
          </a:bodyPr>
          <a:lstStyle/>
          <a:p>
            <a:pPr indent="0" lvl="0" marL="12700" marR="0" rtl="0" algn="l">
              <a:lnSpc>
                <a:spcPct val="100000"/>
              </a:lnSpc>
              <a:spcBef>
                <a:spcPts val="0"/>
              </a:spcBef>
              <a:spcAft>
                <a:spcPts val="0"/>
              </a:spcAft>
              <a:buNone/>
            </a:pPr>
            <a:r>
              <a:rPr b="1" lang="en-US" sz="1800">
                <a:solidFill>
                  <a:srgbClr val="3B5D6A"/>
                </a:solidFill>
                <a:latin typeface="Verdana"/>
                <a:ea typeface="Verdana"/>
                <a:cs typeface="Verdana"/>
                <a:sym typeface="Verdana"/>
              </a:rPr>
              <a:t>8.1 Practical examples:</a:t>
            </a:r>
            <a:endParaRPr sz="1800">
              <a:latin typeface="Verdana"/>
              <a:ea typeface="Verdana"/>
              <a:cs typeface="Verdana"/>
              <a:sym typeface="Verdana"/>
            </a:endParaRPr>
          </a:p>
          <a:p>
            <a:pPr indent="0" lvl="0" marL="12700" marR="0" rtl="0" algn="l">
              <a:lnSpc>
                <a:spcPct val="100000"/>
              </a:lnSpc>
              <a:spcBef>
                <a:spcPts val="1010"/>
              </a:spcBef>
              <a:spcAft>
                <a:spcPts val="0"/>
              </a:spcAft>
              <a:buNone/>
            </a:pPr>
            <a:r>
              <a:rPr lang="en-US" sz="1800">
                <a:solidFill>
                  <a:srgbClr val="3B5D6A"/>
                </a:solidFill>
                <a:latin typeface="Verdana"/>
                <a:ea typeface="Verdana"/>
                <a:cs typeface="Verdana"/>
                <a:sym typeface="Verdana"/>
              </a:rPr>
              <a:t>You can try how to use AI to generate your post for social media following these steps:</a:t>
            </a:r>
            <a:endParaRPr sz="1800">
              <a:latin typeface="Verdana"/>
              <a:ea typeface="Verdana"/>
              <a:cs typeface="Verdana"/>
              <a:sym typeface="Verdana"/>
            </a:endParaRPr>
          </a:p>
          <a:p>
            <a:pPr indent="0" lvl="0" marL="12700" marR="0" rtl="0" algn="l">
              <a:lnSpc>
                <a:spcPct val="100000"/>
              </a:lnSpc>
              <a:spcBef>
                <a:spcPts val="994"/>
              </a:spcBef>
              <a:spcAft>
                <a:spcPts val="0"/>
              </a:spcAft>
              <a:buNone/>
            </a:pPr>
            <a:r>
              <a:rPr b="1" lang="en-US" sz="1800">
                <a:solidFill>
                  <a:srgbClr val="3B5D6A"/>
                </a:solidFill>
                <a:latin typeface="Verdana"/>
                <a:ea typeface="Verdana"/>
                <a:cs typeface="Verdana"/>
                <a:sym typeface="Verdana"/>
              </a:rPr>
              <a:t>Open </a:t>
            </a:r>
            <a:r>
              <a:rPr lang="en-US" sz="1800">
                <a:solidFill>
                  <a:srgbClr val="3B5D6A"/>
                </a:solidFill>
                <a:latin typeface="Verdana"/>
                <a:ea typeface="Verdana"/>
                <a:cs typeface="Verdana"/>
                <a:sym typeface="Verdana"/>
              </a:rPr>
              <a:t>https://chat.openai.com</a:t>
            </a:r>
            <a:endParaRPr sz="1800">
              <a:latin typeface="Verdana"/>
              <a:ea typeface="Verdana"/>
              <a:cs typeface="Verdana"/>
              <a:sym typeface="Verdana"/>
            </a:endParaRPr>
          </a:p>
          <a:p>
            <a:pPr indent="0" lvl="0" marL="12700" marR="5715" rtl="0" algn="just">
              <a:lnSpc>
                <a:spcPct val="100000"/>
              </a:lnSpc>
              <a:spcBef>
                <a:spcPts val="1000"/>
              </a:spcBef>
              <a:spcAft>
                <a:spcPts val="0"/>
              </a:spcAft>
              <a:buNone/>
            </a:pPr>
            <a:r>
              <a:rPr b="1" lang="en-US" sz="1800">
                <a:solidFill>
                  <a:srgbClr val="3B5D6A"/>
                </a:solidFill>
                <a:latin typeface="Verdana"/>
                <a:ea typeface="Verdana"/>
                <a:cs typeface="Verdana"/>
                <a:sym typeface="Verdana"/>
              </a:rPr>
              <a:t>Enter the following prompt: </a:t>
            </a:r>
            <a:r>
              <a:rPr lang="en-US" sz="1800">
                <a:solidFill>
                  <a:srgbClr val="3B5D6A"/>
                </a:solidFill>
                <a:latin typeface="Verdana"/>
                <a:ea typeface="Verdana"/>
                <a:cs typeface="Verdana"/>
                <a:sym typeface="Verdana"/>
              </a:rPr>
              <a:t>Please create a post for Facebook about the following:  Marketing campaign for launching new product – protein bar, produced by Company X.  The bar is with high content of proteins and fibers, no sugars and there are five different  flavours.</a:t>
            </a:r>
            <a:endParaRPr sz="1800">
              <a:latin typeface="Verdana"/>
              <a:ea typeface="Verdana"/>
              <a:cs typeface="Verdana"/>
              <a:sym typeface="Verdana"/>
            </a:endParaRPr>
          </a:p>
          <a:p>
            <a:pPr indent="0" lvl="0" marL="12700" marR="5080" rtl="0" algn="just">
              <a:lnSpc>
                <a:spcPct val="100000"/>
              </a:lnSpc>
              <a:spcBef>
                <a:spcPts val="1010"/>
              </a:spcBef>
              <a:spcAft>
                <a:spcPts val="0"/>
              </a:spcAft>
              <a:buNone/>
            </a:pPr>
            <a:r>
              <a:rPr lang="en-US" sz="1800">
                <a:solidFill>
                  <a:srgbClr val="3B5D6A"/>
                </a:solidFill>
                <a:latin typeface="Verdana"/>
                <a:ea typeface="Verdana"/>
                <a:cs typeface="Verdana"/>
                <a:sym typeface="Verdana"/>
              </a:rPr>
              <a:t>Ask ChatGPT to rewrite the post, adding that your target audience are women that are  active and practice sports and fitness. Also indicate that there should be a slogan and a  call to action in the post.</a:t>
            </a:r>
            <a:endParaRPr sz="1800">
              <a:latin typeface="Verdana"/>
              <a:ea typeface="Verdana"/>
              <a:cs typeface="Verdana"/>
              <a:sym typeface="Verdana"/>
            </a:endParaRPr>
          </a:p>
          <a:p>
            <a:pPr indent="0" lvl="0" marL="12700" marR="0" rtl="0" algn="just">
              <a:lnSpc>
                <a:spcPct val="100000"/>
              </a:lnSpc>
              <a:spcBef>
                <a:spcPts val="994"/>
              </a:spcBef>
              <a:spcAft>
                <a:spcPts val="0"/>
              </a:spcAft>
              <a:buNone/>
            </a:pPr>
            <a:r>
              <a:rPr lang="en-US" sz="1800">
                <a:solidFill>
                  <a:srgbClr val="3B5D6A"/>
                </a:solidFill>
                <a:latin typeface="Verdana"/>
                <a:ea typeface="Verdana"/>
                <a:cs typeface="Verdana"/>
                <a:sym typeface="Verdana"/>
              </a:rPr>
              <a:t>Enter the same prompt, but ask for the content to be tailored for an Instagram post.</a:t>
            </a:r>
            <a:endParaRPr sz="1800">
              <a:latin typeface="Verdana"/>
              <a:ea typeface="Verdana"/>
              <a:cs typeface="Verdana"/>
              <a:sym typeface="Verdana"/>
            </a:endParaRPr>
          </a:p>
          <a:p>
            <a:pPr indent="0" lvl="0" marL="12700" marR="6985" rtl="0" algn="just">
              <a:lnSpc>
                <a:spcPct val="100000"/>
              </a:lnSpc>
              <a:spcBef>
                <a:spcPts val="1000"/>
              </a:spcBef>
              <a:spcAft>
                <a:spcPts val="0"/>
              </a:spcAft>
              <a:buNone/>
            </a:pPr>
            <a:r>
              <a:rPr i="1" lang="en-US" sz="1800">
                <a:solidFill>
                  <a:srgbClr val="3B5D6A"/>
                </a:solidFill>
                <a:latin typeface="Verdana"/>
                <a:ea typeface="Verdana"/>
                <a:cs typeface="Verdana"/>
                <a:sym typeface="Verdana"/>
              </a:rPr>
              <a:t>(You will need an image or reel to add to the post, which you can easily create in  canva.com)</a:t>
            </a:r>
            <a:endParaRPr sz="1800">
              <a:latin typeface="Verdana"/>
              <a:ea typeface="Verdana"/>
              <a:cs typeface="Verdana"/>
              <a:sym typeface="Verdana"/>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5" name="Shape 805"/>
        <p:cNvGrpSpPr/>
        <p:nvPr/>
      </p:nvGrpSpPr>
      <p:grpSpPr>
        <a:xfrm>
          <a:off x="0" y="0"/>
          <a:ext cx="0" cy="0"/>
          <a:chOff x="0" y="0"/>
          <a:chExt cx="0" cy="0"/>
        </a:xfrm>
      </p:grpSpPr>
      <p:pic>
        <p:nvPicPr>
          <p:cNvPr id="806" name="Google Shape;806;p91"/>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807" name="Google Shape;807;p91"/>
          <p:cNvSpPr txBox="1"/>
          <p:nvPr>
            <p:ph type="title"/>
          </p:nvPr>
        </p:nvSpPr>
        <p:spPr>
          <a:xfrm>
            <a:off x="479551" y="1233932"/>
            <a:ext cx="11232896" cy="953135"/>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9. Other tools, using AI, that are user-friendly and  require basic digital skills:</a:t>
            </a:r>
            <a:endParaRPr/>
          </a:p>
        </p:txBody>
      </p:sp>
      <p:sp>
        <p:nvSpPr>
          <p:cNvPr id="808" name="Google Shape;808;p91"/>
          <p:cNvSpPr txBox="1"/>
          <p:nvPr/>
        </p:nvSpPr>
        <p:spPr>
          <a:xfrm>
            <a:off x="529844" y="2144776"/>
            <a:ext cx="10309225" cy="3533775"/>
          </a:xfrm>
          <a:prstGeom prst="rect">
            <a:avLst/>
          </a:prstGeom>
          <a:noFill/>
          <a:ln>
            <a:noFill/>
          </a:ln>
        </p:spPr>
        <p:txBody>
          <a:bodyPr anchorCtr="0" anchor="t" bIns="0" lIns="0" spcFirstLastPara="1" rIns="0" wrap="square" tIns="140950">
            <a:spAutoFit/>
          </a:bodyPr>
          <a:lstStyle/>
          <a:p>
            <a:pPr indent="-190500" lvl="0" marL="203200" marR="0" rtl="0" algn="just">
              <a:lnSpc>
                <a:spcPct val="100000"/>
              </a:lnSpc>
              <a:spcBef>
                <a:spcPts val="0"/>
              </a:spcBef>
              <a:spcAft>
                <a:spcPts val="0"/>
              </a:spcAft>
              <a:buClr>
                <a:srgbClr val="3B5D6A"/>
              </a:buClr>
              <a:buSzPts val="1800"/>
              <a:buFont typeface="Verdana"/>
              <a:buAutoNum type="arabicPeriod"/>
            </a:pPr>
            <a:r>
              <a:rPr lang="en-US" sz="1800">
                <a:solidFill>
                  <a:srgbClr val="3B5D6A"/>
                </a:solidFill>
                <a:latin typeface="Verdana"/>
                <a:ea typeface="Verdana"/>
                <a:cs typeface="Verdana"/>
                <a:sym typeface="Verdana"/>
              </a:rPr>
              <a:t>Canva:</a:t>
            </a:r>
            <a:endParaRPr sz="1800">
              <a:latin typeface="Verdana"/>
              <a:ea typeface="Verdana"/>
              <a:cs typeface="Verdana"/>
              <a:sym typeface="Verdana"/>
            </a:endParaRPr>
          </a:p>
          <a:p>
            <a:pPr indent="0" lvl="0" marL="12700" marR="0" rtl="0" algn="just">
              <a:lnSpc>
                <a:spcPct val="100000"/>
              </a:lnSpc>
              <a:spcBef>
                <a:spcPts val="1010"/>
              </a:spcBef>
              <a:spcAft>
                <a:spcPts val="0"/>
              </a:spcAft>
              <a:buNone/>
            </a:pPr>
            <a:r>
              <a:rPr lang="en-US" sz="1800">
                <a:solidFill>
                  <a:srgbClr val="3B5D6A"/>
                </a:solidFill>
                <a:latin typeface="Verdana"/>
                <a:ea typeface="Verdana"/>
                <a:cs typeface="Verdana"/>
                <a:sym typeface="Verdana"/>
              </a:rPr>
              <a:t>Purpose: Graphic Design</a:t>
            </a:r>
            <a:endParaRPr sz="1800">
              <a:latin typeface="Verdana"/>
              <a:ea typeface="Verdana"/>
              <a:cs typeface="Verdana"/>
              <a:sym typeface="Verdana"/>
            </a:endParaRPr>
          </a:p>
          <a:p>
            <a:pPr indent="0" lvl="0" marL="12700" marR="5080" rtl="0" algn="just">
              <a:lnSpc>
                <a:spcPct val="100000"/>
              </a:lnSpc>
              <a:spcBef>
                <a:spcPts val="994"/>
              </a:spcBef>
              <a:spcAft>
                <a:spcPts val="0"/>
              </a:spcAft>
              <a:buNone/>
            </a:pPr>
            <a:r>
              <a:rPr lang="en-US" sz="1800">
                <a:solidFill>
                  <a:srgbClr val="3B5D6A"/>
                </a:solidFill>
                <a:latin typeface="Verdana"/>
                <a:ea typeface="Verdana"/>
                <a:cs typeface="Verdana"/>
                <a:sym typeface="Verdana"/>
              </a:rPr>
              <a:t>Description: Canva is a user-friendly design tool that allows users to create social media  graphics, presentations, posters, documents, and other visual content. While it may not  use AI extensively, it provides easy-to-use templates and design elements.</a:t>
            </a:r>
            <a:endParaRPr sz="1800">
              <a:latin typeface="Verdana"/>
              <a:ea typeface="Verdana"/>
              <a:cs typeface="Verdana"/>
              <a:sym typeface="Verdana"/>
            </a:endParaRPr>
          </a:p>
          <a:p>
            <a:pPr indent="-238125" lvl="0" marL="250190" marR="0" rtl="0" algn="just">
              <a:lnSpc>
                <a:spcPct val="100000"/>
              </a:lnSpc>
              <a:spcBef>
                <a:spcPts val="994"/>
              </a:spcBef>
              <a:spcAft>
                <a:spcPts val="0"/>
              </a:spcAft>
              <a:buClr>
                <a:srgbClr val="3B5D6A"/>
              </a:buClr>
              <a:buSzPts val="1800"/>
              <a:buFont typeface="Verdana"/>
              <a:buAutoNum type="arabicPeriod" startAt="2"/>
            </a:pPr>
            <a:r>
              <a:rPr lang="en-US" sz="1800">
                <a:solidFill>
                  <a:srgbClr val="3B5D6A"/>
                </a:solidFill>
                <a:latin typeface="Verdana"/>
                <a:ea typeface="Verdana"/>
                <a:cs typeface="Verdana"/>
                <a:sym typeface="Verdana"/>
              </a:rPr>
              <a:t>Microsoft PowerPoint Designer:</a:t>
            </a:r>
            <a:endParaRPr sz="1800">
              <a:latin typeface="Verdana"/>
              <a:ea typeface="Verdana"/>
              <a:cs typeface="Verdana"/>
              <a:sym typeface="Verdana"/>
            </a:endParaRPr>
          </a:p>
          <a:p>
            <a:pPr indent="0" lvl="0" marL="12700" marR="0" rtl="0" algn="just">
              <a:lnSpc>
                <a:spcPct val="100000"/>
              </a:lnSpc>
              <a:spcBef>
                <a:spcPts val="1010"/>
              </a:spcBef>
              <a:spcAft>
                <a:spcPts val="0"/>
              </a:spcAft>
              <a:buNone/>
            </a:pPr>
            <a:r>
              <a:rPr lang="en-US" sz="1800">
                <a:solidFill>
                  <a:srgbClr val="3B5D6A"/>
                </a:solidFill>
                <a:latin typeface="Verdana"/>
                <a:ea typeface="Verdana"/>
                <a:cs typeface="Verdana"/>
                <a:sym typeface="Verdana"/>
              </a:rPr>
              <a:t>Purpose: Presentations design</a:t>
            </a:r>
            <a:endParaRPr sz="1800">
              <a:latin typeface="Verdana"/>
              <a:ea typeface="Verdana"/>
              <a:cs typeface="Verdana"/>
              <a:sym typeface="Verdana"/>
            </a:endParaRPr>
          </a:p>
          <a:p>
            <a:pPr indent="0" lvl="0" marL="12700" marR="5715" rtl="0" algn="just">
              <a:lnSpc>
                <a:spcPct val="100000"/>
              </a:lnSpc>
              <a:spcBef>
                <a:spcPts val="994"/>
              </a:spcBef>
              <a:spcAft>
                <a:spcPts val="0"/>
              </a:spcAft>
              <a:buNone/>
            </a:pPr>
            <a:r>
              <a:rPr lang="en-US" sz="1800">
                <a:solidFill>
                  <a:srgbClr val="3B5D6A"/>
                </a:solidFill>
                <a:latin typeface="Verdana"/>
                <a:ea typeface="Verdana"/>
                <a:cs typeface="Verdana"/>
                <a:sym typeface="Verdana"/>
              </a:rPr>
              <a:t>Description: PowerPoint Designer is a feature within Microsoft PowerPoint that uses AI to  suggest design ideas for your slides. It helps create professional-looking presentations  without advanced design skills.</a:t>
            </a:r>
            <a:endParaRPr sz="1800">
              <a:latin typeface="Verdana"/>
              <a:ea typeface="Verdana"/>
              <a:cs typeface="Verdana"/>
              <a:sym typeface="Verdana"/>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2" name="Shape 812"/>
        <p:cNvGrpSpPr/>
        <p:nvPr/>
      </p:nvGrpSpPr>
      <p:grpSpPr>
        <a:xfrm>
          <a:off x="0" y="0"/>
          <a:ext cx="0" cy="0"/>
          <a:chOff x="0" y="0"/>
          <a:chExt cx="0" cy="0"/>
        </a:xfrm>
      </p:grpSpPr>
      <p:pic>
        <p:nvPicPr>
          <p:cNvPr id="813" name="Google Shape;813;p92"/>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814" name="Google Shape;814;p92"/>
          <p:cNvSpPr txBox="1"/>
          <p:nvPr>
            <p:ph type="title"/>
          </p:nvPr>
        </p:nvSpPr>
        <p:spPr>
          <a:xfrm>
            <a:off x="479551" y="1233932"/>
            <a:ext cx="11232896" cy="953135"/>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9. Other tools, using AI, that are user-friendly and  require basic digital skills:</a:t>
            </a:r>
            <a:endParaRPr/>
          </a:p>
        </p:txBody>
      </p:sp>
      <p:sp>
        <p:nvSpPr>
          <p:cNvPr id="815" name="Google Shape;815;p92"/>
          <p:cNvSpPr txBox="1"/>
          <p:nvPr/>
        </p:nvSpPr>
        <p:spPr>
          <a:xfrm>
            <a:off x="529844" y="2144776"/>
            <a:ext cx="10309225" cy="3533775"/>
          </a:xfrm>
          <a:prstGeom prst="rect">
            <a:avLst/>
          </a:prstGeom>
          <a:noFill/>
          <a:ln>
            <a:noFill/>
          </a:ln>
        </p:spPr>
        <p:txBody>
          <a:bodyPr anchorCtr="0" anchor="t" bIns="0" lIns="0" spcFirstLastPara="1" rIns="0" wrap="square" tIns="140950">
            <a:spAutoFit/>
          </a:bodyPr>
          <a:lstStyle/>
          <a:p>
            <a:pPr indent="-236854" lvl="0" marL="248920" marR="0" rtl="0" algn="just">
              <a:lnSpc>
                <a:spcPct val="100000"/>
              </a:lnSpc>
              <a:spcBef>
                <a:spcPts val="0"/>
              </a:spcBef>
              <a:spcAft>
                <a:spcPts val="0"/>
              </a:spcAft>
              <a:buClr>
                <a:srgbClr val="3B5D6A"/>
              </a:buClr>
              <a:buSzPts val="1800"/>
              <a:buFont typeface="Verdana"/>
              <a:buAutoNum type="arabicPeriod" startAt="3"/>
            </a:pPr>
            <a:r>
              <a:rPr lang="en-US" sz="1800">
                <a:solidFill>
                  <a:srgbClr val="3B5D6A"/>
                </a:solidFill>
                <a:latin typeface="Verdana"/>
                <a:ea typeface="Verdana"/>
                <a:cs typeface="Verdana"/>
                <a:sym typeface="Verdana"/>
              </a:rPr>
              <a:t>Wix:</a:t>
            </a:r>
            <a:endParaRPr sz="1800">
              <a:latin typeface="Verdana"/>
              <a:ea typeface="Verdana"/>
              <a:cs typeface="Verdana"/>
              <a:sym typeface="Verdana"/>
            </a:endParaRPr>
          </a:p>
          <a:p>
            <a:pPr indent="0" lvl="0" marL="12700" marR="0" rtl="0" algn="just">
              <a:lnSpc>
                <a:spcPct val="100000"/>
              </a:lnSpc>
              <a:spcBef>
                <a:spcPts val="1010"/>
              </a:spcBef>
              <a:spcAft>
                <a:spcPts val="0"/>
              </a:spcAft>
              <a:buNone/>
            </a:pPr>
            <a:r>
              <a:rPr lang="en-US" sz="1800">
                <a:solidFill>
                  <a:srgbClr val="3B5D6A"/>
                </a:solidFill>
                <a:latin typeface="Verdana"/>
                <a:ea typeface="Verdana"/>
                <a:cs typeface="Verdana"/>
                <a:sym typeface="Verdana"/>
              </a:rPr>
              <a:t>Purpose: Websites building</a:t>
            </a:r>
            <a:endParaRPr sz="1800">
              <a:latin typeface="Verdana"/>
              <a:ea typeface="Verdana"/>
              <a:cs typeface="Verdana"/>
              <a:sym typeface="Verdana"/>
            </a:endParaRPr>
          </a:p>
          <a:p>
            <a:pPr indent="0" lvl="0" marL="12700" marR="5080" rtl="0" algn="just">
              <a:lnSpc>
                <a:spcPct val="100000"/>
              </a:lnSpc>
              <a:spcBef>
                <a:spcPts val="994"/>
              </a:spcBef>
              <a:spcAft>
                <a:spcPts val="0"/>
              </a:spcAft>
              <a:buNone/>
            </a:pPr>
            <a:r>
              <a:rPr lang="en-US" sz="1800">
                <a:solidFill>
                  <a:srgbClr val="3B5D6A"/>
                </a:solidFill>
                <a:latin typeface="Verdana"/>
                <a:ea typeface="Verdana"/>
                <a:cs typeface="Verdana"/>
                <a:sym typeface="Verdana"/>
              </a:rPr>
              <a:t>Description: Wix is a website builder that simplifies the process of creating a professional  website. It offers AI tools like Wix ADI (Artificial Design Intelligence) that can assist in  creating a personalized website based on user inputs.</a:t>
            </a:r>
            <a:endParaRPr sz="1800">
              <a:latin typeface="Verdana"/>
              <a:ea typeface="Verdana"/>
              <a:cs typeface="Verdana"/>
              <a:sym typeface="Verdana"/>
            </a:endParaRPr>
          </a:p>
          <a:p>
            <a:pPr indent="-259715" lvl="0" marL="271780" marR="0" rtl="0" algn="just">
              <a:lnSpc>
                <a:spcPct val="100000"/>
              </a:lnSpc>
              <a:spcBef>
                <a:spcPts val="994"/>
              </a:spcBef>
              <a:spcAft>
                <a:spcPts val="0"/>
              </a:spcAft>
              <a:buClr>
                <a:srgbClr val="3B5D6A"/>
              </a:buClr>
              <a:buSzPts val="1800"/>
              <a:buFont typeface="Verdana"/>
              <a:buAutoNum type="arabicPeriod" startAt="4"/>
            </a:pPr>
            <a:r>
              <a:rPr lang="en-US" sz="1800">
                <a:solidFill>
                  <a:srgbClr val="3B5D6A"/>
                </a:solidFill>
                <a:latin typeface="Verdana"/>
                <a:ea typeface="Verdana"/>
                <a:cs typeface="Verdana"/>
                <a:sym typeface="Verdana"/>
              </a:rPr>
              <a:t>Grammarly:</a:t>
            </a:r>
            <a:endParaRPr sz="1800">
              <a:latin typeface="Verdana"/>
              <a:ea typeface="Verdana"/>
              <a:cs typeface="Verdana"/>
              <a:sym typeface="Verdana"/>
            </a:endParaRPr>
          </a:p>
          <a:p>
            <a:pPr indent="0" lvl="0" marL="12700" marR="0" rtl="0" algn="just">
              <a:lnSpc>
                <a:spcPct val="100000"/>
              </a:lnSpc>
              <a:spcBef>
                <a:spcPts val="1010"/>
              </a:spcBef>
              <a:spcAft>
                <a:spcPts val="0"/>
              </a:spcAft>
              <a:buNone/>
            </a:pPr>
            <a:r>
              <a:rPr lang="en-US" sz="1800">
                <a:solidFill>
                  <a:srgbClr val="3B5D6A"/>
                </a:solidFill>
                <a:latin typeface="Verdana"/>
                <a:ea typeface="Verdana"/>
                <a:cs typeface="Verdana"/>
                <a:sym typeface="Verdana"/>
              </a:rPr>
              <a:t>Purpose: Writing assistance</a:t>
            </a:r>
            <a:endParaRPr sz="1800">
              <a:latin typeface="Verdana"/>
              <a:ea typeface="Verdana"/>
              <a:cs typeface="Verdana"/>
              <a:sym typeface="Verdana"/>
            </a:endParaRPr>
          </a:p>
          <a:p>
            <a:pPr indent="0" lvl="0" marL="12700" marR="5080" rtl="0" algn="just">
              <a:lnSpc>
                <a:spcPct val="100000"/>
              </a:lnSpc>
              <a:spcBef>
                <a:spcPts val="994"/>
              </a:spcBef>
              <a:spcAft>
                <a:spcPts val="0"/>
              </a:spcAft>
              <a:buNone/>
            </a:pPr>
            <a:r>
              <a:rPr lang="en-US" sz="1800">
                <a:solidFill>
                  <a:srgbClr val="3B5D6A"/>
                </a:solidFill>
                <a:latin typeface="Verdana"/>
                <a:ea typeface="Verdana"/>
                <a:cs typeface="Verdana"/>
                <a:sym typeface="Verdana"/>
              </a:rPr>
              <a:t>Description: Grammarly is an AI-powered writing assistant that helps improve grammar,  spelling, and style in writing. It can be beneficial for crafting professional emails, creating  content, or even refining freelancers' proposals.</a:t>
            </a:r>
            <a:endParaRPr sz="1800">
              <a:latin typeface="Verdana"/>
              <a:ea typeface="Verdana"/>
              <a:cs typeface="Verdana"/>
              <a:sym typeface="Verdana"/>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9" name="Shape 819"/>
        <p:cNvGrpSpPr/>
        <p:nvPr/>
      </p:nvGrpSpPr>
      <p:grpSpPr>
        <a:xfrm>
          <a:off x="0" y="0"/>
          <a:ext cx="0" cy="0"/>
          <a:chOff x="0" y="0"/>
          <a:chExt cx="0" cy="0"/>
        </a:xfrm>
      </p:grpSpPr>
      <p:pic>
        <p:nvPicPr>
          <p:cNvPr id="820" name="Google Shape;820;p93"/>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821" name="Google Shape;821;p93"/>
          <p:cNvSpPr txBox="1"/>
          <p:nvPr>
            <p:ph type="title"/>
          </p:nvPr>
        </p:nvSpPr>
        <p:spPr>
          <a:xfrm>
            <a:off x="479551" y="1233932"/>
            <a:ext cx="11232896" cy="953135"/>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9. Other tools, using AI, that are user-friendly and  require basic digital skills:</a:t>
            </a:r>
            <a:endParaRPr/>
          </a:p>
        </p:txBody>
      </p:sp>
      <p:sp>
        <p:nvSpPr>
          <p:cNvPr id="822" name="Google Shape;822;p93"/>
          <p:cNvSpPr txBox="1"/>
          <p:nvPr/>
        </p:nvSpPr>
        <p:spPr>
          <a:xfrm>
            <a:off x="529844" y="2144776"/>
            <a:ext cx="10309860" cy="3259454"/>
          </a:xfrm>
          <a:prstGeom prst="rect">
            <a:avLst/>
          </a:prstGeom>
          <a:noFill/>
          <a:ln>
            <a:noFill/>
          </a:ln>
        </p:spPr>
        <p:txBody>
          <a:bodyPr anchorCtr="0" anchor="t" bIns="0" lIns="0" spcFirstLastPara="1" rIns="0" wrap="square" tIns="140950">
            <a:spAutoFit/>
          </a:bodyPr>
          <a:lstStyle/>
          <a:p>
            <a:pPr indent="-238125" lvl="0" marL="250190" marR="0" rtl="0" algn="l">
              <a:lnSpc>
                <a:spcPct val="100000"/>
              </a:lnSpc>
              <a:spcBef>
                <a:spcPts val="0"/>
              </a:spcBef>
              <a:spcAft>
                <a:spcPts val="0"/>
              </a:spcAft>
              <a:buClr>
                <a:srgbClr val="3B5D6A"/>
              </a:buClr>
              <a:buSzPts val="1800"/>
              <a:buFont typeface="Verdana"/>
              <a:buAutoNum type="arabicPeriod" startAt="5"/>
            </a:pPr>
            <a:r>
              <a:rPr lang="en-US" sz="1800">
                <a:solidFill>
                  <a:srgbClr val="3B5D6A"/>
                </a:solidFill>
                <a:latin typeface="Verdana"/>
                <a:ea typeface="Verdana"/>
                <a:cs typeface="Verdana"/>
                <a:sym typeface="Verdana"/>
              </a:rPr>
              <a:t>Transcriptor:</a:t>
            </a:r>
            <a:endParaRPr sz="1800">
              <a:latin typeface="Verdana"/>
              <a:ea typeface="Verdana"/>
              <a:cs typeface="Verdana"/>
              <a:sym typeface="Verdana"/>
            </a:endParaRPr>
          </a:p>
          <a:p>
            <a:pPr indent="0" lvl="0" marL="12700" marR="0" rtl="0" algn="l">
              <a:lnSpc>
                <a:spcPct val="100000"/>
              </a:lnSpc>
              <a:spcBef>
                <a:spcPts val="1010"/>
              </a:spcBef>
              <a:spcAft>
                <a:spcPts val="0"/>
              </a:spcAft>
              <a:buNone/>
            </a:pPr>
            <a:r>
              <a:rPr lang="en-US" sz="1800">
                <a:solidFill>
                  <a:srgbClr val="3B5D6A"/>
                </a:solidFill>
                <a:latin typeface="Verdana"/>
                <a:ea typeface="Verdana"/>
                <a:cs typeface="Verdana"/>
                <a:sym typeface="Verdana"/>
              </a:rPr>
              <a:t>Purpose: Transcription services</a:t>
            </a:r>
            <a:endParaRPr sz="1800">
              <a:latin typeface="Verdana"/>
              <a:ea typeface="Verdana"/>
              <a:cs typeface="Verdana"/>
              <a:sym typeface="Verdana"/>
            </a:endParaRPr>
          </a:p>
          <a:p>
            <a:pPr indent="0" lvl="0" marL="12700" marR="5715" rtl="0" algn="l">
              <a:lnSpc>
                <a:spcPct val="100000"/>
              </a:lnSpc>
              <a:spcBef>
                <a:spcPts val="994"/>
              </a:spcBef>
              <a:spcAft>
                <a:spcPts val="0"/>
              </a:spcAft>
              <a:buNone/>
            </a:pPr>
            <a:r>
              <a:rPr lang="en-US" sz="1800">
                <a:solidFill>
                  <a:srgbClr val="3B5D6A"/>
                </a:solidFill>
                <a:latin typeface="Verdana"/>
                <a:ea typeface="Verdana"/>
                <a:cs typeface="Verdana"/>
                <a:sym typeface="Verdana"/>
              </a:rPr>
              <a:t>Description: Transcriptor is a user-friendly tool for transcription services. It simplifies the  process of converting audio and video content into written text.</a:t>
            </a:r>
            <a:endParaRPr sz="1800">
              <a:latin typeface="Verdana"/>
              <a:ea typeface="Verdana"/>
              <a:cs typeface="Verdana"/>
              <a:sym typeface="Verdana"/>
            </a:endParaRPr>
          </a:p>
          <a:p>
            <a:pPr indent="-248919" lvl="0" marL="260984" marR="0" rtl="0" algn="l">
              <a:lnSpc>
                <a:spcPct val="100000"/>
              </a:lnSpc>
              <a:spcBef>
                <a:spcPts val="994"/>
              </a:spcBef>
              <a:spcAft>
                <a:spcPts val="0"/>
              </a:spcAft>
              <a:buClr>
                <a:srgbClr val="3B5D6A"/>
              </a:buClr>
              <a:buSzPts val="1800"/>
              <a:buFont typeface="Verdana"/>
              <a:buAutoNum type="arabicPeriod" startAt="6"/>
            </a:pPr>
            <a:r>
              <a:rPr lang="en-US" sz="1800">
                <a:solidFill>
                  <a:srgbClr val="3B5D6A"/>
                </a:solidFill>
                <a:latin typeface="Verdana"/>
                <a:ea typeface="Verdana"/>
                <a:cs typeface="Verdana"/>
                <a:sym typeface="Verdana"/>
              </a:rPr>
              <a:t>Trello:</a:t>
            </a:r>
            <a:endParaRPr sz="1800">
              <a:latin typeface="Verdana"/>
              <a:ea typeface="Verdana"/>
              <a:cs typeface="Verdana"/>
              <a:sym typeface="Verdana"/>
            </a:endParaRPr>
          </a:p>
          <a:p>
            <a:pPr indent="0" lvl="0" marL="12700" marR="0" rtl="0" algn="just">
              <a:lnSpc>
                <a:spcPct val="100000"/>
              </a:lnSpc>
              <a:spcBef>
                <a:spcPts val="1010"/>
              </a:spcBef>
              <a:spcAft>
                <a:spcPts val="0"/>
              </a:spcAft>
              <a:buNone/>
            </a:pPr>
            <a:r>
              <a:rPr lang="en-US" sz="1800">
                <a:solidFill>
                  <a:srgbClr val="3B5D6A"/>
                </a:solidFill>
                <a:latin typeface="Verdana"/>
                <a:ea typeface="Verdana"/>
                <a:cs typeface="Verdana"/>
                <a:sym typeface="Verdana"/>
              </a:rPr>
              <a:t>Purpose: Project management</a:t>
            </a:r>
            <a:endParaRPr sz="1800">
              <a:latin typeface="Verdana"/>
              <a:ea typeface="Verdana"/>
              <a:cs typeface="Verdana"/>
              <a:sym typeface="Verdana"/>
            </a:endParaRPr>
          </a:p>
          <a:p>
            <a:pPr indent="0" lvl="0" marL="12700" marR="5080" rtl="0" algn="just">
              <a:lnSpc>
                <a:spcPct val="100000"/>
              </a:lnSpc>
              <a:spcBef>
                <a:spcPts val="994"/>
              </a:spcBef>
              <a:spcAft>
                <a:spcPts val="0"/>
              </a:spcAft>
              <a:buNone/>
            </a:pPr>
            <a:r>
              <a:rPr lang="en-US" sz="1800">
                <a:solidFill>
                  <a:srgbClr val="3B5D6A"/>
                </a:solidFill>
                <a:latin typeface="Verdana"/>
                <a:ea typeface="Verdana"/>
                <a:cs typeface="Verdana"/>
                <a:sym typeface="Verdana"/>
              </a:rPr>
              <a:t>Description: Trello is a user-friendly project management tool that organizes projects into  boards. While it doesn't explicitly use AI, it's a simple tool for managing tasks and projects,  which can be crucial for your business.</a:t>
            </a:r>
            <a:endParaRPr sz="1800">
              <a:latin typeface="Verdana"/>
              <a:ea typeface="Verdana"/>
              <a:cs typeface="Verdana"/>
              <a:sym typeface="Verdana"/>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6" name="Shape 826"/>
        <p:cNvGrpSpPr/>
        <p:nvPr/>
      </p:nvGrpSpPr>
      <p:grpSpPr>
        <a:xfrm>
          <a:off x="0" y="0"/>
          <a:ext cx="0" cy="0"/>
          <a:chOff x="0" y="0"/>
          <a:chExt cx="0" cy="0"/>
        </a:xfrm>
      </p:grpSpPr>
      <p:pic>
        <p:nvPicPr>
          <p:cNvPr id="827" name="Google Shape;827;p94"/>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828" name="Google Shape;828;p94"/>
          <p:cNvSpPr txBox="1"/>
          <p:nvPr>
            <p:ph type="title"/>
          </p:nvPr>
        </p:nvSpPr>
        <p:spPr>
          <a:xfrm>
            <a:off x="479551" y="1233932"/>
            <a:ext cx="11232896" cy="953135"/>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9. Other tools, using AI, that are user-friendly and  require basic digital skills:</a:t>
            </a:r>
            <a:endParaRPr/>
          </a:p>
        </p:txBody>
      </p:sp>
      <p:sp>
        <p:nvSpPr>
          <p:cNvPr id="829" name="Google Shape;829;p94"/>
          <p:cNvSpPr txBox="1"/>
          <p:nvPr/>
        </p:nvSpPr>
        <p:spPr>
          <a:xfrm>
            <a:off x="529844" y="2144776"/>
            <a:ext cx="10307320" cy="4090035"/>
          </a:xfrm>
          <a:prstGeom prst="rect">
            <a:avLst/>
          </a:prstGeom>
          <a:noFill/>
          <a:ln>
            <a:noFill/>
          </a:ln>
        </p:spPr>
        <p:txBody>
          <a:bodyPr anchorCtr="0" anchor="t" bIns="0" lIns="0" spcFirstLastPara="1" rIns="0" wrap="square" tIns="113025">
            <a:spAutoFit/>
          </a:bodyPr>
          <a:lstStyle/>
          <a:p>
            <a:pPr indent="-243204" lvl="0" marL="255270" marR="0" rtl="0" algn="just">
              <a:lnSpc>
                <a:spcPct val="100000"/>
              </a:lnSpc>
              <a:spcBef>
                <a:spcPts val="0"/>
              </a:spcBef>
              <a:spcAft>
                <a:spcPts val="0"/>
              </a:spcAft>
              <a:buClr>
                <a:srgbClr val="3B5D6A"/>
              </a:buClr>
              <a:buSzPts val="1800"/>
              <a:buFont typeface="Verdana"/>
              <a:buAutoNum type="arabicPeriod" startAt="7"/>
            </a:pPr>
            <a:r>
              <a:rPr lang="en-US" sz="1800">
                <a:solidFill>
                  <a:srgbClr val="3B5D6A"/>
                </a:solidFill>
                <a:latin typeface="Verdana"/>
                <a:ea typeface="Verdana"/>
                <a:cs typeface="Verdana"/>
                <a:sym typeface="Verdana"/>
              </a:rPr>
              <a:t>Hootsuite:</a:t>
            </a:r>
            <a:endParaRPr sz="1800">
              <a:latin typeface="Verdana"/>
              <a:ea typeface="Verdana"/>
              <a:cs typeface="Verdana"/>
              <a:sym typeface="Verdana"/>
            </a:endParaRPr>
          </a:p>
          <a:p>
            <a:pPr indent="0" lvl="0" marL="12700" marR="0" rtl="0" algn="just">
              <a:lnSpc>
                <a:spcPct val="100000"/>
              </a:lnSpc>
              <a:spcBef>
                <a:spcPts val="795"/>
              </a:spcBef>
              <a:spcAft>
                <a:spcPts val="0"/>
              </a:spcAft>
              <a:buNone/>
            </a:pPr>
            <a:r>
              <a:rPr lang="en-US" sz="1800">
                <a:solidFill>
                  <a:srgbClr val="3B5D6A"/>
                </a:solidFill>
                <a:latin typeface="Verdana"/>
                <a:ea typeface="Verdana"/>
                <a:cs typeface="Verdana"/>
                <a:sym typeface="Verdana"/>
              </a:rPr>
              <a:t>Purpose: Social Media management</a:t>
            </a:r>
            <a:endParaRPr sz="1800">
              <a:latin typeface="Verdana"/>
              <a:ea typeface="Verdana"/>
              <a:cs typeface="Verdana"/>
              <a:sym typeface="Verdana"/>
            </a:endParaRPr>
          </a:p>
          <a:p>
            <a:pPr indent="0" lvl="0" marL="12700" marR="5715" rtl="0" algn="just">
              <a:lnSpc>
                <a:spcPct val="100000"/>
              </a:lnSpc>
              <a:spcBef>
                <a:spcPts val="994"/>
              </a:spcBef>
              <a:spcAft>
                <a:spcPts val="0"/>
              </a:spcAft>
              <a:buNone/>
            </a:pPr>
            <a:r>
              <a:rPr lang="en-US" sz="1800">
                <a:solidFill>
                  <a:srgbClr val="3B5D6A"/>
                </a:solidFill>
                <a:latin typeface="Verdana"/>
                <a:ea typeface="Verdana"/>
                <a:cs typeface="Verdana"/>
                <a:sym typeface="Verdana"/>
              </a:rPr>
              <a:t>Description: Hootsuite is a platform that allows users to schedule and manage social  media posts across different channels. It streamlines social media efforts, making it easier  for entrepreneurs to maintain an online presence..</a:t>
            </a:r>
            <a:endParaRPr sz="1800">
              <a:latin typeface="Verdana"/>
              <a:ea typeface="Verdana"/>
              <a:cs typeface="Verdana"/>
              <a:sym typeface="Verdana"/>
            </a:endParaRPr>
          </a:p>
          <a:p>
            <a:pPr indent="-255269" lvl="0" marL="267335" marR="0" rtl="0" algn="just">
              <a:lnSpc>
                <a:spcPct val="100000"/>
              </a:lnSpc>
              <a:spcBef>
                <a:spcPts val="785"/>
              </a:spcBef>
              <a:spcAft>
                <a:spcPts val="0"/>
              </a:spcAft>
              <a:buClr>
                <a:srgbClr val="3B5D6A"/>
              </a:buClr>
              <a:buSzPts val="1800"/>
              <a:buFont typeface="Verdana"/>
              <a:buAutoNum type="arabicPeriod" startAt="8"/>
            </a:pPr>
            <a:r>
              <a:rPr lang="en-US" sz="1800">
                <a:solidFill>
                  <a:srgbClr val="3B5D6A"/>
                </a:solidFill>
                <a:latin typeface="Verdana"/>
                <a:ea typeface="Verdana"/>
                <a:cs typeface="Verdana"/>
                <a:sym typeface="Verdana"/>
              </a:rPr>
              <a:t>Mailchimp:</a:t>
            </a:r>
            <a:endParaRPr sz="1800">
              <a:latin typeface="Verdana"/>
              <a:ea typeface="Verdana"/>
              <a:cs typeface="Verdana"/>
              <a:sym typeface="Verdana"/>
            </a:endParaRPr>
          </a:p>
          <a:p>
            <a:pPr indent="0" lvl="0" marL="12700" marR="0" rtl="0" algn="just">
              <a:lnSpc>
                <a:spcPct val="100000"/>
              </a:lnSpc>
              <a:spcBef>
                <a:spcPts val="790"/>
              </a:spcBef>
              <a:spcAft>
                <a:spcPts val="0"/>
              </a:spcAft>
              <a:buNone/>
            </a:pPr>
            <a:r>
              <a:rPr lang="en-US" sz="1800">
                <a:solidFill>
                  <a:srgbClr val="3B5D6A"/>
                </a:solidFill>
                <a:latin typeface="Verdana"/>
                <a:ea typeface="Verdana"/>
                <a:cs typeface="Verdana"/>
                <a:sym typeface="Verdana"/>
              </a:rPr>
              <a:t>Purpose: Email marketing</a:t>
            </a:r>
            <a:endParaRPr sz="1800">
              <a:latin typeface="Verdana"/>
              <a:ea typeface="Verdana"/>
              <a:cs typeface="Verdana"/>
              <a:sym typeface="Verdana"/>
            </a:endParaRPr>
          </a:p>
          <a:p>
            <a:pPr indent="0" lvl="0" marL="12700" marR="5080" rtl="0" algn="just">
              <a:lnSpc>
                <a:spcPct val="90100"/>
              </a:lnSpc>
              <a:spcBef>
                <a:spcPts val="994"/>
              </a:spcBef>
              <a:spcAft>
                <a:spcPts val="0"/>
              </a:spcAft>
              <a:buNone/>
            </a:pPr>
            <a:r>
              <a:rPr lang="en-US" sz="1800">
                <a:solidFill>
                  <a:srgbClr val="3B5D6A"/>
                </a:solidFill>
                <a:latin typeface="Verdana"/>
                <a:ea typeface="Verdana"/>
                <a:cs typeface="Verdana"/>
                <a:sym typeface="Verdana"/>
              </a:rPr>
              <a:t>Description: Mailchimp is an email marketing platform that simplifies the process of  creating and sending emails. While not heavily AI-centric, it offers user-friendly features  for email campaigns.</a:t>
            </a:r>
            <a:endParaRPr sz="1800">
              <a:latin typeface="Verdana"/>
              <a:ea typeface="Verdana"/>
              <a:cs typeface="Verdana"/>
              <a:sym typeface="Verdana"/>
            </a:endParaRPr>
          </a:p>
          <a:p>
            <a:pPr indent="0" lvl="0" marL="0" marR="0" rtl="0" algn="l">
              <a:lnSpc>
                <a:spcPct val="100000"/>
              </a:lnSpc>
              <a:spcBef>
                <a:spcPts val="25"/>
              </a:spcBef>
              <a:spcAft>
                <a:spcPts val="0"/>
              </a:spcAft>
              <a:buNone/>
            </a:pPr>
            <a:r>
              <a:t/>
            </a:r>
            <a:endParaRPr sz="3050">
              <a:latin typeface="Verdana"/>
              <a:ea typeface="Verdana"/>
              <a:cs typeface="Verdana"/>
              <a:sym typeface="Verdana"/>
            </a:endParaRPr>
          </a:p>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a:t>
            </a:r>
            <a:endParaRPr sz="1800">
              <a:latin typeface="Verdana"/>
              <a:ea typeface="Verdana"/>
              <a:cs typeface="Verdana"/>
              <a:sym typeface="Verdana"/>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3" name="Shape 833"/>
        <p:cNvGrpSpPr/>
        <p:nvPr/>
      </p:nvGrpSpPr>
      <p:grpSpPr>
        <a:xfrm>
          <a:off x="0" y="0"/>
          <a:ext cx="0" cy="0"/>
          <a:chOff x="0" y="0"/>
          <a:chExt cx="0" cy="0"/>
        </a:xfrm>
      </p:grpSpPr>
      <p:pic>
        <p:nvPicPr>
          <p:cNvPr id="834" name="Google Shape;834;p95"/>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835" name="Google Shape;835;p95"/>
          <p:cNvSpPr txBox="1"/>
          <p:nvPr>
            <p:ph type="title"/>
          </p:nvPr>
        </p:nvSpPr>
        <p:spPr>
          <a:xfrm>
            <a:off x="479551" y="1233932"/>
            <a:ext cx="11232896" cy="953135"/>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9. Other tools, using AI, that are user-friendly and  require basic digital skills:</a:t>
            </a:r>
            <a:endParaRPr/>
          </a:p>
        </p:txBody>
      </p:sp>
      <p:sp>
        <p:nvSpPr>
          <p:cNvPr id="836" name="Google Shape;836;p95"/>
          <p:cNvSpPr txBox="1"/>
          <p:nvPr/>
        </p:nvSpPr>
        <p:spPr>
          <a:xfrm>
            <a:off x="529844" y="2144776"/>
            <a:ext cx="10307320" cy="2729865"/>
          </a:xfrm>
          <a:prstGeom prst="rect">
            <a:avLst/>
          </a:prstGeom>
          <a:noFill/>
          <a:ln>
            <a:noFill/>
          </a:ln>
        </p:spPr>
        <p:txBody>
          <a:bodyPr anchorCtr="0" anchor="t" bIns="0" lIns="0" spcFirstLastPara="1" rIns="0" wrap="square" tIns="140950">
            <a:spAutoFit/>
          </a:bodyPr>
          <a:lstStyle/>
          <a:p>
            <a:pPr indent="0" lvl="0" marL="12700" marR="0" rtl="0" algn="l">
              <a:lnSpc>
                <a:spcPct val="100000"/>
              </a:lnSpc>
              <a:spcBef>
                <a:spcPts val="0"/>
              </a:spcBef>
              <a:spcAft>
                <a:spcPts val="0"/>
              </a:spcAft>
              <a:buNone/>
            </a:pPr>
            <a:r>
              <a:rPr lang="en-US" sz="1800">
                <a:solidFill>
                  <a:srgbClr val="3B5D6A"/>
                </a:solidFill>
                <a:latin typeface="Verdana"/>
                <a:ea typeface="Verdana"/>
                <a:cs typeface="Verdana"/>
                <a:sym typeface="Verdana"/>
              </a:rPr>
              <a:t>9.SurveyMonkey:</a:t>
            </a:r>
            <a:endParaRPr sz="1800">
              <a:latin typeface="Verdana"/>
              <a:ea typeface="Verdana"/>
              <a:cs typeface="Verdana"/>
              <a:sym typeface="Verdana"/>
            </a:endParaRPr>
          </a:p>
          <a:p>
            <a:pPr indent="0" lvl="0" marL="12700" marR="0" rtl="0" algn="l">
              <a:lnSpc>
                <a:spcPct val="100000"/>
              </a:lnSpc>
              <a:spcBef>
                <a:spcPts val="1010"/>
              </a:spcBef>
              <a:spcAft>
                <a:spcPts val="0"/>
              </a:spcAft>
              <a:buNone/>
            </a:pPr>
            <a:r>
              <a:rPr lang="en-US" sz="1800">
                <a:solidFill>
                  <a:srgbClr val="3B5D6A"/>
                </a:solidFill>
                <a:latin typeface="Verdana"/>
                <a:ea typeface="Verdana"/>
                <a:cs typeface="Verdana"/>
                <a:sym typeface="Verdana"/>
              </a:rPr>
              <a:t>Purpose: Market research</a:t>
            </a:r>
            <a:endParaRPr sz="1800">
              <a:latin typeface="Verdana"/>
              <a:ea typeface="Verdana"/>
              <a:cs typeface="Verdana"/>
              <a:sym typeface="Verdana"/>
            </a:endParaRPr>
          </a:p>
          <a:p>
            <a:pPr indent="0" lvl="0" marL="12700" marR="5715" rtl="0" algn="just">
              <a:lnSpc>
                <a:spcPct val="100000"/>
              </a:lnSpc>
              <a:spcBef>
                <a:spcPts val="994"/>
              </a:spcBef>
              <a:spcAft>
                <a:spcPts val="0"/>
              </a:spcAft>
              <a:buNone/>
            </a:pPr>
            <a:r>
              <a:rPr lang="en-US" sz="1800">
                <a:solidFill>
                  <a:srgbClr val="3B5D6A"/>
                </a:solidFill>
                <a:latin typeface="Verdana"/>
                <a:ea typeface="Verdana"/>
                <a:cs typeface="Verdana"/>
                <a:sym typeface="Verdana"/>
              </a:rPr>
              <a:t>Description: SurveyMonkey is an easy-to-use tool for creating surveys. It can be helpful for  entrepreneurs looking to gather feedback or conduct market research before launching  a product or service.</a:t>
            </a:r>
            <a:endParaRPr sz="1800">
              <a:latin typeface="Verdana"/>
              <a:ea typeface="Verdana"/>
              <a:cs typeface="Verdana"/>
              <a:sym typeface="Verdana"/>
            </a:endParaRPr>
          </a:p>
          <a:p>
            <a:pPr indent="0" lvl="0" marL="12700" marR="5080" rtl="0" algn="just">
              <a:lnSpc>
                <a:spcPct val="100000"/>
              </a:lnSpc>
              <a:spcBef>
                <a:spcPts val="994"/>
              </a:spcBef>
              <a:spcAft>
                <a:spcPts val="0"/>
              </a:spcAft>
              <a:buNone/>
            </a:pPr>
            <a:r>
              <a:rPr lang="en-US" sz="1800">
                <a:solidFill>
                  <a:srgbClr val="3B5D6A"/>
                </a:solidFill>
                <a:latin typeface="Verdana"/>
                <a:ea typeface="Verdana"/>
                <a:cs typeface="Verdana"/>
                <a:sym typeface="Verdana"/>
              </a:rPr>
              <a:t>Most of these tools have a basic free version that would allow you to learn how to use  them and would normally suit the needs of a small business or a start-up. When you are  more familiar with them and start to use them regularly, you can opt for the paid version.</a:t>
            </a:r>
            <a:endParaRPr sz="1800">
              <a:latin typeface="Verdana"/>
              <a:ea typeface="Verdana"/>
              <a:cs typeface="Verdana"/>
              <a:sym typeface="Verdana"/>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40" name="Shape 840"/>
        <p:cNvGrpSpPr/>
        <p:nvPr/>
      </p:nvGrpSpPr>
      <p:grpSpPr>
        <a:xfrm>
          <a:off x="0" y="0"/>
          <a:ext cx="0" cy="0"/>
          <a:chOff x="0" y="0"/>
          <a:chExt cx="0" cy="0"/>
        </a:xfrm>
      </p:grpSpPr>
      <p:pic>
        <p:nvPicPr>
          <p:cNvPr id="841" name="Google Shape;841;p96"/>
          <p:cNvPicPr preferRelativeResize="0"/>
          <p:nvPr/>
        </p:nvPicPr>
        <p:blipFill rotWithShape="1">
          <a:blip r:embed="rId3">
            <a:alphaModFix/>
          </a:blip>
          <a:srcRect b="0" l="0" r="0" t="0"/>
          <a:stretch/>
        </p:blipFill>
        <p:spPr>
          <a:xfrm>
            <a:off x="226218" y="0"/>
            <a:ext cx="11965781" cy="6857998"/>
          </a:xfrm>
          <a:prstGeom prst="rect">
            <a:avLst/>
          </a:prstGeom>
          <a:noFill/>
          <a:ln>
            <a:noFill/>
          </a:ln>
        </p:spPr>
      </p:pic>
      <p:sp>
        <p:nvSpPr>
          <p:cNvPr id="842" name="Google Shape;842;p96"/>
          <p:cNvSpPr txBox="1"/>
          <p:nvPr>
            <p:ph type="title"/>
          </p:nvPr>
        </p:nvSpPr>
        <p:spPr>
          <a:xfrm>
            <a:off x="479551" y="1233932"/>
            <a:ext cx="693039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10.	Conclusion and discussion</a:t>
            </a:r>
            <a:endParaRPr sz="3200"/>
          </a:p>
        </p:txBody>
      </p:sp>
      <p:sp>
        <p:nvSpPr>
          <p:cNvPr id="843" name="Google Shape;843;p96"/>
          <p:cNvSpPr txBox="1"/>
          <p:nvPr/>
        </p:nvSpPr>
        <p:spPr>
          <a:xfrm>
            <a:off x="529844" y="2306573"/>
            <a:ext cx="9735820" cy="125158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800">
                <a:solidFill>
                  <a:srgbClr val="3B5D6A"/>
                </a:solidFill>
                <a:latin typeface="Verdana"/>
                <a:ea typeface="Verdana"/>
                <a:cs typeface="Verdana"/>
                <a:sym typeface="Verdana"/>
              </a:rPr>
              <a:t>As	women	entrepreneurs,	embracing	AI	is	not	just	a	technological	leap	but	a  strategic decision that can redefine the future of your business.</a:t>
            </a:r>
            <a:endParaRPr sz="1800">
              <a:latin typeface="Verdana"/>
              <a:ea typeface="Verdana"/>
              <a:cs typeface="Verdana"/>
              <a:sym typeface="Verdana"/>
            </a:endParaRPr>
          </a:p>
          <a:p>
            <a:pPr indent="0" lvl="0" marL="12700" marR="0" rtl="0" algn="l">
              <a:lnSpc>
                <a:spcPct val="100000"/>
              </a:lnSpc>
              <a:spcBef>
                <a:spcPts val="1005"/>
              </a:spcBef>
              <a:spcAft>
                <a:spcPts val="0"/>
              </a:spcAft>
              <a:buNone/>
            </a:pPr>
            <a:r>
              <a:rPr lang="en-US" sz="1800">
                <a:solidFill>
                  <a:srgbClr val="3B5D6A"/>
                </a:solidFill>
                <a:latin typeface="Verdana"/>
                <a:ea typeface="Verdana"/>
                <a:cs typeface="Verdana"/>
                <a:sym typeface="Verdana"/>
              </a:rPr>
              <a:t>Divide in small groups and discuss the opportunities and challenges of using AI in</a:t>
            </a:r>
            <a:endParaRPr sz="1800">
              <a:latin typeface="Verdana"/>
              <a:ea typeface="Verdana"/>
              <a:cs typeface="Verdana"/>
              <a:sym typeface="Verdana"/>
            </a:endParaRPr>
          </a:p>
          <a:p>
            <a:pPr indent="0" lvl="0" marL="12700" marR="0" rtl="0" algn="l">
              <a:lnSpc>
                <a:spcPct val="100000"/>
              </a:lnSpc>
              <a:spcBef>
                <a:spcPts val="5"/>
              </a:spcBef>
              <a:spcAft>
                <a:spcPts val="0"/>
              </a:spcAft>
              <a:buNone/>
            </a:pPr>
            <a:r>
              <a:rPr lang="en-US" sz="1800">
                <a:solidFill>
                  <a:srgbClr val="3B5D6A"/>
                </a:solidFill>
                <a:latin typeface="Verdana"/>
                <a:ea typeface="Verdana"/>
                <a:cs typeface="Verdana"/>
                <a:sym typeface="Verdana"/>
              </a:rPr>
              <a:t>your business.</a:t>
            </a:r>
            <a:endParaRPr sz="1800">
              <a:latin typeface="Verdana"/>
              <a:ea typeface="Verdana"/>
              <a:cs typeface="Verdana"/>
              <a:sym typeface="Verdana"/>
            </a:endParaRPr>
          </a:p>
        </p:txBody>
      </p:sp>
      <p:pic>
        <p:nvPicPr>
          <p:cNvPr id="844" name="Google Shape;844;p96"/>
          <p:cNvPicPr preferRelativeResize="0"/>
          <p:nvPr/>
        </p:nvPicPr>
        <p:blipFill rotWithShape="1">
          <a:blip r:embed="rId4">
            <a:alphaModFix/>
          </a:blip>
          <a:srcRect b="0" l="0" r="0" t="0"/>
          <a:stretch/>
        </p:blipFill>
        <p:spPr>
          <a:xfrm>
            <a:off x="7856093" y="4369511"/>
            <a:ext cx="1988566" cy="1988566"/>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97"/>
          <p:cNvSpPr txBox="1"/>
          <p:nvPr>
            <p:ph type="title"/>
          </p:nvPr>
        </p:nvSpPr>
        <p:spPr>
          <a:xfrm>
            <a:off x="2894457" y="2874975"/>
            <a:ext cx="6403975"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latin typeface="Tahoma"/>
                <a:ea typeface="Tahoma"/>
                <a:cs typeface="Tahoma"/>
                <a:sym typeface="Tahoma"/>
              </a:rPr>
              <a:t>Thank you for your attention!</a:t>
            </a:r>
            <a:endParaRPr sz="3200">
              <a:latin typeface="Tahoma"/>
              <a:ea typeface="Tahoma"/>
              <a:cs typeface="Tahoma"/>
              <a:sym typeface="Tahoma"/>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3" name="Shape 853"/>
        <p:cNvGrpSpPr/>
        <p:nvPr/>
      </p:nvGrpSpPr>
      <p:grpSpPr>
        <a:xfrm>
          <a:off x="0" y="0"/>
          <a:ext cx="0" cy="0"/>
          <a:chOff x="0" y="0"/>
          <a:chExt cx="0" cy="0"/>
        </a:xfrm>
      </p:grpSpPr>
      <p:sp>
        <p:nvSpPr>
          <p:cNvPr id="854" name="Google Shape;854;p98"/>
          <p:cNvSpPr txBox="1"/>
          <p:nvPr/>
        </p:nvSpPr>
        <p:spPr>
          <a:xfrm>
            <a:off x="9352915" y="3002635"/>
            <a:ext cx="2233295" cy="2789555"/>
          </a:xfrm>
          <a:prstGeom prst="rect">
            <a:avLst/>
          </a:prstGeom>
          <a:noFill/>
          <a:ln>
            <a:noFill/>
          </a:ln>
        </p:spPr>
        <p:txBody>
          <a:bodyPr anchorCtr="0" anchor="t" bIns="0" lIns="0" spcFirstLastPara="1" rIns="0" wrap="square" tIns="12050">
            <a:spAutoFit/>
          </a:bodyPr>
          <a:lstStyle/>
          <a:p>
            <a:pPr indent="-1904" lvl="0" marL="373380" marR="365125" rtl="0" algn="ctr">
              <a:lnSpc>
                <a:spcPct val="129298"/>
              </a:lnSpc>
              <a:spcBef>
                <a:spcPts val="0"/>
              </a:spcBef>
              <a:spcAft>
                <a:spcPts val="0"/>
              </a:spcAft>
              <a:buNone/>
            </a:pPr>
            <a:r>
              <a:rPr b="1" lang="en-US" sz="1400">
                <a:solidFill>
                  <a:srgbClr val="3B5D6A"/>
                </a:solidFill>
                <a:latin typeface="Verdana"/>
                <a:ea typeface="Verdana"/>
                <a:cs typeface="Verdana"/>
                <a:sym typeface="Verdana"/>
              </a:rPr>
              <a:t>Website:  </a:t>
            </a:r>
            <a:r>
              <a:rPr b="1" lang="en-US" sz="1400" u="sng">
                <a:solidFill>
                  <a:srgbClr val="3B5D6A"/>
                </a:solidFill>
                <a:latin typeface="Tahoma"/>
                <a:ea typeface="Tahoma"/>
                <a:cs typeface="Tahoma"/>
                <a:sym typeface="Tahoma"/>
                <a:hlinkClick r:id="rId3">
                  <a:extLst>
                    <a:ext uri="{A12FA001-AC4F-418D-AE19-62706E023703}">
                      <ahyp:hlinkClr val="tx"/>
                    </a:ext>
                  </a:extLst>
                </a:hlinkClick>
              </a:rPr>
              <a:t>www.re-fem.eu </a:t>
            </a:r>
            <a:r>
              <a:rPr b="1" lang="en-US" sz="1400">
                <a:solidFill>
                  <a:srgbClr val="3B5D6A"/>
                </a:solidFill>
                <a:latin typeface="Tahoma"/>
                <a:ea typeface="Tahoma"/>
                <a:cs typeface="Tahoma"/>
                <a:sym typeface="Tahoma"/>
              </a:rPr>
              <a:t> </a:t>
            </a:r>
            <a:r>
              <a:rPr b="1" lang="en-US" sz="1400">
                <a:solidFill>
                  <a:srgbClr val="3B5D6A"/>
                </a:solidFill>
                <a:latin typeface="Verdana"/>
                <a:ea typeface="Verdana"/>
                <a:cs typeface="Verdana"/>
                <a:sym typeface="Verdana"/>
              </a:rPr>
              <a:t>E-mail:</a:t>
            </a:r>
            <a:endParaRPr sz="1400">
              <a:latin typeface="Verdana"/>
              <a:ea typeface="Verdana"/>
              <a:cs typeface="Verdana"/>
              <a:sym typeface="Verdana"/>
            </a:endParaRPr>
          </a:p>
          <a:p>
            <a:pPr indent="0" lvl="0" marL="12065" marR="5080" rtl="0" algn="ctr">
              <a:lnSpc>
                <a:spcPct val="129500"/>
              </a:lnSpc>
              <a:spcBef>
                <a:spcPts val="15"/>
              </a:spcBef>
              <a:spcAft>
                <a:spcPts val="0"/>
              </a:spcAft>
              <a:buNone/>
            </a:pPr>
            <a:r>
              <a:rPr b="1" lang="en-US" sz="1400" u="sng">
                <a:solidFill>
                  <a:srgbClr val="3B5D6A"/>
                </a:solidFill>
                <a:latin typeface="Tahoma"/>
                <a:ea typeface="Tahoma"/>
                <a:cs typeface="Tahoma"/>
                <a:sym typeface="Tahoma"/>
                <a:hlinkClick r:id="rId4">
                  <a:extLst>
                    <a:ext uri="{A12FA001-AC4F-418D-AE19-62706E023703}">
                      <ahyp:hlinkClr val="tx"/>
                    </a:ext>
                  </a:extLst>
                </a:hlinkClick>
              </a:rPr>
              <a:t>hetfa_re-fem@hetfa.hu </a:t>
            </a:r>
            <a:r>
              <a:rPr b="1" lang="en-US" sz="1400">
                <a:solidFill>
                  <a:srgbClr val="3B5D6A"/>
                </a:solidFill>
                <a:latin typeface="Tahoma"/>
                <a:ea typeface="Tahoma"/>
                <a:cs typeface="Tahoma"/>
                <a:sym typeface="Tahoma"/>
              </a:rPr>
              <a:t> </a:t>
            </a:r>
            <a:r>
              <a:rPr b="1" lang="en-US" sz="1400">
                <a:solidFill>
                  <a:srgbClr val="3B5D6A"/>
                </a:solidFill>
                <a:latin typeface="Verdana"/>
                <a:ea typeface="Verdana"/>
                <a:cs typeface="Verdana"/>
                <a:sym typeface="Verdana"/>
              </a:rPr>
              <a:t>Facebook:  </a:t>
            </a:r>
            <a:r>
              <a:rPr b="1" lang="en-US" sz="1400">
                <a:solidFill>
                  <a:srgbClr val="3B5D6A"/>
                </a:solidFill>
                <a:latin typeface="Tahoma"/>
                <a:ea typeface="Tahoma"/>
                <a:cs typeface="Tahoma"/>
                <a:sym typeface="Tahoma"/>
              </a:rPr>
              <a:t>Facebook/REFEM0  </a:t>
            </a:r>
            <a:r>
              <a:rPr b="1" lang="en-US" sz="1400">
                <a:solidFill>
                  <a:srgbClr val="3B5D6A"/>
                </a:solidFill>
                <a:latin typeface="Verdana"/>
                <a:ea typeface="Verdana"/>
                <a:cs typeface="Verdana"/>
                <a:sym typeface="Verdana"/>
              </a:rPr>
              <a:t>Twitter:</a:t>
            </a:r>
            <a:endParaRPr sz="1400">
              <a:latin typeface="Verdana"/>
              <a:ea typeface="Verdana"/>
              <a:cs typeface="Verdana"/>
              <a:sym typeface="Verdana"/>
            </a:endParaRPr>
          </a:p>
          <a:p>
            <a:pPr indent="0" lvl="0" marL="0" marR="0" rtl="0" algn="ctr">
              <a:lnSpc>
                <a:spcPct val="100000"/>
              </a:lnSpc>
              <a:spcBef>
                <a:spcPts val="490"/>
              </a:spcBef>
              <a:spcAft>
                <a:spcPts val="0"/>
              </a:spcAft>
              <a:buNone/>
            </a:pPr>
            <a:r>
              <a:rPr b="1" lang="en-US" sz="1400">
                <a:solidFill>
                  <a:srgbClr val="3B5D6A"/>
                </a:solidFill>
                <a:latin typeface="Tahoma"/>
                <a:ea typeface="Tahoma"/>
                <a:cs typeface="Tahoma"/>
                <a:sym typeface="Tahoma"/>
              </a:rPr>
              <a:t>@RE-FEM Project</a:t>
            </a:r>
            <a:endParaRPr sz="1400">
              <a:latin typeface="Tahoma"/>
              <a:ea typeface="Tahoma"/>
              <a:cs typeface="Tahoma"/>
              <a:sym typeface="Tahoma"/>
            </a:endParaRPr>
          </a:p>
          <a:p>
            <a:pPr indent="0" lvl="0" marL="0" marR="0" rtl="0" algn="ctr">
              <a:lnSpc>
                <a:spcPct val="100000"/>
              </a:lnSpc>
              <a:spcBef>
                <a:spcPts val="495"/>
              </a:spcBef>
              <a:spcAft>
                <a:spcPts val="0"/>
              </a:spcAft>
              <a:buNone/>
            </a:pPr>
            <a:r>
              <a:rPr b="1" lang="en-US" sz="1400">
                <a:solidFill>
                  <a:srgbClr val="3B5D6A"/>
                </a:solidFill>
                <a:latin typeface="Verdana"/>
                <a:ea typeface="Verdana"/>
                <a:cs typeface="Verdana"/>
                <a:sym typeface="Verdana"/>
              </a:rPr>
              <a:t>LinkedIn:</a:t>
            </a:r>
            <a:endParaRPr sz="1400">
              <a:latin typeface="Verdana"/>
              <a:ea typeface="Verdana"/>
              <a:cs typeface="Verdana"/>
              <a:sym typeface="Verdana"/>
            </a:endParaRPr>
          </a:p>
          <a:p>
            <a:pPr indent="0" lvl="0" marL="0" marR="0" rtl="0" algn="ctr">
              <a:lnSpc>
                <a:spcPct val="100000"/>
              </a:lnSpc>
              <a:spcBef>
                <a:spcPts val="505"/>
              </a:spcBef>
              <a:spcAft>
                <a:spcPts val="0"/>
              </a:spcAft>
              <a:buNone/>
            </a:pPr>
            <a:r>
              <a:rPr b="1" lang="en-US" sz="1400">
                <a:solidFill>
                  <a:srgbClr val="3B5D6A"/>
                </a:solidFill>
                <a:latin typeface="Tahoma"/>
                <a:ea typeface="Tahoma"/>
                <a:cs typeface="Tahoma"/>
                <a:sym typeface="Tahoma"/>
              </a:rPr>
              <a:t>RE-FEM</a:t>
            </a:r>
            <a:endParaRPr sz="1400">
              <a:latin typeface="Tahoma"/>
              <a:ea typeface="Tahoma"/>
              <a:cs typeface="Tahoma"/>
              <a:sym typeface="Tahoma"/>
            </a:endParaRPr>
          </a:p>
        </p:txBody>
      </p:sp>
      <p:pic>
        <p:nvPicPr>
          <p:cNvPr id="855" name="Google Shape;855;p98"/>
          <p:cNvPicPr preferRelativeResize="0"/>
          <p:nvPr/>
        </p:nvPicPr>
        <p:blipFill rotWithShape="1">
          <a:blip r:embed="rId5">
            <a:alphaModFix/>
          </a:blip>
          <a:srcRect b="0" l="0" r="0" t="0"/>
          <a:stretch/>
        </p:blipFill>
        <p:spPr>
          <a:xfrm>
            <a:off x="9135109" y="788923"/>
            <a:ext cx="2382138" cy="1921128"/>
          </a:xfrm>
          <a:prstGeom prst="rect">
            <a:avLst/>
          </a:prstGeom>
          <a:noFill/>
          <a:ln>
            <a:noFill/>
          </a:ln>
        </p:spPr>
      </p:pic>
      <p:sp>
        <p:nvSpPr>
          <p:cNvPr id="856" name="Google Shape;856;p98"/>
          <p:cNvSpPr txBox="1"/>
          <p:nvPr/>
        </p:nvSpPr>
        <p:spPr>
          <a:xfrm>
            <a:off x="3410839" y="6141516"/>
            <a:ext cx="5372735" cy="51435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800">
                <a:solidFill>
                  <a:srgbClr val="404040"/>
                </a:solidFill>
                <a:latin typeface="Helvetica Neue"/>
                <a:ea typeface="Helvetica Neue"/>
                <a:cs typeface="Helvetica Neue"/>
                <a:sym typeface="Helvetica Neue"/>
              </a:rPr>
              <a:t>The RE-FEM - Upskilling pathways for REsiliency in the post-Covid era for FEMale Entrepreneurs project (2022-1-  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a:latin typeface="Helvetica Neue"/>
              <a:ea typeface="Helvetica Neue"/>
              <a:cs typeface="Helvetica Neue"/>
              <a:sym typeface="Helvetica Neue"/>
            </a:endParaRPr>
          </a:p>
        </p:txBody>
      </p:sp>
      <p:pic>
        <p:nvPicPr>
          <p:cNvPr id="857" name="Google Shape;857;p98"/>
          <p:cNvPicPr preferRelativeResize="0"/>
          <p:nvPr/>
        </p:nvPicPr>
        <p:blipFill rotWithShape="1">
          <a:blip r:embed="rId6">
            <a:alphaModFix/>
          </a:blip>
          <a:srcRect b="0" l="0" r="0" t="0"/>
          <a:stretch/>
        </p:blipFill>
        <p:spPr>
          <a:xfrm>
            <a:off x="1234947" y="6182537"/>
            <a:ext cx="1982317" cy="439889"/>
          </a:xfrm>
          <a:prstGeom prst="rect">
            <a:avLst/>
          </a:prstGeom>
          <a:noFill/>
          <a:ln>
            <a:noFill/>
          </a:ln>
        </p:spPr>
      </p:pic>
      <p:pic>
        <p:nvPicPr>
          <p:cNvPr id="858" name="Google Shape;858;p98"/>
          <p:cNvPicPr preferRelativeResize="0"/>
          <p:nvPr/>
        </p:nvPicPr>
        <p:blipFill rotWithShape="1">
          <a:blip r:embed="rId7">
            <a:alphaModFix/>
          </a:blip>
          <a:srcRect b="0" l="0" r="0" t="0"/>
          <a:stretch/>
        </p:blipFill>
        <p:spPr>
          <a:xfrm>
            <a:off x="585584" y="322529"/>
            <a:ext cx="8274684" cy="5516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B5D6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2024-10-11T11:39:54Z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2024-10-11T00:00:00Z</vt:filetime>
  </property>
</Properties>
</file>