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329" r:id="rId3"/>
    <p:sldId id="331" r:id="rId4"/>
    <p:sldId id="330" r:id="rId5"/>
    <p:sldId id="257" r:id="rId6"/>
    <p:sldId id="258" r:id="rId7"/>
    <p:sldId id="259" r:id="rId8"/>
    <p:sldId id="260" r:id="rId9"/>
    <p:sldId id="273" r:id="rId10"/>
    <p:sldId id="275" r:id="rId11"/>
    <p:sldId id="274" r:id="rId12"/>
    <p:sldId id="261" r:id="rId13"/>
    <p:sldId id="262" r:id="rId14"/>
    <p:sldId id="263" r:id="rId15"/>
    <p:sldId id="264" r:id="rId16"/>
    <p:sldId id="276" r:id="rId17"/>
    <p:sldId id="277" r:id="rId18"/>
    <p:sldId id="278" r:id="rId19"/>
    <p:sldId id="279" r:id="rId20"/>
    <p:sldId id="265" r:id="rId21"/>
    <p:sldId id="280" r:id="rId22"/>
    <p:sldId id="287" r:id="rId23"/>
    <p:sldId id="266" r:id="rId24"/>
    <p:sldId id="282" r:id="rId25"/>
    <p:sldId id="283" r:id="rId26"/>
    <p:sldId id="284" r:id="rId27"/>
    <p:sldId id="285"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267" r:id="rId49"/>
    <p:sldId id="268" r:id="rId50"/>
    <p:sldId id="269" r:id="rId51"/>
    <p:sldId id="332" r:id="rId52"/>
    <p:sldId id="307" r:id="rId53"/>
    <p:sldId id="309" r:id="rId54"/>
    <p:sldId id="308" r:id="rId55"/>
    <p:sldId id="310" r:id="rId56"/>
    <p:sldId id="311" r:id="rId57"/>
    <p:sldId id="313" r:id="rId58"/>
    <p:sldId id="312"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271" r:id="rId75"/>
    <p:sldId id="272" r:id="rId76"/>
  </p:sldIdLst>
  <p:sldSz cx="12192000" cy="6858000"/>
  <p:notesSz cx="6858000" cy="9144000"/>
  <p:embeddedFontLst>
    <p:embeddedFont>
      <p:font typeface="Calibri" panose="020F0502020204030204" pitchFamily="34" charset="0"/>
      <p:regular r:id="rId78"/>
      <p:bold r:id="rId79"/>
      <p:italic r:id="rId80"/>
      <p:boldItalic r:id="rId81"/>
    </p:embeddedFont>
    <p:embeddedFont>
      <p:font typeface="Montserrat" panose="020B0604020202020204" charset="-18"/>
      <p:regular r:id="rId82"/>
      <p:bold r:id="rId83"/>
      <p:italic r:id="rId84"/>
      <p:boldItalic r:id="rId85"/>
    </p:embeddedFont>
    <p:embeddedFont>
      <p:font typeface="Montserrat ExtraBold" panose="020B0604020202020204" charset="-18"/>
      <p:bold r:id="rId86"/>
      <p:boldItalic r:id="rId87"/>
    </p:embeddedFont>
    <p:embeddedFont>
      <p:font typeface="Montserrat SemiBold" panose="020B0604020202020204" charset="-18"/>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2" roundtripDataSignature="AMtx7mhcwez7frjWO3aNSMzRoTAfoBJj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font" Target="fonts/font13.fntdata"/><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 name="Google Shape;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341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92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91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293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14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74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2</a:t>
            </a:fld>
            <a:endParaRPr/>
          </a:p>
        </p:txBody>
      </p:sp>
    </p:spTree>
    <p:extLst>
      <p:ext uri="{BB962C8B-B14F-4D97-AF65-F5344CB8AC3E}">
        <p14:creationId xmlns:p14="http://schemas.microsoft.com/office/powerpoint/2010/main" val="2531872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485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02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6799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789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547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516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618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49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3</a:t>
            </a:fld>
            <a:endParaRPr/>
          </a:p>
        </p:txBody>
      </p:sp>
    </p:spTree>
    <p:extLst>
      <p:ext uri="{BB962C8B-B14F-4D97-AF65-F5344CB8AC3E}">
        <p14:creationId xmlns:p14="http://schemas.microsoft.com/office/powerpoint/2010/main" val="2620903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552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803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63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616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018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0853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742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5854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034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23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4</a:t>
            </a:fld>
            <a:endParaRPr/>
          </a:p>
        </p:txBody>
      </p:sp>
    </p:spTree>
    <p:extLst>
      <p:ext uri="{BB962C8B-B14F-4D97-AF65-F5344CB8AC3E}">
        <p14:creationId xmlns:p14="http://schemas.microsoft.com/office/powerpoint/2010/main" val="2852637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906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4251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5447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134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440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74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6199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0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7868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275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1206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4681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7133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413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863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6411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0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8841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7513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9888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1413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00524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3347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17514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1576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0677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644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hu-HU"/>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3976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3116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3151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9951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279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p:cSld name="Címdia">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
          <p:cNvSpPr txBox="1">
            <a:spLocks noGrp="1"/>
          </p:cNvSpPr>
          <p:nvPr>
            <p:ph type="ctrTitle"/>
          </p:nvPr>
        </p:nvSpPr>
        <p:spPr>
          <a:xfrm>
            <a:off x="1850218" y="2511075"/>
            <a:ext cx="7754389" cy="45235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3200"/>
              <a:buFont typeface="Montserrat ExtraBold"/>
              <a:buNone/>
              <a:defRPr sz="3200" b="0" i="0" u="none" strike="noStrike" cap="none">
                <a:solidFill>
                  <a:schemeClr val="accent2"/>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7"/>
          <p:cNvSpPr txBox="1">
            <a:spLocks noGrp="1"/>
          </p:cNvSpPr>
          <p:nvPr>
            <p:ph type="subTitle" idx="1"/>
          </p:nvPr>
        </p:nvSpPr>
        <p:spPr>
          <a:xfrm>
            <a:off x="1850218" y="3025328"/>
            <a:ext cx="7754389" cy="40367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2"/>
              </a:buClr>
              <a:buSzPts val="2400"/>
              <a:buFont typeface="Arial"/>
              <a:buNone/>
              <a:defRPr sz="2400" b="0" i="0" u="none" strike="noStrike" cap="none">
                <a:solidFill>
                  <a:schemeClr val="accent2"/>
                </a:solidFill>
                <a:latin typeface="Montserrat"/>
                <a:ea typeface="Montserrat"/>
                <a:cs typeface="Montserrat"/>
                <a:sym typeface="Montserrat"/>
              </a:defRPr>
            </a:lvl1pPr>
            <a:lvl2pPr marR="0" lvl="1" algn="ctr" rtl="0">
              <a:lnSpc>
                <a:spcPct val="90000"/>
              </a:lnSpc>
              <a:spcBef>
                <a:spcPts val="500"/>
              </a:spcBef>
              <a:spcAft>
                <a:spcPts val="0"/>
              </a:spcAft>
              <a:buClr>
                <a:schemeClr val="accent2"/>
              </a:buClr>
              <a:buSzPts val="2000"/>
              <a:buFont typeface="Arial"/>
              <a:buNone/>
              <a:defRPr sz="2000" b="0" i="0" u="none" strike="noStrike" cap="none">
                <a:solidFill>
                  <a:schemeClr val="accent2"/>
                </a:solidFill>
                <a:latin typeface="Montserrat"/>
                <a:ea typeface="Montserrat"/>
                <a:cs typeface="Montserrat"/>
                <a:sym typeface="Montserrat"/>
              </a:defRPr>
            </a:lvl2pPr>
            <a:lvl3pPr marR="0" lvl="2" algn="ctr" rtl="0">
              <a:lnSpc>
                <a:spcPct val="90000"/>
              </a:lnSpc>
              <a:spcBef>
                <a:spcPts val="500"/>
              </a:spcBef>
              <a:spcAft>
                <a:spcPts val="0"/>
              </a:spcAft>
              <a:buClr>
                <a:schemeClr val="accent2"/>
              </a:buClr>
              <a:buSzPts val="1800"/>
              <a:buFont typeface="Arial"/>
              <a:buNone/>
              <a:defRPr sz="1800" b="0" i="0" u="none" strike="noStrike" cap="none">
                <a:solidFill>
                  <a:schemeClr val="accent2"/>
                </a:solidFill>
                <a:latin typeface="Montserrat"/>
                <a:ea typeface="Montserrat"/>
                <a:cs typeface="Montserrat"/>
                <a:sym typeface="Montserrat"/>
              </a:defRPr>
            </a:lvl3pPr>
            <a:lvl4pPr marR="0" lvl="3" algn="ctr" rtl="0">
              <a:lnSpc>
                <a:spcPct val="90000"/>
              </a:lnSpc>
              <a:spcBef>
                <a:spcPts val="500"/>
              </a:spcBef>
              <a:spcAft>
                <a:spcPts val="0"/>
              </a:spcAft>
              <a:buClr>
                <a:schemeClr val="accent2"/>
              </a:buClr>
              <a:buSzPts val="1600"/>
              <a:buFont typeface="Arial"/>
              <a:buNone/>
              <a:defRPr sz="1600" b="0" i="0" u="none" strike="noStrike" cap="none">
                <a:solidFill>
                  <a:schemeClr val="accent2"/>
                </a:solidFill>
                <a:latin typeface="Montserrat"/>
                <a:ea typeface="Montserrat"/>
                <a:cs typeface="Montserrat"/>
                <a:sym typeface="Montserrat"/>
              </a:defRPr>
            </a:lvl4pPr>
            <a:lvl5pPr marR="0" lvl="4" algn="ctr" rtl="0">
              <a:lnSpc>
                <a:spcPct val="90000"/>
              </a:lnSpc>
              <a:spcBef>
                <a:spcPts val="500"/>
              </a:spcBef>
              <a:spcAft>
                <a:spcPts val="0"/>
              </a:spcAft>
              <a:buClr>
                <a:schemeClr val="accent2"/>
              </a:buClr>
              <a:buSzPts val="1600"/>
              <a:buFont typeface="Arial"/>
              <a:buNone/>
              <a:defRPr sz="1600" b="0" i="0" u="none" strike="noStrike" cap="none">
                <a:solidFill>
                  <a:schemeClr val="accent2"/>
                </a:solidFill>
                <a:latin typeface="Montserrat"/>
                <a:ea typeface="Montserrat"/>
                <a:cs typeface="Montserrat"/>
                <a:sym typeface="Montserrat"/>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Montserrat"/>
                <a:ea typeface="Montserrat"/>
                <a:cs typeface="Montserrat"/>
                <a:sym typeface="Montserrat"/>
              </a:defRPr>
            </a:lvl9pPr>
          </a:lstStyle>
          <a:p>
            <a:endParaRPr/>
          </a:p>
        </p:txBody>
      </p:sp>
      <p:pic>
        <p:nvPicPr>
          <p:cNvPr id="13" name="Google Shape;13;p7"/>
          <p:cNvPicPr preferRelativeResize="0"/>
          <p:nvPr/>
        </p:nvPicPr>
        <p:blipFill rotWithShape="1">
          <a:blip r:embed="rId3">
            <a:alphaModFix/>
          </a:blip>
          <a:srcRect/>
          <a:stretch/>
        </p:blipFill>
        <p:spPr>
          <a:xfrm>
            <a:off x="1979271" y="6263678"/>
            <a:ext cx="2096767" cy="439891"/>
          </a:xfrm>
          <a:prstGeom prst="rect">
            <a:avLst/>
          </a:prstGeom>
          <a:noFill/>
          <a:ln>
            <a:noFill/>
          </a:ln>
        </p:spPr>
      </p:pic>
      <p:sp>
        <p:nvSpPr>
          <p:cNvPr id="14" name="Google Shape;14;p7"/>
          <p:cNvSpPr txBox="1">
            <a:spLocks noGrp="1"/>
          </p:cNvSpPr>
          <p:nvPr>
            <p:ph type="body" idx="2"/>
          </p:nvPr>
        </p:nvSpPr>
        <p:spPr>
          <a:xfrm>
            <a:off x="1850218" y="3765531"/>
            <a:ext cx="2735200" cy="3156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5" name="Google Shape;15;p7"/>
          <p:cNvSpPr txBox="1">
            <a:spLocks noGrp="1"/>
          </p:cNvSpPr>
          <p:nvPr>
            <p:ph type="body" idx="3"/>
          </p:nvPr>
        </p:nvSpPr>
        <p:spPr>
          <a:xfrm>
            <a:off x="1850218" y="3449902"/>
            <a:ext cx="2735200" cy="3156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2000" b="0"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16" name="Google Shape;16;p7"/>
          <p:cNvPicPr preferRelativeResize="0"/>
          <p:nvPr/>
        </p:nvPicPr>
        <p:blipFill rotWithShape="1">
          <a:blip r:embed="rId4">
            <a:alphaModFix/>
          </a:blip>
          <a:srcRect/>
          <a:stretch/>
        </p:blipFill>
        <p:spPr>
          <a:xfrm>
            <a:off x="9117330" y="3107894"/>
            <a:ext cx="3913433" cy="3913433"/>
          </a:xfrm>
          <a:prstGeom prst="rect">
            <a:avLst/>
          </a:prstGeom>
          <a:noFill/>
          <a:ln>
            <a:noFill/>
          </a:ln>
        </p:spPr>
      </p:pic>
      <p:sp>
        <p:nvSpPr>
          <p:cNvPr id="17" name="Google Shape;17;p7"/>
          <p:cNvSpPr txBox="1"/>
          <p:nvPr/>
        </p:nvSpPr>
        <p:spPr>
          <a:xfrm>
            <a:off x="4076038" y="6118794"/>
            <a:ext cx="5528569"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800"/>
              <a:buFont typeface="Arial"/>
              <a:buNone/>
            </a:pPr>
            <a:r>
              <a:rPr lang="hu-HU" sz="800" b="0" i="0" u="none" strike="noStrike" cap="non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chemeClr val="dk1"/>
              </a:solidFill>
              <a:latin typeface="Arial"/>
              <a:ea typeface="Arial"/>
              <a:cs typeface="Arial"/>
              <a:sym typeface="Arial"/>
            </a:endParaRPr>
          </a:p>
        </p:txBody>
      </p:sp>
      <p:pic>
        <p:nvPicPr>
          <p:cNvPr id="18" name="Google Shape;18;p7"/>
          <p:cNvPicPr preferRelativeResize="0"/>
          <p:nvPr/>
        </p:nvPicPr>
        <p:blipFill rotWithShape="1">
          <a:blip r:embed="rId5">
            <a:alphaModFix/>
          </a:blip>
          <a:srcRect/>
          <a:stretch/>
        </p:blipFill>
        <p:spPr>
          <a:xfrm>
            <a:off x="1850218" y="359971"/>
            <a:ext cx="1951881" cy="1574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able">
  <p:cSld name="1_Table">
    <p:spTree>
      <p:nvGrpSpPr>
        <p:cNvPr id="1" name="Shape 50"/>
        <p:cNvGrpSpPr/>
        <p:nvPr/>
      </p:nvGrpSpPr>
      <p:grpSpPr>
        <a:xfrm>
          <a:off x="0" y="0"/>
          <a:ext cx="0" cy="0"/>
          <a:chOff x="0" y="0"/>
          <a:chExt cx="0" cy="0"/>
        </a:xfrm>
      </p:grpSpPr>
      <p:sp>
        <p:nvSpPr>
          <p:cNvPr id="51" name="Google Shape;51;p16"/>
          <p:cNvSpPr>
            <a:spLocks noGrp="1"/>
          </p:cNvSpPr>
          <p:nvPr>
            <p:ph type="tbl" idx="2"/>
          </p:nvPr>
        </p:nvSpPr>
        <p:spPr>
          <a:xfrm>
            <a:off x="2801109" y="1957526"/>
            <a:ext cx="6967468" cy="42146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52" name="Google Shape;52;p16"/>
          <p:cNvSpPr txBox="1">
            <a:spLocks noGrp="1"/>
          </p:cNvSpPr>
          <p:nvPr>
            <p:ph type="title"/>
          </p:nvPr>
        </p:nvSpPr>
        <p:spPr>
          <a:xfrm>
            <a:off x="795894" y="1282688"/>
            <a:ext cx="10515600" cy="49802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sak cím">
  <p:cSld name="Title +  text">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804985" y="1274178"/>
            <a:ext cx="10133976" cy="51945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0"/>
          <p:cNvSpPr txBox="1">
            <a:spLocks noGrp="1"/>
          </p:cNvSpPr>
          <p:nvPr>
            <p:ph type="body" idx="1"/>
          </p:nvPr>
        </p:nvSpPr>
        <p:spPr>
          <a:xfrm>
            <a:off x="804985" y="2048497"/>
            <a:ext cx="10133975" cy="35122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22"/>
        <p:cNvGrpSpPr/>
        <p:nvPr/>
      </p:nvGrpSpPr>
      <p:grpSpPr>
        <a:xfrm>
          <a:off x="0" y="0"/>
          <a:ext cx="0" cy="0"/>
          <a:chOff x="0" y="0"/>
          <a:chExt cx="0" cy="0"/>
        </a:xfrm>
      </p:grpSpPr>
      <p:sp>
        <p:nvSpPr>
          <p:cNvPr id="23" name="Google Shape;23;p8"/>
          <p:cNvSpPr txBox="1">
            <a:spLocks noGrp="1"/>
          </p:cNvSpPr>
          <p:nvPr>
            <p:ph type="title"/>
          </p:nvPr>
        </p:nvSpPr>
        <p:spPr>
          <a:xfrm>
            <a:off x="799461" y="1272951"/>
            <a:ext cx="10515600" cy="5592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8"/>
          <p:cNvSpPr>
            <a:spLocks noGrp="1"/>
          </p:cNvSpPr>
          <p:nvPr>
            <p:ph type="chart" idx="2"/>
          </p:nvPr>
        </p:nvSpPr>
        <p:spPr>
          <a:xfrm>
            <a:off x="2816528" y="2270217"/>
            <a:ext cx="7165975" cy="26241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R="0" lvl="1"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R="0" lvl="2"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R="0" lvl="4"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ímdia">
  <p:cSld name="1_Címdia">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1"/>
          <p:cNvSpPr txBox="1">
            <a:spLocks noGrp="1"/>
          </p:cNvSpPr>
          <p:nvPr>
            <p:ph type="body" idx="1"/>
          </p:nvPr>
        </p:nvSpPr>
        <p:spPr>
          <a:xfrm>
            <a:off x="1850218" y="3765531"/>
            <a:ext cx="5464982" cy="3156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2000"/>
              <a:buFont typeface="Arial"/>
              <a:buNone/>
              <a:defRPr sz="32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27" name="Google Shape;27;p31"/>
          <p:cNvPicPr preferRelativeResize="0"/>
          <p:nvPr/>
        </p:nvPicPr>
        <p:blipFill rotWithShape="1">
          <a:blip r:embed="rId3">
            <a:alphaModFix/>
          </a:blip>
          <a:srcRect/>
          <a:stretch/>
        </p:blipFill>
        <p:spPr>
          <a:xfrm>
            <a:off x="1850218" y="352155"/>
            <a:ext cx="1951881" cy="157409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gyéni elrendezés">
  <p:cSld name="Egyéni elrendezés">
    <p:bg>
      <p:bgPr>
        <a:solidFill>
          <a:schemeClr val="lt1"/>
        </a:solidFill>
        <a:effectLst/>
      </p:bgPr>
    </p:bg>
    <p:spTree>
      <p:nvGrpSpPr>
        <p:cNvPr id="1" name="Shape 28"/>
        <p:cNvGrpSpPr/>
        <p:nvPr/>
      </p:nvGrpSpPr>
      <p:grpSpPr>
        <a:xfrm>
          <a:off x="0" y="0"/>
          <a:ext cx="0" cy="0"/>
          <a:chOff x="0" y="0"/>
          <a:chExt cx="0" cy="0"/>
        </a:xfrm>
      </p:grpSpPr>
      <p:sp>
        <p:nvSpPr>
          <p:cNvPr id="29" name="Google Shape;29;p11"/>
          <p:cNvSpPr txBox="1"/>
          <p:nvPr/>
        </p:nvSpPr>
        <p:spPr>
          <a:xfrm>
            <a:off x="8838402" y="3096236"/>
            <a:ext cx="3259666" cy="2751665"/>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rgbClr val="3C5D6A"/>
              </a:buClr>
              <a:buSzPts val="1400"/>
              <a:buFont typeface="Arial"/>
              <a:buNone/>
            </a:pPr>
            <a:r>
              <a:rPr lang="hu-HU" sz="1400" b="0" i="0" u="none" strike="noStrike" cap="none">
                <a:solidFill>
                  <a:srgbClr val="3C5D6A"/>
                </a:solidFill>
                <a:latin typeface="Montserrat SemiBold"/>
                <a:ea typeface="Montserrat SemiBold"/>
                <a:cs typeface="Montserrat SemiBold"/>
                <a:sym typeface="Montserrat SemiBold"/>
              </a:rPr>
              <a:t>Website: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1" i="0" u="none" strike="noStrike" cap="none">
                <a:solidFill>
                  <a:srgbClr val="3C5D6A"/>
                </a:solidFill>
                <a:latin typeface="Montserrat ExtraBold"/>
                <a:ea typeface="Montserrat ExtraBold"/>
                <a:cs typeface="Montserrat ExtraBold"/>
                <a:sym typeface="Montserrat ExtraBold"/>
              </a:rPr>
              <a:t>www.re-fem.eu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SemiBold"/>
                <a:ea typeface="Montserrat SemiBold"/>
                <a:cs typeface="Montserrat SemiBold"/>
                <a:sym typeface="Montserrat SemiBold"/>
              </a:rPr>
              <a:t>E-mail: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ExtraBold"/>
                <a:ea typeface="Montserrat ExtraBold"/>
                <a:cs typeface="Montserrat ExtraBold"/>
                <a:sym typeface="Montserrat ExtraBold"/>
              </a:rPr>
              <a:t>hetfa_re-fem@hetfa.hu</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SemiBold"/>
                <a:ea typeface="Montserrat SemiBold"/>
                <a:cs typeface="Montserrat SemiBold"/>
                <a:sym typeface="Montserrat SemiBold"/>
              </a:rPr>
              <a:t>Facebook: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ExtraBold"/>
                <a:ea typeface="Montserrat ExtraBold"/>
                <a:cs typeface="Montserrat ExtraBold"/>
                <a:sym typeface="Montserrat ExtraBold"/>
              </a:rPr>
              <a:t>          Facebook/REFEM0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SemiBold"/>
                <a:ea typeface="Montserrat SemiBold"/>
                <a:cs typeface="Montserrat SemiBold"/>
                <a:sym typeface="Montserrat SemiBold"/>
              </a:rPr>
              <a:t>Twitter: </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ExtraBold"/>
                <a:ea typeface="Montserrat ExtraBold"/>
                <a:cs typeface="Montserrat ExtraBold"/>
                <a:sym typeface="Montserrat ExtraBold"/>
              </a:rPr>
              <a:t>@RE-FEM Project</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SemiBold"/>
                <a:ea typeface="Montserrat SemiBold"/>
                <a:cs typeface="Montserrat SemiBold"/>
                <a:sym typeface="Montserrat SemiBold"/>
              </a:rPr>
              <a:t>LinkedIn:</a:t>
            </a:r>
            <a:endParaRPr sz="1400" b="0" i="0" u="none" strike="noStrike" cap="none">
              <a:solidFill>
                <a:srgbClr val="000000"/>
              </a:solidFill>
              <a:latin typeface="Arial"/>
              <a:ea typeface="Arial"/>
              <a:cs typeface="Arial"/>
              <a:sym typeface="Arial"/>
            </a:endParaRPr>
          </a:p>
          <a:p>
            <a:pPr marL="0" marR="0" lvl="0" indent="0" algn="ctr" rtl="0">
              <a:lnSpc>
                <a:spcPct val="70000"/>
              </a:lnSpc>
              <a:spcBef>
                <a:spcPts val="1000"/>
              </a:spcBef>
              <a:spcAft>
                <a:spcPts val="0"/>
              </a:spcAft>
              <a:buClr>
                <a:srgbClr val="3C5D6A"/>
              </a:buClr>
              <a:buSzPts val="1400"/>
              <a:buFont typeface="Arial"/>
              <a:buNone/>
            </a:pPr>
            <a:r>
              <a:rPr lang="hu-HU" sz="1400" b="0" i="0" u="none" strike="noStrike" cap="none">
                <a:solidFill>
                  <a:srgbClr val="3C5D6A"/>
                </a:solidFill>
                <a:latin typeface="Montserrat ExtraBold"/>
                <a:ea typeface="Montserrat ExtraBold"/>
                <a:cs typeface="Montserrat ExtraBold"/>
                <a:sym typeface="Montserrat ExtraBold"/>
              </a:rPr>
              <a:t>RE-FEM</a:t>
            </a:r>
            <a:endParaRPr sz="1400" b="0" i="0" u="none" strike="noStrike" cap="none">
              <a:solidFill>
                <a:srgbClr val="000000"/>
              </a:solidFill>
              <a:latin typeface="Arial"/>
              <a:ea typeface="Arial"/>
              <a:cs typeface="Arial"/>
              <a:sym typeface="Arial"/>
            </a:endParaRPr>
          </a:p>
        </p:txBody>
      </p:sp>
      <p:pic>
        <p:nvPicPr>
          <p:cNvPr id="30" name="Google Shape;30;p11"/>
          <p:cNvPicPr preferRelativeResize="0"/>
          <p:nvPr/>
        </p:nvPicPr>
        <p:blipFill rotWithShape="1">
          <a:blip r:embed="rId2">
            <a:alphaModFix/>
          </a:blip>
          <a:srcRect/>
          <a:stretch/>
        </p:blipFill>
        <p:spPr>
          <a:xfrm>
            <a:off x="9135122" y="788911"/>
            <a:ext cx="2382140" cy="1921081"/>
          </a:xfrm>
          <a:prstGeom prst="rect">
            <a:avLst/>
          </a:prstGeom>
          <a:noFill/>
          <a:ln>
            <a:noFill/>
          </a:ln>
        </p:spPr>
      </p:pic>
      <p:sp>
        <p:nvSpPr>
          <p:cNvPr id="31" name="Google Shape;31;p11"/>
          <p:cNvSpPr txBox="1"/>
          <p:nvPr/>
        </p:nvSpPr>
        <p:spPr>
          <a:xfrm>
            <a:off x="3331715" y="6110099"/>
            <a:ext cx="5528569"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404040"/>
              </a:buClr>
              <a:buSzPts val="800"/>
              <a:buFont typeface="Arial"/>
              <a:buNone/>
            </a:pPr>
            <a:r>
              <a:rPr lang="hu-HU" sz="800" b="0" i="0" u="none" strike="noStrike" cap="none">
                <a:solidFill>
                  <a:srgbClr val="404040"/>
                </a:solidFill>
                <a:latin typeface="Arial"/>
                <a:ea typeface="Arial"/>
                <a:cs typeface="Arial"/>
                <a:sym typeface="Arial"/>
              </a:rPr>
              <a:t>The RE-FEM - Upskilling pathways for REsiliency in the post-Covid era for FEMale Entrepreneurs project (2022-1-HU01-KA220-ADU-000089295) is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chemeClr val="dk1"/>
              </a:solidFill>
              <a:latin typeface="Arial"/>
              <a:ea typeface="Arial"/>
              <a:cs typeface="Arial"/>
              <a:sym typeface="Arial"/>
            </a:endParaRPr>
          </a:p>
        </p:txBody>
      </p:sp>
      <p:pic>
        <p:nvPicPr>
          <p:cNvPr id="32" name="Google Shape;32;p11"/>
          <p:cNvPicPr preferRelativeResize="0"/>
          <p:nvPr/>
        </p:nvPicPr>
        <p:blipFill rotWithShape="1">
          <a:blip r:embed="rId3">
            <a:alphaModFix/>
          </a:blip>
          <a:srcRect/>
          <a:stretch/>
        </p:blipFill>
        <p:spPr>
          <a:xfrm>
            <a:off x="1234948" y="6182542"/>
            <a:ext cx="2096767" cy="439891"/>
          </a:xfrm>
          <a:prstGeom prst="rect">
            <a:avLst/>
          </a:prstGeom>
          <a:noFill/>
          <a:ln>
            <a:noFill/>
          </a:ln>
        </p:spPr>
      </p:pic>
      <p:pic>
        <p:nvPicPr>
          <p:cNvPr id="33" name="Google Shape;33;p11"/>
          <p:cNvPicPr preferRelativeResize="0"/>
          <p:nvPr/>
        </p:nvPicPr>
        <p:blipFill rotWithShape="1">
          <a:blip r:embed="rId4">
            <a:alphaModFix/>
          </a:blip>
          <a:srcRect/>
          <a:stretch/>
        </p:blipFill>
        <p:spPr>
          <a:xfrm>
            <a:off x="585583" y="322555"/>
            <a:ext cx="8274701" cy="55164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98502" y="1274178"/>
            <a:ext cx="10515600" cy="51945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1850" y="3925957"/>
            <a:ext cx="10515600" cy="636518"/>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2400"/>
              <a:buFont typeface="Arial"/>
              <a:buNone/>
              <a:defRPr sz="2400" b="0"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814133" y="1246149"/>
            <a:ext cx="10515600" cy="4399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3"/>
          <p:cNvSpPr txBox="1">
            <a:spLocks noGrp="1"/>
          </p:cNvSpPr>
          <p:nvPr>
            <p:ph type="body" idx="1"/>
          </p:nvPr>
        </p:nvSpPr>
        <p:spPr>
          <a:xfrm>
            <a:off x="1162878" y="2048497"/>
            <a:ext cx="4856922" cy="35122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42" name="Google Shape;42;p13"/>
          <p:cNvSpPr txBox="1">
            <a:spLocks noGrp="1"/>
          </p:cNvSpPr>
          <p:nvPr>
            <p:ph type="body" idx="2"/>
          </p:nvPr>
        </p:nvSpPr>
        <p:spPr>
          <a:xfrm>
            <a:off x="6477000" y="2059473"/>
            <a:ext cx="4856923" cy="351224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371061" y="1223382"/>
            <a:ext cx="10515600" cy="54485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1"/>
              </a:buClr>
              <a:buSzPts val="3200"/>
              <a:buFont typeface="Montserrat ExtraBold"/>
              <a:buNone/>
              <a:defRPr sz="32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4"/>
          <p:cNvSpPr txBox="1">
            <a:spLocks noGrp="1"/>
          </p:cNvSpPr>
          <p:nvPr>
            <p:ph type="body" idx="1"/>
          </p:nvPr>
        </p:nvSpPr>
        <p:spPr>
          <a:xfrm>
            <a:off x="1040328" y="1901474"/>
            <a:ext cx="5171490" cy="826736"/>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accent2"/>
              </a:buClr>
              <a:buSzPts val="2000"/>
              <a:buFont typeface="Arial"/>
              <a:buNone/>
              <a:defRPr sz="2000" b="1" i="0" u="none" strike="noStrike" cap="none">
                <a:solidFill>
                  <a:schemeClr val="accent2"/>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accent2"/>
              </a:buClr>
              <a:buSzPts val="1800"/>
              <a:buFont typeface="Arial"/>
              <a:buNone/>
              <a:defRPr sz="1800" b="1" i="0" u="none" strike="noStrike" cap="none">
                <a:solidFill>
                  <a:schemeClr val="accent2"/>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accent2"/>
              </a:buClr>
              <a:buSzPts val="1600"/>
              <a:buFont typeface="Arial"/>
              <a:buNone/>
              <a:defRPr sz="1600" b="1" i="0" u="none" strike="noStrike" cap="none">
                <a:solidFill>
                  <a:schemeClr val="accent2"/>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accent2"/>
              </a:buClr>
              <a:buSzPts val="1600"/>
              <a:buFont typeface="Arial"/>
              <a:buNone/>
              <a:defRPr sz="1600" b="1" i="0" u="none" strike="noStrike" cap="none">
                <a:solidFill>
                  <a:schemeClr val="accent2"/>
                </a:solidFill>
                <a:latin typeface="Montserrat"/>
                <a:ea typeface="Montserrat"/>
                <a:cs typeface="Montserrat"/>
                <a:sym typeface="Montserrat"/>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9pPr>
          </a:lstStyle>
          <a:p>
            <a:endParaRPr/>
          </a:p>
        </p:txBody>
      </p:sp>
      <p:sp>
        <p:nvSpPr>
          <p:cNvPr id="46" name="Google Shape;46;p14"/>
          <p:cNvSpPr txBox="1">
            <a:spLocks noGrp="1"/>
          </p:cNvSpPr>
          <p:nvPr>
            <p:ph type="body" idx="2"/>
          </p:nvPr>
        </p:nvSpPr>
        <p:spPr>
          <a:xfrm>
            <a:off x="1028629" y="2749289"/>
            <a:ext cx="5183188" cy="301625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47" name="Google Shape;47;p14"/>
          <p:cNvSpPr txBox="1">
            <a:spLocks noGrp="1"/>
          </p:cNvSpPr>
          <p:nvPr>
            <p:ph type="body" idx="3"/>
          </p:nvPr>
        </p:nvSpPr>
        <p:spPr>
          <a:xfrm>
            <a:off x="6284843" y="1888160"/>
            <a:ext cx="5033959"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2"/>
              </a:buClr>
              <a:buSzPts val="2400"/>
              <a:buFont typeface="Arial"/>
              <a:buNone/>
              <a:defRPr sz="2400" b="1" i="0" u="none" strike="noStrike" cap="none">
                <a:solidFill>
                  <a:schemeClr val="accent2"/>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chemeClr val="accent2"/>
              </a:buClr>
              <a:buSzPts val="2000"/>
              <a:buFont typeface="Arial"/>
              <a:buNone/>
              <a:defRPr sz="2000" b="1" i="0" u="none" strike="noStrike" cap="none">
                <a:solidFill>
                  <a:schemeClr val="accent2"/>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chemeClr val="accent2"/>
              </a:buClr>
              <a:buSzPts val="1800"/>
              <a:buFont typeface="Arial"/>
              <a:buNone/>
              <a:defRPr sz="1800" b="1" i="0" u="none" strike="noStrike" cap="none">
                <a:solidFill>
                  <a:schemeClr val="accent2"/>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chemeClr val="accent2"/>
              </a:buClr>
              <a:buSzPts val="1600"/>
              <a:buFont typeface="Arial"/>
              <a:buNone/>
              <a:defRPr sz="1600" b="1" i="0" u="none" strike="noStrike" cap="none">
                <a:solidFill>
                  <a:schemeClr val="accent2"/>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chemeClr val="accent2"/>
              </a:buClr>
              <a:buSzPts val="1600"/>
              <a:buFont typeface="Arial"/>
              <a:buNone/>
              <a:defRPr sz="1600" b="1" i="0" u="none" strike="noStrike" cap="none">
                <a:solidFill>
                  <a:schemeClr val="accent2"/>
                </a:solidFill>
                <a:latin typeface="Montserrat"/>
                <a:ea typeface="Montserrat"/>
                <a:cs typeface="Montserrat"/>
                <a:sym typeface="Montserrat"/>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Montserrat"/>
                <a:ea typeface="Montserrat"/>
                <a:cs typeface="Montserrat"/>
                <a:sym typeface="Montserrat"/>
              </a:defRPr>
            </a:lvl9pPr>
          </a:lstStyle>
          <a:p>
            <a:endParaRPr/>
          </a:p>
        </p:txBody>
      </p:sp>
      <p:sp>
        <p:nvSpPr>
          <p:cNvPr id="48" name="Google Shape;48;p14"/>
          <p:cNvSpPr txBox="1">
            <a:spLocks noGrp="1"/>
          </p:cNvSpPr>
          <p:nvPr>
            <p:ph type="body" idx="4"/>
          </p:nvPr>
        </p:nvSpPr>
        <p:spPr>
          <a:xfrm>
            <a:off x="6284843" y="2749289"/>
            <a:ext cx="5056669" cy="301625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2357648" y="2806404"/>
            <a:ext cx="8449200" cy="750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hu-HU" sz="2400" b="1">
                <a:latin typeface="Montserrat"/>
                <a:ea typeface="Montserrat"/>
                <a:cs typeface="Montserrat"/>
                <a:sym typeface="Montserrat"/>
              </a:rPr>
              <a:t>TRAINING FOR WOMEN ENTREPRENEURS: ACCESS TO FINANCE AND INNOVATION</a:t>
            </a:r>
            <a:endParaRPr/>
          </a:p>
        </p:txBody>
      </p:sp>
      <p:sp>
        <p:nvSpPr>
          <p:cNvPr id="58" name="Google Shape;58;p1"/>
          <p:cNvSpPr txBox="1">
            <a:spLocks noGrp="1"/>
          </p:cNvSpPr>
          <p:nvPr>
            <p:ph type="body" idx="2"/>
          </p:nvPr>
        </p:nvSpPr>
        <p:spPr>
          <a:xfrm>
            <a:off x="1979270" y="3912529"/>
            <a:ext cx="7819154" cy="27964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2000"/>
              <a:buNone/>
            </a:pPr>
            <a:r>
              <a:rPr lang="hu-HU"/>
              <a:t>Authors: </a:t>
            </a:r>
            <a:r>
              <a:rPr lang="hu-HU" dirty="0"/>
              <a:t>(Nadja Cirovic</a:t>
            </a:r>
            <a:r>
              <a:rPr lang="en-US" dirty="0"/>
              <a:t>, Sanja Popovic-Pantic, IMP</a:t>
            </a:r>
            <a:r>
              <a:rPr lang="hu-HU"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493048" y="514841"/>
            <a:ext cx="9721799" cy="936696"/>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Introduction to legal documentation and financial statements for entrepreneurs</a:t>
            </a:r>
            <a:endParaRPr dirty="0"/>
          </a:p>
        </p:txBody>
      </p:sp>
      <p:sp>
        <p:nvSpPr>
          <p:cNvPr id="98" name="Google Shape;98;p20"/>
          <p:cNvSpPr txBox="1">
            <a:spLocks noGrp="1"/>
          </p:cNvSpPr>
          <p:nvPr>
            <p:ph type="body" idx="1"/>
          </p:nvPr>
        </p:nvSpPr>
        <p:spPr>
          <a:xfrm>
            <a:off x="1180085" y="1924483"/>
            <a:ext cx="9831829" cy="3230223"/>
          </a:xfrm>
          <a:prstGeom prst="rect">
            <a:avLst/>
          </a:prstGeom>
          <a:noFill/>
          <a:ln>
            <a:noFill/>
          </a:ln>
        </p:spPr>
        <p:txBody>
          <a:bodyPr spcFirstLastPara="1" wrap="square" lIns="91425" tIns="45700" rIns="91425" bIns="45700" anchor="t" anchorCtr="0">
            <a:noAutofit/>
          </a:bodyPr>
          <a:lstStyle/>
          <a:p>
            <a:pPr marL="50800" lvl="0" indent="0" algn="just">
              <a:buNone/>
            </a:pPr>
            <a:r>
              <a:rPr lang="en-US" sz="1600" dirty="0"/>
              <a:t>Evaluating company performance involves examining key financial metrics and ratios that help determine profitability, efficiency, and overall health. Ratio analysis—such as profitability, liquidity, and leverage ratios—helps entrepreneurs assess how well their business is performing over time, how it compares to competitors, and where improvements can be made. Financial analysis provides actionable insights that guide decision-making in areas like pricing, cost management, and investment.</a:t>
            </a:r>
          </a:p>
          <a:p>
            <a:pPr marL="50800" lvl="0" indent="0" algn="just">
              <a:buNone/>
            </a:pPr>
            <a:endParaRPr lang="en-US" sz="1600" dirty="0"/>
          </a:p>
          <a:p>
            <a:pPr marL="50800" lvl="0" indent="0" algn="just">
              <a:buNone/>
            </a:pPr>
            <a:r>
              <a:rPr lang="en-US" sz="1600" dirty="0"/>
              <a:t>Entrepreneurs must understand the fundamental legal and financial documents that underpin business operations. Legal documentation, such as incorporation papers, contracts, and partnership agreements, ensures regulatory compliance and mitigates risks. These documents also formalize business relationships and provide legal protection for women entrepreneurs striving to establish a solid foundation.</a:t>
            </a:r>
          </a:p>
          <a:p>
            <a:pPr marL="50800" lvl="0" indent="0" algn="just">
              <a:buNone/>
            </a:pPr>
            <a:endParaRPr lang="en-US" sz="1600" dirty="0"/>
          </a:p>
        </p:txBody>
      </p:sp>
    </p:spTree>
    <p:extLst>
      <p:ext uri="{BB962C8B-B14F-4D97-AF65-F5344CB8AC3E}">
        <p14:creationId xmlns:p14="http://schemas.microsoft.com/office/powerpoint/2010/main" val="340508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493048" y="514841"/>
            <a:ext cx="9721799" cy="936696"/>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Introduction to legal documentation and financial statements for entrepreneurs</a:t>
            </a:r>
            <a:endParaRPr dirty="0"/>
          </a:p>
        </p:txBody>
      </p:sp>
      <p:sp>
        <p:nvSpPr>
          <p:cNvPr id="98" name="Google Shape;98;p20"/>
          <p:cNvSpPr txBox="1">
            <a:spLocks noGrp="1"/>
          </p:cNvSpPr>
          <p:nvPr>
            <p:ph type="body" idx="1"/>
          </p:nvPr>
        </p:nvSpPr>
        <p:spPr>
          <a:xfrm>
            <a:off x="722082" y="2104150"/>
            <a:ext cx="10017634" cy="2649700"/>
          </a:xfrm>
          <a:prstGeom prst="rect">
            <a:avLst/>
          </a:prstGeom>
          <a:noFill/>
          <a:ln>
            <a:noFill/>
          </a:ln>
        </p:spPr>
        <p:txBody>
          <a:bodyPr spcFirstLastPara="1" wrap="square" lIns="91425" tIns="45700" rIns="91425" bIns="45700" anchor="t" anchorCtr="0">
            <a:noAutofit/>
          </a:bodyPr>
          <a:lstStyle/>
          <a:p>
            <a:pPr marL="50800" lvl="0" indent="0" algn="just">
              <a:buNone/>
            </a:pPr>
            <a:r>
              <a:rPr lang="en-US" sz="1600" dirty="0"/>
              <a:t>Financial statements are critical tools for monitoring business health. A balance sheet details assets, liabilities, and equity, providing insights into financial stability. Income statements summarize revenue and expenses, offering a clear picture of profitability. Cash flow statements track the movement of funds, crucial for meeting short-term obligations and maintaining operational efficiency.</a:t>
            </a:r>
          </a:p>
          <a:p>
            <a:pPr marL="50800" lvl="0" indent="0" algn="just">
              <a:buNone/>
            </a:pPr>
            <a:endParaRPr lang="en-US" sz="1600" dirty="0"/>
          </a:p>
          <a:p>
            <a:pPr marL="50800" lvl="0" indent="0" algn="just">
              <a:buNone/>
            </a:pPr>
            <a:r>
              <a:rPr lang="en-US" sz="1600" dirty="0"/>
              <a:t>By mastering legal documentation and financial reporting, entrepreneurs can confidently approach investors, secure funding, and make strategic decisions. For women entrepreneurs, these skills are instrumental in overcoming challenges and achieving sustainable growth.</a:t>
            </a:r>
          </a:p>
        </p:txBody>
      </p:sp>
    </p:spTree>
    <p:extLst>
      <p:ext uri="{BB962C8B-B14F-4D97-AF65-F5344CB8AC3E}">
        <p14:creationId xmlns:p14="http://schemas.microsoft.com/office/powerpoint/2010/main" val="337591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493048" y="514841"/>
            <a:ext cx="9721799" cy="936696"/>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Introduction to legal documentation and financial statements for entrepreneurs</a:t>
            </a:r>
            <a:endParaRPr dirty="0"/>
          </a:p>
        </p:txBody>
      </p:sp>
      <p:sp>
        <p:nvSpPr>
          <p:cNvPr id="98" name="Google Shape;98;p20"/>
          <p:cNvSpPr txBox="1">
            <a:spLocks noGrp="1"/>
          </p:cNvSpPr>
          <p:nvPr>
            <p:ph type="body" idx="1"/>
          </p:nvPr>
        </p:nvSpPr>
        <p:spPr>
          <a:xfrm>
            <a:off x="886465" y="1361890"/>
            <a:ext cx="10133975" cy="4805828"/>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hu-HU" sz="1600" dirty="0"/>
              <a:t>Legal Documentation:</a:t>
            </a:r>
            <a:endParaRPr dirty="0"/>
          </a:p>
          <a:p>
            <a:pPr marL="457200" lvl="0" indent="-406400" algn="just" rtl="0">
              <a:lnSpc>
                <a:spcPct val="90000"/>
              </a:lnSpc>
              <a:spcBef>
                <a:spcPts val="1000"/>
              </a:spcBef>
              <a:spcAft>
                <a:spcPts val="0"/>
              </a:spcAft>
              <a:buSzPts val="2800"/>
              <a:buChar char="•"/>
            </a:pPr>
            <a:r>
              <a:rPr lang="hu-HU" sz="1600" dirty="0"/>
              <a:t>Business Registration: Ensure your business is properly registered and complies with local regulations.</a:t>
            </a:r>
            <a:endParaRPr dirty="0"/>
          </a:p>
          <a:p>
            <a:pPr marL="457200" lvl="0" indent="-406400" algn="just" rtl="0">
              <a:lnSpc>
                <a:spcPct val="90000"/>
              </a:lnSpc>
              <a:spcBef>
                <a:spcPts val="1000"/>
              </a:spcBef>
              <a:spcAft>
                <a:spcPts val="0"/>
              </a:spcAft>
              <a:buSzPts val="2800"/>
              <a:buChar char="•"/>
            </a:pPr>
            <a:r>
              <a:rPr lang="hu-HU" sz="1600" dirty="0"/>
              <a:t>Licenses and Permits: Obtain necessary licenses and permits for your business operations.</a:t>
            </a:r>
            <a:endParaRPr dirty="0"/>
          </a:p>
          <a:p>
            <a:pPr marL="457200" lvl="0" indent="-406400" algn="just" rtl="0">
              <a:lnSpc>
                <a:spcPct val="90000"/>
              </a:lnSpc>
              <a:spcBef>
                <a:spcPts val="1000"/>
              </a:spcBef>
              <a:spcAft>
                <a:spcPts val="0"/>
              </a:spcAft>
              <a:buSzPts val="2800"/>
              <a:buChar char="•"/>
            </a:pPr>
            <a:r>
              <a:rPr lang="hu-HU" sz="1600" dirty="0"/>
              <a:t>Contracts: Understand and maintain contracts with suppliers, customers, and partners.</a:t>
            </a:r>
            <a:endParaRPr dirty="0"/>
          </a:p>
          <a:p>
            <a:pPr marL="457200" lvl="0" indent="-406400" algn="just" rtl="0">
              <a:lnSpc>
                <a:spcPct val="90000"/>
              </a:lnSpc>
              <a:spcBef>
                <a:spcPts val="1000"/>
              </a:spcBef>
              <a:spcAft>
                <a:spcPts val="0"/>
              </a:spcAft>
              <a:buSzPts val="2800"/>
              <a:buChar char="•"/>
            </a:pPr>
            <a:r>
              <a:rPr lang="hu-HU" sz="1600" dirty="0"/>
              <a:t>Tax Compliance: Keep up-to-date with tax obligations and ensure timely submissions.</a:t>
            </a:r>
            <a:endParaRPr dirty="0"/>
          </a:p>
          <a:p>
            <a:pPr marL="457200" lvl="0" indent="-406400" algn="just" rtl="0">
              <a:lnSpc>
                <a:spcPct val="90000"/>
              </a:lnSpc>
              <a:spcBef>
                <a:spcPts val="1000"/>
              </a:spcBef>
              <a:spcAft>
                <a:spcPts val="0"/>
              </a:spcAft>
              <a:buSzPts val="2800"/>
              <a:buChar char="•"/>
            </a:pPr>
            <a:r>
              <a:rPr lang="hu-HU" sz="1600" dirty="0"/>
              <a:t>Financial Statements:</a:t>
            </a:r>
            <a:endParaRPr dirty="0"/>
          </a:p>
          <a:p>
            <a:pPr marL="457200" lvl="0" indent="-406400" algn="just" rtl="0">
              <a:lnSpc>
                <a:spcPct val="90000"/>
              </a:lnSpc>
              <a:spcBef>
                <a:spcPts val="1000"/>
              </a:spcBef>
              <a:spcAft>
                <a:spcPts val="0"/>
              </a:spcAft>
              <a:buSzPts val="2800"/>
              <a:buChar char="•"/>
            </a:pPr>
            <a:r>
              <a:rPr lang="hu-HU" sz="1600" dirty="0"/>
              <a:t>Balance Sheet: Provides a snapshot of your company’s financial position at a specific point in time, detailing assets, liabilities, and equity.</a:t>
            </a:r>
            <a:endParaRPr dirty="0"/>
          </a:p>
          <a:p>
            <a:pPr marL="457200" lvl="0" indent="-406400" algn="just" rtl="0">
              <a:lnSpc>
                <a:spcPct val="90000"/>
              </a:lnSpc>
              <a:spcBef>
                <a:spcPts val="1000"/>
              </a:spcBef>
              <a:spcAft>
                <a:spcPts val="0"/>
              </a:spcAft>
              <a:buSzPts val="2800"/>
              <a:buChar char="•"/>
            </a:pPr>
            <a:r>
              <a:rPr lang="hu-HU" sz="1600" dirty="0"/>
              <a:t>Income Statement: Shows your company’s revenues and expenses over a period, highlighting profitability.</a:t>
            </a:r>
            <a:endParaRPr dirty="0"/>
          </a:p>
          <a:p>
            <a:pPr marL="457200" lvl="0" indent="-406400" algn="just" rtl="0">
              <a:lnSpc>
                <a:spcPct val="90000"/>
              </a:lnSpc>
              <a:spcBef>
                <a:spcPts val="1000"/>
              </a:spcBef>
              <a:spcAft>
                <a:spcPts val="0"/>
              </a:spcAft>
              <a:buSzPts val="2800"/>
              <a:buChar char="•"/>
            </a:pPr>
            <a:r>
              <a:rPr lang="hu-HU" sz="1600" dirty="0"/>
              <a:t>Cash Flow Statement: Tracks the flow of cash in and out of your business, crucial for managing liquidity.</a:t>
            </a:r>
            <a:endParaRPr dirty="0"/>
          </a:p>
          <a:p>
            <a:pPr marL="457200" lvl="0" indent="-406400" algn="just" rtl="0">
              <a:lnSpc>
                <a:spcPct val="90000"/>
              </a:lnSpc>
              <a:spcBef>
                <a:spcPts val="1000"/>
              </a:spcBef>
              <a:spcAft>
                <a:spcPts val="0"/>
              </a:spcAft>
              <a:buSzPts val="2800"/>
              <a:buChar char="•"/>
            </a:pPr>
            <a:r>
              <a:rPr lang="hu-HU" sz="1600" dirty="0"/>
              <a:t>Equity Statement: Reflects changes in the owner's equity over an accounting period.</a:t>
            </a: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795932" y="1396646"/>
            <a:ext cx="10133975" cy="4654529"/>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hu-HU" sz="1600" b="1" dirty="0"/>
              <a:t>Objectives:</a:t>
            </a:r>
            <a:endParaRPr lang="en-US" sz="1600" b="1" dirty="0"/>
          </a:p>
          <a:p>
            <a:pPr marL="50800" lvl="0" indent="0" algn="l" rtl="0">
              <a:lnSpc>
                <a:spcPct val="90000"/>
              </a:lnSpc>
              <a:spcBef>
                <a:spcPts val="1000"/>
              </a:spcBef>
              <a:spcAft>
                <a:spcPts val="0"/>
              </a:spcAft>
              <a:buSzPts val="2800"/>
              <a:buNone/>
            </a:pPr>
            <a:endParaRPr sz="1600"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Understanding: Gain a solid understanding of essential legal documents and their importance.</a:t>
            </a:r>
            <a:endParaRPr sz="1600"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Compliance: Ensure full compliance with legal requirements to avoid penalties.</a:t>
            </a:r>
            <a:endParaRPr sz="1600"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Financial Literacy: Develop the ability to read and interpret financial statements for better financial management.</a:t>
            </a:r>
            <a:endParaRPr sz="1600"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Informed Decision-Making: Use financial statements to make informed business decisions.</a:t>
            </a:r>
            <a:endParaRPr sz="1600" dirty="0"/>
          </a:p>
          <a:p>
            <a:pPr marL="457200" marR="0" lvl="0" indent="-228600" algn="l" rtl="0">
              <a:lnSpc>
                <a:spcPct val="90000"/>
              </a:lnSpc>
              <a:spcBef>
                <a:spcPts val="1000"/>
              </a:spcBef>
              <a:spcAft>
                <a:spcPts val="0"/>
              </a:spcAft>
              <a:buClr>
                <a:schemeClr val="accent2"/>
              </a:buClr>
              <a:buSzPts val="2800"/>
              <a:buFont typeface="Arial"/>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body" idx="1"/>
          </p:nvPr>
        </p:nvSpPr>
        <p:spPr>
          <a:xfrm>
            <a:off x="1661957" y="3429000"/>
            <a:ext cx="10530043" cy="1102304"/>
          </a:xfrm>
          <a:prstGeom prst="rect">
            <a:avLst/>
          </a:prstGeom>
          <a:noFill/>
          <a:ln>
            <a:noFill/>
          </a:ln>
        </p:spPr>
        <p:txBody>
          <a:bodyPr spcFirstLastPara="1" wrap="square" lIns="91425" tIns="45700" rIns="91425" bIns="45700" anchor="t" anchorCtr="0">
            <a:noAutofit/>
          </a:bodyPr>
          <a:lstStyle/>
          <a:p>
            <a:pPr marL="457200" marR="0" lvl="0" indent="-228600" rtl="0">
              <a:lnSpc>
                <a:spcPct val="90000"/>
              </a:lnSpc>
              <a:spcBef>
                <a:spcPts val="1000"/>
              </a:spcBef>
              <a:spcAft>
                <a:spcPts val="0"/>
              </a:spcAft>
              <a:buClr>
                <a:schemeClr val="accent1"/>
              </a:buClr>
              <a:buSzPts val="2000"/>
              <a:buFont typeface="Arial"/>
              <a:buNone/>
            </a:pPr>
            <a:r>
              <a:rPr lang="hu-HU" dirty="0"/>
              <a:t>Company Performance Evaluation </a:t>
            </a:r>
            <a:endParaRPr lang="en-US" dirty="0"/>
          </a:p>
          <a:p>
            <a:pPr marL="457200" marR="0" lvl="0" indent="-228600" rtl="0">
              <a:lnSpc>
                <a:spcPct val="90000"/>
              </a:lnSpc>
              <a:spcBef>
                <a:spcPts val="1000"/>
              </a:spcBef>
              <a:spcAft>
                <a:spcPts val="0"/>
              </a:spcAft>
              <a:buClr>
                <a:schemeClr val="accent1"/>
              </a:buClr>
              <a:buSzPts val="2000"/>
              <a:buFont typeface="Arial"/>
              <a:buNone/>
            </a:pPr>
            <a:r>
              <a:rPr lang="hu-HU" dirty="0"/>
              <a:t>(Financial Analysis and Basic Ratio Analysis)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493048" y="631382"/>
            <a:ext cx="10133976" cy="865724"/>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Company Performance Evaluation </a:t>
            </a:r>
            <a:br>
              <a:rPr lang="en-US" dirty="0"/>
            </a:br>
            <a:r>
              <a:rPr lang="hu-HU" dirty="0"/>
              <a:t>(Financial Analysis and Basic Ratio Analysis)</a:t>
            </a:r>
            <a:endParaRPr dirty="0"/>
          </a:p>
        </p:txBody>
      </p:sp>
      <p:sp>
        <p:nvSpPr>
          <p:cNvPr id="114" name="Google Shape;114;p23"/>
          <p:cNvSpPr txBox="1">
            <a:spLocks noGrp="1"/>
          </p:cNvSpPr>
          <p:nvPr>
            <p:ph type="body" idx="1"/>
          </p:nvPr>
        </p:nvSpPr>
        <p:spPr>
          <a:xfrm>
            <a:off x="886465" y="1361890"/>
            <a:ext cx="10133975" cy="5271992"/>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hu-HU" sz="1600" b="1" dirty="0"/>
              <a:t>Overview:</a:t>
            </a:r>
            <a:endParaRPr dirty="0"/>
          </a:p>
          <a:p>
            <a:pPr marL="50800" lvl="0" indent="0" algn="l" rtl="0">
              <a:lnSpc>
                <a:spcPct val="90000"/>
              </a:lnSpc>
              <a:spcBef>
                <a:spcPts val="1000"/>
              </a:spcBef>
              <a:spcAft>
                <a:spcPts val="0"/>
              </a:spcAft>
              <a:buSzPts val="2800"/>
              <a:buNone/>
            </a:pPr>
            <a:r>
              <a:rPr lang="hu-HU" sz="1600" b="1" dirty="0"/>
              <a:t>Introduction: Understanding financial statements and legal documentation.</a:t>
            </a:r>
            <a:endParaRPr dirty="0"/>
          </a:p>
          <a:p>
            <a:pPr marL="50800" lvl="0" indent="0" algn="l" rtl="0">
              <a:lnSpc>
                <a:spcPct val="90000"/>
              </a:lnSpc>
              <a:spcBef>
                <a:spcPts val="1000"/>
              </a:spcBef>
              <a:spcAft>
                <a:spcPts val="0"/>
              </a:spcAft>
              <a:buSzPts val="2800"/>
              <a:buNone/>
            </a:pPr>
            <a:r>
              <a:rPr lang="hu-HU" sz="1600" dirty="0"/>
              <a:t>Financial Analysis: Evaluating company performance through key financial ratios: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Liquidity Ratios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Credit Ratios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Profitability Ratios</a:t>
            </a:r>
            <a:endParaRPr sz="1600" dirty="0"/>
          </a:p>
          <a:p>
            <a:pPr marL="50800" lvl="0" indent="0" algn="l" rtl="0">
              <a:lnSpc>
                <a:spcPct val="90000"/>
              </a:lnSpc>
              <a:spcBef>
                <a:spcPts val="1000"/>
              </a:spcBef>
              <a:spcAft>
                <a:spcPts val="0"/>
              </a:spcAft>
              <a:buSzPts val="2800"/>
              <a:buNone/>
            </a:pPr>
            <a:r>
              <a:rPr lang="hu-HU" sz="1600" dirty="0"/>
              <a:t>Practical Application: Using ratio analysis for informed business decisions.</a:t>
            </a:r>
            <a:endParaRPr dirty="0"/>
          </a:p>
          <a:p>
            <a:pPr marL="50800" lvl="0" indent="0" algn="l" rtl="0">
              <a:lnSpc>
                <a:spcPct val="90000"/>
              </a:lnSpc>
              <a:spcBef>
                <a:spcPts val="1000"/>
              </a:spcBef>
              <a:spcAft>
                <a:spcPts val="0"/>
              </a:spcAft>
              <a:buSzPts val="2800"/>
              <a:buNone/>
            </a:pPr>
            <a:r>
              <a:rPr lang="hu-HU" sz="1600" dirty="0"/>
              <a:t>Operational Finances: Managing net working capital.</a:t>
            </a:r>
            <a:endParaRPr dirty="0"/>
          </a:p>
          <a:p>
            <a:pPr marL="50800" lvl="0" indent="0" algn="l" rtl="0">
              <a:lnSpc>
                <a:spcPct val="90000"/>
              </a:lnSpc>
              <a:spcBef>
                <a:spcPts val="1000"/>
              </a:spcBef>
              <a:spcAft>
                <a:spcPts val="0"/>
              </a:spcAft>
              <a:buSzPts val="2800"/>
              <a:buNone/>
            </a:pPr>
            <a:r>
              <a:rPr lang="hu-HU" sz="1600" dirty="0"/>
              <a:t>SWOT Analysis: Assessing financial health and strategic planning.</a:t>
            </a:r>
            <a:endParaRPr dirty="0"/>
          </a:p>
          <a:p>
            <a:pPr marL="50800" lvl="0" indent="0" algn="l" rtl="0">
              <a:lnSpc>
                <a:spcPct val="90000"/>
              </a:lnSpc>
              <a:spcBef>
                <a:spcPts val="1000"/>
              </a:spcBef>
              <a:spcAft>
                <a:spcPts val="0"/>
              </a:spcAft>
              <a:buSzPts val="2800"/>
              <a:buNone/>
            </a:pPr>
            <a:endParaRPr sz="1600" dirty="0"/>
          </a:p>
          <a:p>
            <a:pPr marL="50800" lvl="0" indent="0" algn="l" rtl="0">
              <a:lnSpc>
                <a:spcPct val="90000"/>
              </a:lnSpc>
              <a:spcBef>
                <a:spcPts val="1000"/>
              </a:spcBef>
              <a:spcAft>
                <a:spcPts val="0"/>
              </a:spcAft>
              <a:buSzPts val="2800"/>
              <a:buNone/>
            </a:pPr>
            <a:r>
              <a:rPr lang="hu-HU" sz="1600" dirty="0"/>
              <a:t>Learning Outcomes: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Enhanced financial literacy and analysis skills.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Improved financial planning and decision-making abilities.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dirty="0"/>
              <a:t>Ability to assess and improve business profitability and creditworthiness.</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a:t>Company Performance Evaluation (Financial Analysis and Basic Ratio Analysis)</a:t>
            </a:r>
            <a:endParaRPr/>
          </a:p>
        </p:txBody>
      </p:sp>
      <p:sp>
        <p:nvSpPr>
          <p:cNvPr id="114" name="Google Shape;114;p23"/>
          <p:cNvSpPr txBox="1">
            <a:spLocks noGrp="1"/>
          </p:cNvSpPr>
          <p:nvPr>
            <p:ph type="body" idx="1"/>
          </p:nvPr>
        </p:nvSpPr>
        <p:spPr>
          <a:xfrm>
            <a:off x="895430" y="1854949"/>
            <a:ext cx="10133975" cy="3512240"/>
          </a:xfrm>
          <a:prstGeom prst="rect">
            <a:avLst/>
          </a:prstGeom>
          <a:noFill/>
          <a:ln>
            <a:noFill/>
          </a:ln>
        </p:spPr>
        <p:txBody>
          <a:bodyPr spcFirstLastPara="1" wrap="square" lIns="91425" tIns="45700" rIns="91425" bIns="45700" anchor="t" anchorCtr="0">
            <a:noAutofit/>
          </a:bodyPr>
          <a:lstStyle/>
          <a:p>
            <a:pPr marL="50800" lvl="0" indent="0" algn="just" rtl="0">
              <a:lnSpc>
                <a:spcPct val="90000"/>
              </a:lnSpc>
              <a:spcBef>
                <a:spcPts val="1000"/>
              </a:spcBef>
              <a:spcAft>
                <a:spcPts val="0"/>
              </a:spcAft>
              <a:buSzPts val="2800"/>
              <a:buNone/>
            </a:pPr>
            <a:r>
              <a:rPr lang="hu-HU" sz="1600" b="1" dirty="0"/>
              <a:t>Introduction</a:t>
            </a:r>
          </a:p>
          <a:p>
            <a:pPr marL="50800" lvl="0" indent="0" algn="just">
              <a:buNone/>
            </a:pPr>
            <a:r>
              <a:rPr lang="en-US" sz="1600" dirty="0"/>
              <a:t>Evaluating a company’s performance requires systematic financial analysis and understanding key ratios. Financial analysis involves examining trends in revenue, costs, and profits over time to assess growth potential and operational efficiency. Women entrepreneurs, particularly, benefit from these insights to tailor strategies that enhance competitiveness.</a:t>
            </a:r>
          </a:p>
          <a:p>
            <a:pPr marL="50800" lvl="0" indent="0" algn="just">
              <a:buNone/>
            </a:pPr>
            <a:r>
              <a:rPr lang="en-US" sz="1600" dirty="0"/>
              <a:t>Basic ratio analysis simplifies the assessment of financial health. Profitability ratios, such as net profit margin, indicate how efficiently a business converts revenue into profit. Liquidity ratios assess the ability to cover short-term obligations, while leverage ratios measure the company’s reliance on borrowed funds. Efficiency ratios track how effectively assets are managed to generate revenue.</a:t>
            </a:r>
          </a:p>
          <a:p>
            <a:pPr marL="50800" lvl="0" indent="0" algn="just">
              <a:buNone/>
            </a:pPr>
            <a:r>
              <a:rPr lang="en-US" sz="1600" dirty="0"/>
              <a:t>Using these tools, women entrepreneurs can identify strengths, address weaknesses, and make informed decisions. Financial analysis not only fosters strategic planning but also builds confidence among stakeholders and investors.</a:t>
            </a:r>
          </a:p>
          <a:p>
            <a:pPr marL="50800" lvl="0" indent="0" algn="l" rtl="0">
              <a:lnSpc>
                <a:spcPct val="90000"/>
              </a:lnSpc>
              <a:spcBef>
                <a:spcPts val="1000"/>
              </a:spcBef>
              <a:spcAft>
                <a:spcPts val="0"/>
              </a:spcAft>
              <a:buSzPts val="2800"/>
              <a:buNone/>
            </a:pPr>
            <a:endParaRPr lang="en-US" dirty="0"/>
          </a:p>
        </p:txBody>
      </p:sp>
    </p:spTree>
    <p:extLst>
      <p:ext uri="{BB962C8B-B14F-4D97-AF65-F5344CB8AC3E}">
        <p14:creationId xmlns:p14="http://schemas.microsoft.com/office/powerpoint/2010/main" val="353098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Company Performance Evaluation </a:t>
            </a:r>
            <a:br>
              <a:rPr lang="en-US" dirty="0"/>
            </a:br>
            <a:r>
              <a:rPr lang="hu-HU" dirty="0"/>
              <a:t>(Financial Analysis and Basic Ratio Analysis)</a:t>
            </a:r>
            <a:endParaRPr dirty="0"/>
          </a:p>
        </p:txBody>
      </p:sp>
      <p:pic>
        <p:nvPicPr>
          <p:cNvPr id="5" name="Picture 4">
            <a:extLst>
              <a:ext uri="{FF2B5EF4-FFF2-40B4-BE49-F238E27FC236}">
                <a16:creationId xmlns:a16="http://schemas.microsoft.com/office/drawing/2014/main" id="{A35E64EF-5F61-4698-B795-3EDCADED274F}"/>
              </a:ext>
            </a:extLst>
          </p:cNvPr>
          <p:cNvPicPr>
            <a:picLocks noChangeAspect="1"/>
          </p:cNvPicPr>
          <p:nvPr/>
        </p:nvPicPr>
        <p:blipFill>
          <a:blip r:embed="rId3"/>
          <a:stretch>
            <a:fillRect/>
          </a:stretch>
        </p:blipFill>
        <p:spPr>
          <a:xfrm>
            <a:off x="2124636" y="1586752"/>
            <a:ext cx="6526306" cy="4894729"/>
          </a:xfrm>
          <a:prstGeom prst="rect">
            <a:avLst/>
          </a:prstGeom>
        </p:spPr>
      </p:pic>
      <p:sp>
        <p:nvSpPr>
          <p:cNvPr id="10" name="Google Shape;114;p23">
            <a:extLst>
              <a:ext uri="{FF2B5EF4-FFF2-40B4-BE49-F238E27FC236}">
                <a16:creationId xmlns:a16="http://schemas.microsoft.com/office/drawing/2014/main" id="{38AAD38A-F1BD-4E57-9B81-55F67BDE7B1F}"/>
              </a:ext>
            </a:extLst>
          </p:cNvPr>
          <p:cNvSpPr txBox="1">
            <a:spLocks noGrp="1"/>
          </p:cNvSpPr>
          <p:nvPr>
            <p:ph type="body" idx="1"/>
          </p:nvPr>
        </p:nvSpPr>
        <p:spPr>
          <a:xfrm>
            <a:off x="1748118" y="6338544"/>
            <a:ext cx="7386917" cy="631382"/>
          </a:xfrm>
          <a:prstGeom prst="rect">
            <a:avLst/>
          </a:prstGeom>
          <a:noFill/>
          <a:ln>
            <a:noFill/>
          </a:ln>
        </p:spPr>
        <p:txBody>
          <a:bodyPr spcFirstLastPara="1" wrap="square" lIns="91425" tIns="45700" rIns="91425" bIns="45700" anchor="t" anchorCtr="0">
            <a:noAutofit/>
          </a:bodyPr>
          <a:lstStyle/>
          <a:p>
            <a:pPr marL="50800" indent="0" algn="ctr">
              <a:buNone/>
            </a:pPr>
            <a:r>
              <a:rPr lang="en-US" sz="1200" i="1" dirty="0"/>
              <a:t>Figure 1 Key aspects of access to finance. Created by the author.</a:t>
            </a:r>
          </a:p>
        </p:txBody>
      </p:sp>
    </p:spTree>
    <p:extLst>
      <p:ext uri="{BB962C8B-B14F-4D97-AF65-F5344CB8AC3E}">
        <p14:creationId xmlns:p14="http://schemas.microsoft.com/office/powerpoint/2010/main" val="2820076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30" y="765853"/>
            <a:ext cx="4325046" cy="519457"/>
          </a:xfrm>
          <a:prstGeom prst="rect">
            <a:avLst/>
          </a:prstGeom>
          <a:noFill/>
          <a:ln>
            <a:noFill/>
          </a:ln>
        </p:spPr>
        <p:txBody>
          <a:bodyPr spcFirstLastPara="1" wrap="square" lIns="91425" tIns="45700" rIns="91425" bIns="45700" anchor="t" anchorCtr="0">
            <a:normAutofit fontScale="90000"/>
          </a:bodyPr>
          <a:lstStyle/>
          <a:p>
            <a:pPr lvl="0"/>
            <a:r>
              <a:rPr lang="en-US" b="1" dirty="0"/>
              <a:t>Liquidity Ratios</a:t>
            </a:r>
          </a:p>
        </p:txBody>
      </p:sp>
      <p:sp>
        <p:nvSpPr>
          <p:cNvPr id="114" name="Google Shape;114;p23"/>
          <p:cNvSpPr txBox="1">
            <a:spLocks noGrp="1"/>
          </p:cNvSpPr>
          <p:nvPr>
            <p:ph type="body" idx="1"/>
          </p:nvPr>
        </p:nvSpPr>
        <p:spPr>
          <a:xfrm>
            <a:off x="831788" y="1361889"/>
            <a:ext cx="10133975" cy="5307851"/>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Liquidity: the ability of a firm to pay its short-term debts.</a:t>
            </a:r>
          </a:p>
          <a:p>
            <a:pPr marL="50800" indent="0" algn="just">
              <a:buNone/>
            </a:pPr>
            <a:r>
              <a:rPr lang="en-US" sz="1600" dirty="0"/>
              <a:t>Liquidity ratios measure a company’s ability to meet short-term obligations. The current ratio, calculated as current assets divided by current liabilities, indicates the availability of resources to cover debts. A higher ratio suggests better liquidity, while a lower ratio signals potential financial strain.</a:t>
            </a:r>
          </a:p>
          <a:p>
            <a:pPr marL="50800" indent="0" algn="just">
              <a:buNone/>
            </a:pPr>
            <a:r>
              <a:rPr lang="en-US" sz="1600" dirty="0"/>
              <a:t>The quick ratio (acid-test ratio) refines this analysis by excluding inventory from assets, focusing only on liquid resources. This is particularly useful for businesses in industries with slow-moving inventory. For women entrepreneurs, understanding these ratios is vital to maintaining operational stability and avoiding financial difficulties. Also known as the quick ratio, this is a stricter test of a firm’s liquidity. It ignores the least liquid of the firm’s current assets – inventories (stocks). </a:t>
            </a:r>
          </a:p>
          <a:p>
            <a:pPr marL="50800" indent="0" algn="just">
              <a:buNone/>
            </a:pPr>
            <a:r>
              <a:rPr lang="en-US" sz="1600" dirty="0"/>
              <a:t> </a:t>
            </a:r>
          </a:p>
          <a:p>
            <a:pPr marL="50800" indent="0" algn="just">
              <a:buNone/>
            </a:pPr>
            <a:r>
              <a:rPr lang="en-US" sz="1600" dirty="0"/>
              <a:t>                                                         liquid assets </a:t>
            </a:r>
          </a:p>
          <a:p>
            <a:pPr marL="50800" indent="0" algn="just">
              <a:buNone/>
            </a:pPr>
            <a:r>
              <a:rPr lang="en-US" sz="1600" dirty="0"/>
              <a:t>    Acid-test ratio:                       current liabilities</a:t>
            </a:r>
          </a:p>
          <a:p>
            <a:pPr marL="50800" indent="0" algn="just">
              <a:buNone/>
            </a:pPr>
            <a:r>
              <a:rPr lang="en-US" sz="1600" dirty="0"/>
              <a:t> </a:t>
            </a:r>
          </a:p>
          <a:p>
            <a:pPr marL="50800" indent="0" algn="just">
              <a:buNone/>
            </a:pPr>
            <a:r>
              <a:rPr lang="en-US" sz="1600" dirty="0"/>
              <a:t>Regularly monitoring liquidity ratios helps identify cash flow bottlenecks and ensures readiness to meet financial commitments. It also builds trust with lenders and suppliers, facilitating smoother business operations.</a:t>
            </a:r>
          </a:p>
          <a:p>
            <a:pPr marL="50800" lvl="0" indent="0" algn="just" rtl="0">
              <a:lnSpc>
                <a:spcPct val="90000"/>
              </a:lnSpc>
              <a:spcBef>
                <a:spcPts val="1000"/>
              </a:spcBef>
              <a:spcAft>
                <a:spcPts val="0"/>
              </a:spcAft>
              <a:buSzPts val="2800"/>
              <a:buNone/>
            </a:pPr>
            <a:endParaRPr lang="en-US" dirty="0"/>
          </a:p>
        </p:txBody>
      </p:sp>
      <p:cxnSp>
        <p:nvCxnSpPr>
          <p:cNvPr id="3" name="Straight Connector 2">
            <a:extLst>
              <a:ext uri="{FF2B5EF4-FFF2-40B4-BE49-F238E27FC236}">
                <a16:creationId xmlns:a16="http://schemas.microsoft.com/office/drawing/2014/main" id="{32C17C4C-8A85-4CA1-B8FD-B0AB5DFC320A}"/>
              </a:ext>
            </a:extLst>
          </p:cNvPr>
          <p:cNvCxnSpPr/>
          <p:nvPr/>
        </p:nvCxnSpPr>
        <p:spPr>
          <a:xfrm>
            <a:off x="3657600" y="4939553"/>
            <a:ext cx="2438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1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30" y="765853"/>
            <a:ext cx="4325046" cy="519457"/>
          </a:xfrm>
          <a:prstGeom prst="rect">
            <a:avLst/>
          </a:prstGeom>
          <a:noFill/>
          <a:ln>
            <a:noFill/>
          </a:ln>
        </p:spPr>
        <p:txBody>
          <a:bodyPr spcFirstLastPara="1" wrap="square" lIns="91425" tIns="45700" rIns="91425" bIns="45700" anchor="t" anchorCtr="0">
            <a:normAutofit fontScale="90000"/>
          </a:bodyPr>
          <a:lstStyle/>
          <a:p>
            <a:pPr lvl="0"/>
            <a:r>
              <a:rPr lang="en-US" b="1" dirty="0"/>
              <a:t>Credit Ratio</a:t>
            </a:r>
          </a:p>
        </p:txBody>
      </p:sp>
      <p:sp>
        <p:nvSpPr>
          <p:cNvPr id="114" name="Google Shape;114;p23"/>
          <p:cNvSpPr txBox="1">
            <a:spLocks noGrp="1"/>
          </p:cNvSpPr>
          <p:nvPr>
            <p:ph type="body" idx="1"/>
          </p:nvPr>
        </p:nvSpPr>
        <p:spPr>
          <a:xfrm>
            <a:off x="831788" y="2088030"/>
            <a:ext cx="10133975" cy="2950135"/>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Credit ratios assess a company’s ability to handle its debt obligations. The debt-to-equity ratio compares total liabilities to shareholders' equity, reflecting the balance between borrowed funds and owner investments. A higher ratio may indicate financial risk but also highlights growth potential when managed effectively.</a:t>
            </a:r>
          </a:p>
          <a:p>
            <a:pPr marL="50800" indent="0" algn="just">
              <a:buNone/>
            </a:pPr>
            <a:r>
              <a:rPr lang="en-US" sz="1600" dirty="0"/>
              <a:t>The interest coverage ratio measures how easily a business can pay interest on its debt using operating income. This ratio is critical for entrepreneurs seeking loans, as it reassures lenders about repayment capacity. Women entrepreneurs can leverage these insights to optimize borrowing strategies and negotiate favorable terms.</a:t>
            </a:r>
          </a:p>
          <a:p>
            <a:pPr marL="50800" indent="0" algn="just">
              <a:buNone/>
            </a:pPr>
            <a:r>
              <a:rPr lang="en-US" sz="1600" dirty="0"/>
              <a:t>By understanding and applying credit ratios, businesses can achieve sustainable growth while maintaining financial stability.</a:t>
            </a:r>
            <a:endParaRPr lang="en-US" dirty="0"/>
          </a:p>
        </p:txBody>
      </p:sp>
    </p:spTree>
    <p:extLst>
      <p:ext uri="{BB962C8B-B14F-4D97-AF65-F5344CB8AC3E}">
        <p14:creationId xmlns:p14="http://schemas.microsoft.com/office/powerpoint/2010/main" val="171393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653881" y="534545"/>
            <a:ext cx="10133976" cy="828090"/>
          </a:xfrm>
          <a:prstGeom prst="rect">
            <a:avLst/>
          </a:prstGeom>
          <a:noFill/>
          <a:ln>
            <a:noFill/>
          </a:ln>
        </p:spPr>
        <p:txBody>
          <a:bodyPr spcFirstLastPara="1" wrap="square" lIns="91425" tIns="45700" rIns="91425" bIns="45700" anchor="t" anchorCtr="0">
            <a:normAutofit fontScale="90000"/>
          </a:bodyPr>
          <a:lstStyle/>
          <a:p>
            <a:r>
              <a:rPr lang="en-GB" b="1" dirty="0"/>
              <a:t>Training For Women Entrepreneurs: </a:t>
            </a:r>
            <a:br>
              <a:rPr lang="en-GB" b="1" dirty="0"/>
            </a:br>
            <a:r>
              <a:rPr lang="en-GB" b="1" dirty="0"/>
              <a:t>Access To Finance And Innovation</a:t>
            </a:r>
            <a:endParaRPr lang="en-US" dirty="0"/>
          </a:p>
        </p:txBody>
      </p:sp>
      <p:sp>
        <p:nvSpPr>
          <p:cNvPr id="65" name="Google Shape;65;p2"/>
          <p:cNvSpPr txBox="1">
            <a:spLocks noGrp="1"/>
          </p:cNvSpPr>
          <p:nvPr>
            <p:ph type="body" idx="1"/>
          </p:nvPr>
        </p:nvSpPr>
        <p:spPr>
          <a:xfrm>
            <a:off x="741611" y="2180590"/>
            <a:ext cx="9653369" cy="2496819"/>
          </a:xfrm>
          <a:prstGeom prst="rect">
            <a:avLst/>
          </a:prstGeom>
          <a:noFill/>
          <a:ln>
            <a:noFill/>
          </a:ln>
        </p:spPr>
        <p:txBody>
          <a:bodyPr spcFirstLastPara="1" wrap="square" lIns="91425" tIns="45700" rIns="91425" bIns="45700" anchor="t" anchorCtr="0">
            <a:noAutofit/>
          </a:bodyPr>
          <a:lstStyle/>
          <a:p>
            <a:pPr marL="50800" lvl="0" indent="0" algn="just">
              <a:buNone/>
            </a:pPr>
            <a:r>
              <a:rPr lang="en-GB" sz="1600" dirty="0"/>
              <a:t>This module equips women entrepreneurs with essential skills in financial management and innovation funding. It covers key topics such as understanding legal documentation, financial statements, performance evaluation, liquidity and credit ratios and pitching to investors. The module also explores net working capital management, creditworthiness assessment, and profitability analysis. </a:t>
            </a:r>
          </a:p>
          <a:p>
            <a:pPr marL="50800" lvl="0" indent="0" algn="just">
              <a:buNone/>
            </a:pPr>
            <a:r>
              <a:rPr lang="en-GB" sz="1600" dirty="0"/>
              <a:t>Participants will learn to navigate financial challenges, secure funding for innovation, and enhance strategic decision-making capabilities. The training combines theoretical knowledge with practical exercises, ensuring a comprehensive learning experience </a:t>
            </a:r>
            <a:endParaRPr sz="1600" dirty="0"/>
          </a:p>
        </p:txBody>
      </p:sp>
    </p:spTree>
    <p:extLst>
      <p:ext uri="{BB962C8B-B14F-4D97-AF65-F5344CB8AC3E}">
        <p14:creationId xmlns:p14="http://schemas.microsoft.com/office/powerpoint/2010/main" val="3022344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850216" y="3765531"/>
            <a:ext cx="7058393" cy="71892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accent1"/>
              </a:buClr>
              <a:buSzPts val="2000"/>
              <a:buFont typeface="Arial"/>
              <a:buNone/>
            </a:pPr>
            <a:r>
              <a:rPr lang="en-US" dirty="0"/>
              <a:t>F</a:t>
            </a:r>
            <a:r>
              <a:rPr lang="hu-HU" dirty="0"/>
              <a:t>unding for women’s SMEs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6924811" cy="519457"/>
          </a:xfrm>
          <a:prstGeom prst="rect">
            <a:avLst/>
          </a:prstGeom>
          <a:noFill/>
          <a:ln>
            <a:noFill/>
          </a:ln>
        </p:spPr>
        <p:txBody>
          <a:bodyPr spcFirstLastPara="1" wrap="square" lIns="91425" tIns="45700" rIns="91425" bIns="45700" anchor="t" anchorCtr="0">
            <a:normAutofit fontScale="90000"/>
          </a:bodyPr>
          <a:lstStyle/>
          <a:p>
            <a:pPr lvl="0"/>
            <a:r>
              <a:rPr lang="en-US" b="1" dirty="0"/>
              <a:t>Funding for Women’s SMEs</a:t>
            </a:r>
          </a:p>
        </p:txBody>
      </p:sp>
      <p:sp>
        <p:nvSpPr>
          <p:cNvPr id="114" name="Google Shape;114;p23"/>
          <p:cNvSpPr txBox="1">
            <a:spLocks noGrp="1"/>
          </p:cNvSpPr>
          <p:nvPr>
            <p:ph type="body" idx="1"/>
          </p:nvPr>
        </p:nvSpPr>
        <p:spPr>
          <a:xfrm>
            <a:off x="760071" y="1469466"/>
            <a:ext cx="10133975" cy="4895475"/>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Innovation funding is crucial for empowering women entrepreneurs to drive growth in small and medium enterprises (SMEs). Grants, loans, and equity financing are popular options. Governments and international organizations often provide targeted programs to support women-led businesses in technology, sustainable development, and other innovative fields.</a:t>
            </a:r>
          </a:p>
          <a:p>
            <a:pPr marL="50800" indent="0" algn="just">
              <a:buNone/>
            </a:pPr>
            <a:r>
              <a:rPr lang="en-US" sz="1600" dirty="0"/>
              <a:t>Securing funding requires a solid business plan that highlights the innovative aspect of the enterprise. This includes identifying a unique selling proposition, demonstrating market potential, and outlining the expected impact. Additionally, women entrepreneurs can benefit from incubators and accelerators that offer mentorship alongside funding opportunities.</a:t>
            </a:r>
          </a:p>
          <a:p>
            <a:pPr marL="50800" indent="0" algn="just">
              <a:buNone/>
            </a:pPr>
            <a:r>
              <a:rPr lang="en-US" sz="1600" dirty="0"/>
              <a:t>Women entrepreneurs have multiple financing options available, each with unique benefits and challenges. The choice of funding method depends on the business model, growth stage, and financial needs. By understanding these funding sources, women entrepreneurs can develop a strategic approach to securing capital and building successful, sustainable businesses.</a:t>
            </a:r>
          </a:p>
          <a:p>
            <a:pPr marL="50800" indent="0" algn="just">
              <a:buNone/>
            </a:pPr>
            <a:r>
              <a:rPr lang="en-US" sz="1600" dirty="0"/>
              <a:t>Securing financing is one of the most critical aspects of launching and growing a business. Women entrepreneurs face unique challenges in accessing capital, but there are various funding options available to support their ventures. These funding sources differ in terms of eligibility, repayment obligations, and the level of business control retained by the entrepreneur. </a:t>
            </a:r>
            <a:endParaRPr lang="en-US" dirty="0"/>
          </a:p>
        </p:txBody>
      </p:sp>
    </p:spTree>
    <p:extLst>
      <p:ext uri="{BB962C8B-B14F-4D97-AF65-F5344CB8AC3E}">
        <p14:creationId xmlns:p14="http://schemas.microsoft.com/office/powerpoint/2010/main" val="240427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6924811" cy="519457"/>
          </a:xfrm>
          <a:prstGeom prst="rect">
            <a:avLst/>
          </a:prstGeom>
          <a:noFill/>
          <a:ln>
            <a:noFill/>
          </a:ln>
        </p:spPr>
        <p:txBody>
          <a:bodyPr spcFirstLastPara="1" wrap="square" lIns="91425" tIns="45700" rIns="91425" bIns="45700" anchor="t" anchorCtr="0">
            <a:normAutofit fontScale="90000"/>
          </a:bodyPr>
          <a:lstStyle/>
          <a:p>
            <a:pPr lvl="0"/>
            <a:r>
              <a:rPr lang="en-US" b="1" dirty="0"/>
              <a:t>Funding for Women’s SMEs</a:t>
            </a:r>
          </a:p>
        </p:txBody>
      </p:sp>
      <p:sp>
        <p:nvSpPr>
          <p:cNvPr id="114" name="Google Shape;114;p23"/>
          <p:cNvSpPr txBox="1">
            <a:spLocks noGrp="1"/>
          </p:cNvSpPr>
          <p:nvPr>
            <p:ph type="body" idx="1"/>
          </p:nvPr>
        </p:nvSpPr>
        <p:spPr>
          <a:xfrm>
            <a:off x="1360708" y="3419292"/>
            <a:ext cx="7048188" cy="519458"/>
          </a:xfrm>
          <a:prstGeom prst="rect">
            <a:avLst/>
          </a:prstGeom>
          <a:noFill/>
          <a:ln>
            <a:noFill/>
          </a:ln>
        </p:spPr>
        <p:txBody>
          <a:bodyPr spcFirstLastPara="1" wrap="square" lIns="91425" tIns="45700" rIns="91425" bIns="45700" anchor="t" anchorCtr="0">
            <a:noAutofit/>
          </a:bodyPr>
          <a:lstStyle/>
          <a:p>
            <a:pPr marL="50800" indent="0" algn="just">
              <a:buNone/>
            </a:pPr>
            <a:r>
              <a:rPr lang="en-US" sz="1600" b="1" dirty="0"/>
              <a:t>THEORETICAL OVERVIEW OF THE KEY FINANCING METHODS.</a:t>
            </a:r>
            <a:endParaRPr lang="en-US" b="1" dirty="0"/>
          </a:p>
        </p:txBody>
      </p:sp>
    </p:spTree>
    <p:extLst>
      <p:ext uri="{BB962C8B-B14F-4D97-AF65-F5344CB8AC3E}">
        <p14:creationId xmlns:p14="http://schemas.microsoft.com/office/powerpoint/2010/main" val="971824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502012" y="792747"/>
            <a:ext cx="5490459"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GRANTS (NON-REPAYABLE FUNDS)</a:t>
            </a:r>
          </a:p>
          <a:p>
            <a:pPr marL="50800" indent="0">
              <a:buNone/>
            </a:pPr>
            <a:r>
              <a:rPr lang="en-US" sz="1600" dirty="0"/>
              <a:t>Grants are financial awards provided by governments, private organizations, or non-profits to support businesses without requiring repayment. They are typically awarded based on specific criteria, such as industry focus, social impact, or business ownership demographics (e.g., women-led businesses).</a:t>
            </a:r>
          </a:p>
          <a:p>
            <a:pPr marL="50800" indent="0">
              <a:buNone/>
            </a:pPr>
            <a:r>
              <a:rPr lang="en-US" sz="1600" dirty="0"/>
              <a:t> </a:t>
            </a:r>
          </a:p>
          <a:p>
            <a:pPr marL="50800" indent="0">
              <a:buNone/>
            </a:pPr>
            <a:r>
              <a:rPr lang="en-US" sz="1600" dirty="0"/>
              <a:t>Key Characteristics:</a:t>
            </a:r>
          </a:p>
          <a:p>
            <a:r>
              <a:rPr lang="en-US" sz="1600" dirty="0"/>
              <a:t>No repayment required</a:t>
            </a:r>
          </a:p>
          <a:p>
            <a:r>
              <a:rPr lang="en-US" sz="1600" dirty="0"/>
              <a:t>Competitive application process</a:t>
            </a:r>
          </a:p>
          <a:p>
            <a:r>
              <a:rPr lang="en-US" sz="1600" dirty="0"/>
              <a:t>Often awarded for specific business purposes (e.g., innovation, social impact)</a:t>
            </a:r>
          </a:p>
          <a:p>
            <a:r>
              <a:rPr lang="en-US" sz="1600" dirty="0"/>
              <a:t>May have reporting requirements to show fund utilization</a:t>
            </a:r>
          </a:p>
          <a:p>
            <a:pPr marL="50800" indent="0">
              <a:buNone/>
            </a:pPr>
            <a:r>
              <a:rPr lang="en-US" sz="1600" dirty="0"/>
              <a:t> </a:t>
            </a:r>
          </a:p>
          <a:p>
            <a:pPr marL="50800" indent="0">
              <a:buNone/>
            </a:pPr>
            <a:r>
              <a:rPr lang="en-US" sz="1600" dirty="0"/>
              <a:t>📌 </a:t>
            </a:r>
            <a:r>
              <a:rPr lang="en-US" sz="1600" i="1" dirty="0"/>
              <a:t>Example:</a:t>
            </a:r>
            <a:r>
              <a:rPr lang="en-US" sz="1600" dirty="0"/>
              <a:t> Government-backed grants for women entrepreneurs support economic empowerment by reducing financial barriers to business entry and expansion.</a:t>
            </a:r>
          </a:p>
          <a:p>
            <a:pPr marL="50800" indent="0">
              <a:buNone/>
            </a:pPr>
            <a:r>
              <a:rPr lang="en-US" sz="1600" dirty="0"/>
              <a:t> </a:t>
            </a:r>
          </a:p>
          <a:p>
            <a:pPr marL="50800" lvl="0" indent="0" algn="l" rtl="0">
              <a:lnSpc>
                <a:spcPct val="90000"/>
              </a:lnSpc>
              <a:spcBef>
                <a:spcPts val="1000"/>
              </a:spcBef>
              <a:spcAft>
                <a:spcPts val="0"/>
              </a:spcAft>
              <a:buSzPts val="2800"/>
              <a:buNone/>
            </a:pPr>
            <a:endParaRP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BUSINESS LOANS</a:t>
            </a:r>
          </a:p>
          <a:p>
            <a:pPr marL="50800" indent="0">
              <a:buNone/>
            </a:pPr>
            <a:r>
              <a:rPr lang="en-US" sz="1600" dirty="0"/>
              <a:t>A business loan is a form of debt financing in which an entrepreneur borrows capital from a financial institution, online lender, or government-backed program and repays it over time with interest. Loans provide a structured repayment schedule, but they require a solid credit history, business plan, and sometimes collateral.</a:t>
            </a:r>
          </a:p>
          <a:p>
            <a:pPr marL="50800" indent="0">
              <a:buNone/>
            </a:pPr>
            <a:r>
              <a:rPr lang="en-US" sz="1600" dirty="0"/>
              <a:t> </a:t>
            </a:r>
          </a:p>
          <a:p>
            <a:pPr marL="50800" indent="0">
              <a:buNone/>
            </a:pPr>
            <a:r>
              <a:rPr lang="en-US" sz="1600" dirty="0"/>
              <a:t>Key Characteristics:</a:t>
            </a:r>
          </a:p>
          <a:p>
            <a:r>
              <a:rPr lang="en-US" sz="1600" dirty="0"/>
              <a:t>Requires repayment with interest</a:t>
            </a:r>
          </a:p>
          <a:p>
            <a:r>
              <a:rPr lang="en-US" sz="1600" dirty="0"/>
              <a:t>Can be secured (requires collateral) or unsecured (higher interest rates)</a:t>
            </a:r>
          </a:p>
          <a:p>
            <a:r>
              <a:rPr lang="en-US" sz="1600" dirty="0"/>
              <a:t>Can be short-term or long-term, depending on the business needs</a:t>
            </a:r>
          </a:p>
          <a:p>
            <a:r>
              <a:rPr lang="en-US" sz="1600" dirty="0"/>
              <a:t>Allows business owners to maintain full equity ownership</a:t>
            </a:r>
          </a:p>
          <a:p>
            <a:pPr marL="50800" indent="0">
              <a:buNone/>
            </a:pPr>
            <a:endParaRPr lang="en-US" sz="1600" dirty="0"/>
          </a:p>
          <a:p>
            <a:pPr marL="50800" indent="0">
              <a:buNone/>
            </a:pPr>
            <a:r>
              <a:rPr lang="en-US" sz="1600" dirty="0"/>
              <a:t>📌 </a:t>
            </a:r>
            <a:r>
              <a:rPr lang="en-US" sz="1600" i="1" dirty="0"/>
              <a:t>Example:</a:t>
            </a:r>
            <a:r>
              <a:rPr lang="en-US" sz="1600" dirty="0"/>
              <a:t> Microloans are a common financing method for small businesses, particularly in developing economies, providing low-interest capital to women entrepreneurs.</a:t>
            </a:r>
          </a:p>
          <a:p>
            <a:pPr marL="50800" indent="0">
              <a:buNone/>
            </a:pPr>
            <a:r>
              <a:rPr lang="en-US" sz="1600" dirty="0"/>
              <a:t> </a:t>
            </a:r>
          </a:p>
          <a:p>
            <a:pPr marL="50800" lvl="0" indent="0" algn="l" rtl="0">
              <a:lnSpc>
                <a:spcPct val="90000"/>
              </a:lnSpc>
              <a:spcBef>
                <a:spcPts val="1000"/>
              </a:spcBef>
              <a:spcAft>
                <a:spcPts val="0"/>
              </a:spcAft>
              <a:buSzPts val="2800"/>
              <a:buNone/>
            </a:pPr>
            <a:endParaRPr sz="1600" dirty="0"/>
          </a:p>
        </p:txBody>
      </p:sp>
    </p:spTree>
    <p:extLst>
      <p:ext uri="{BB962C8B-B14F-4D97-AF65-F5344CB8AC3E}">
        <p14:creationId xmlns:p14="http://schemas.microsoft.com/office/powerpoint/2010/main" val="3171067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VENTURE CAPITAL (VC) AND ANGEL INVESTORS</a:t>
            </a:r>
          </a:p>
          <a:p>
            <a:pPr marL="50800" indent="0">
              <a:buNone/>
            </a:pPr>
            <a:r>
              <a:rPr lang="en-US" sz="1600" dirty="0"/>
              <a:t>Venture capital (VC) and angel investment involve external investors providing capital in exchange for equity (partial ownership) in the business. Venture capital firms typically invest in high-growth startups, while angel investors are individuals who provide early-stage funding.</a:t>
            </a:r>
          </a:p>
          <a:p>
            <a:pPr marL="50800" indent="0">
              <a:buNone/>
            </a:pPr>
            <a:r>
              <a:rPr lang="en-US" sz="1600" dirty="0"/>
              <a:t> </a:t>
            </a:r>
          </a:p>
          <a:p>
            <a:pPr marL="50800" indent="0">
              <a:buNone/>
            </a:pPr>
            <a:r>
              <a:rPr lang="en-US" sz="1600" dirty="0"/>
              <a:t>Key Characteristics:</a:t>
            </a:r>
          </a:p>
          <a:p>
            <a:r>
              <a:rPr lang="en-US" sz="1600" dirty="0"/>
              <a:t>Provides significant funding for scaling businesses</a:t>
            </a:r>
          </a:p>
          <a:p>
            <a:r>
              <a:rPr lang="en-US" sz="1600" dirty="0"/>
              <a:t>Investors take an ownership stake and may influence decision-making</a:t>
            </a:r>
          </a:p>
          <a:p>
            <a:r>
              <a:rPr lang="en-US" sz="1600" dirty="0"/>
              <a:t>Suitable for high-growth, innovative startups</a:t>
            </a:r>
          </a:p>
          <a:p>
            <a:r>
              <a:rPr lang="en-US" sz="1600" dirty="0"/>
              <a:t>Requires a strong business plan and growth strategy</a:t>
            </a:r>
          </a:p>
          <a:p>
            <a:pPr marL="50800" indent="0">
              <a:buNone/>
            </a:pPr>
            <a:r>
              <a:rPr lang="en-US" sz="1600" dirty="0"/>
              <a:t> </a:t>
            </a:r>
          </a:p>
          <a:p>
            <a:pPr marL="50800" indent="0">
              <a:buNone/>
            </a:pPr>
            <a:r>
              <a:rPr lang="en-US" sz="1600" dirty="0"/>
              <a:t>📌 </a:t>
            </a:r>
            <a:r>
              <a:rPr lang="en-US" sz="1600" i="1" dirty="0"/>
              <a:t>Example:</a:t>
            </a:r>
            <a:r>
              <a:rPr lang="en-US" sz="1600" dirty="0"/>
              <a:t> Tech startups often attract venture capital funding because they demonstrate high scalability and profitability potential.</a:t>
            </a:r>
          </a:p>
          <a:p>
            <a:pPr marL="50800" lvl="0" indent="0" algn="l" rtl="0">
              <a:lnSpc>
                <a:spcPct val="90000"/>
              </a:lnSpc>
              <a:spcBef>
                <a:spcPts val="1000"/>
              </a:spcBef>
              <a:spcAft>
                <a:spcPts val="0"/>
              </a:spcAft>
              <a:buSzPts val="2800"/>
              <a:buNone/>
            </a:pPr>
            <a:endParaRPr sz="1600" dirty="0"/>
          </a:p>
        </p:txBody>
      </p:sp>
    </p:spTree>
    <p:extLst>
      <p:ext uri="{BB962C8B-B14F-4D97-AF65-F5344CB8AC3E}">
        <p14:creationId xmlns:p14="http://schemas.microsoft.com/office/powerpoint/2010/main" val="489980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CROWDFUNDING</a:t>
            </a:r>
          </a:p>
          <a:p>
            <a:pPr marL="50800" indent="0">
              <a:buNone/>
            </a:pPr>
            <a:r>
              <a:rPr lang="en-US" sz="1600" dirty="0"/>
              <a:t>Crowdfunding is a method of raising funds from a large number of people, usually through online platforms. It allows entrepreneurs to secure financing without traditional financial intermediaries, leveraging public interest and community support.</a:t>
            </a:r>
          </a:p>
          <a:p>
            <a:pPr marL="50800" indent="0">
              <a:buNone/>
            </a:pPr>
            <a:r>
              <a:rPr lang="en-US" sz="1600" dirty="0"/>
              <a:t> </a:t>
            </a:r>
          </a:p>
          <a:p>
            <a:pPr marL="50800" indent="0">
              <a:buNone/>
            </a:pPr>
            <a:r>
              <a:rPr lang="en-US" sz="1600" dirty="0"/>
              <a:t>Key Characteristics:</a:t>
            </a:r>
          </a:p>
          <a:p>
            <a:r>
              <a:rPr lang="en-US" sz="1600" dirty="0"/>
              <a:t>Uses digital platforms to raise small amounts from many contributors</a:t>
            </a:r>
          </a:p>
          <a:p>
            <a:r>
              <a:rPr lang="en-US" sz="1600" dirty="0"/>
              <a:t>Can be </a:t>
            </a:r>
            <a:r>
              <a:rPr lang="en-US" sz="1600" b="1" dirty="0"/>
              <a:t>reward-based</a:t>
            </a:r>
            <a:r>
              <a:rPr lang="en-US" sz="1600" dirty="0"/>
              <a:t> (pre-selling products), </a:t>
            </a:r>
            <a:r>
              <a:rPr lang="en-US" sz="1600" b="1" dirty="0"/>
              <a:t>equity-based</a:t>
            </a:r>
            <a:r>
              <a:rPr lang="en-US" sz="1600" dirty="0"/>
              <a:t> (offering shares), or </a:t>
            </a:r>
            <a:r>
              <a:rPr lang="en-US" sz="1600" b="1" dirty="0"/>
              <a:t>debt-based</a:t>
            </a:r>
            <a:r>
              <a:rPr lang="en-US" sz="1600" dirty="0"/>
              <a:t> (repayable loans)</a:t>
            </a:r>
          </a:p>
          <a:p>
            <a:r>
              <a:rPr lang="en-US" sz="1600" dirty="0"/>
              <a:t>Ideal for product-based businesses and creative ventures</a:t>
            </a:r>
          </a:p>
          <a:p>
            <a:r>
              <a:rPr lang="en-US" sz="1600" dirty="0"/>
              <a:t>Requires strong marketing and audience engagement</a:t>
            </a:r>
          </a:p>
          <a:p>
            <a:pPr marL="50800" indent="0">
              <a:buNone/>
            </a:pPr>
            <a:r>
              <a:rPr lang="en-US" sz="1600" dirty="0"/>
              <a:t> </a:t>
            </a:r>
          </a:p>
          <a:p>
            <a:pPr marL="50800" indent="0">
              <a:buNone/>
            </a:pPr>
            <a:r>
              <a:rPr lang="en-US" sz="1600" dirty="0"/>
              <a:t>📌 </a:t>
            </a:r>
            <a:r>
              <a:rPr lang="en-US" sz="1600" i="1" dirty="0"/>
              <a:t>Example:</a:t>
            </a:r>
            <a:r>
              <a:rPr lang="en-US" sz="1600" dirty="0"/>
              <a:t> Women-led businesses in fashion or technology often use Kickstarter to secure early-stage funding by offering pre-orders as rewards to backers.</a:t>
            </a:r>
          </a:p>
          <a:p>
            <a:pPr marL="50800" lvl="0" indent="0" algn="l" rtl="0">
              <a:lnSpc>
                <a:spcPct val="90000"/>
              </a:lnSpc>
              <a:spcBef>
                <a:spcPts val="1000"/>
              </a:spcBef>
              <a:spcAft>
                <a:spcPts val="0"/>
              </a:spcAft>
              <a:buSzPts val="2800"/>
              <a:buNone/>
            </a:pPr>
            <a:endParaRPr sz="1600" dirty="0"/>
          </a:p>
        </p:txBody>
      </p:sp>
    </p:spTree>
    <p:extLst>
      <p:ext uri="{BB962C8B-B14F-4D97-AF65-F5344CB8AC3E}">
        <p14:creationId xmlns:p14="http://schemas.microsoft.com/office/powerpoint/2010/main" val="2578709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BUSINESS COMPETITIONS AND ACCELERATORS</a:t>
            </a:r>
          </a:p>
          <a:p>
            <a:pPr marL="50800" indent="0">
              <a:buNone/>
            </a:pPr>
            <a:r>
              <a:rPr lang="en-US" sz="1600" dirty="0"/>
              <a:t>Entrepreneurial competitions and accelerators provide funding, mentorship, and networking opportunities to startups. Many of these programs focus on supporting women entrepreneurs by offering capital in exchange for participation in mentorship and training programs.</a:t>
            </a:r>
          </a:p>
          <a:p>
            <a:pPr marL="50800" indent="0">
              <a:buNone/>
            </a:pPr>
            <a:r>
              <a:rPr lang="en-US" sz="1600" dirty="0"/>
              <a:t> </a:t>
            </a:r>
          </a:p>
          <a:p>
            <a:pPr marL="50800" indent="0">
              <a:buNone/>
            </a:pPr>
            <a:r>
              <a:rPr lang="en-US" sz="1600" dirty="0"/>
              <a:t>Key Characteristics:</a:t>
            </a:r>
          </a:p>
          <a:p>
            <a:r>
              <a:rPr lang="en-US" sz="1600" dirty="0"/>
              <a:t>Competitive selection process</a:t>
            </a:r>
          </a:p>
          <a:p>
            <a:r>
              <a:rPr lang="en-US" sz="1600" dirty="0"/>
              <a:t>Provides funding, mentorship, and networking opportunities</a:t>
            </a:r>
          </a:p>
          <a:p>
            <a:r>
              <a:rPr lang="en-US" sz="1600" dirty="0"/>
              <a:t>Often focused on innovation, technology, or social entrepreneurship</a:t>
            </a:r>
          </a:p>
          <a:p>
            <a:r>
              <a:rPr lang="en-US" sz="1600" dirty="0"/>
              <a:t>Some require partial equity in exchange for funding</a:t>
            </a:r>
          </a:p>
          <a:p>
            <a:pPr marL="50800" indent="0">
              <a:buNone/>
            </a:pPr>
            <a:r>
              <a:rPr lang="en-US" sz="1600" dirty="0"/>
              <a:t> </a:t>
            </a:r>
          </a:p>
          <a:p>
            <a:pPr marL="50800" indent="0">
              <a:buNone/>
            </a:pPr>
            <a:r>
              <a:rPr lang="en-US" sz="1600" dirty="0"/>
              <a:t>📌 </a:t>
            </a:r>
            <a:r>
              <a:rPr lang="en-US" sz="1600" i="1" dirty="0"/>
              <a:t>Example:</a:t>
            </a:r>
            <a:r>
              <a:rPr lang="en-US" sz="1600" dirty="0"/>
              <a:t> The Cartier Women’s Initiative provides grants and mentorship to female entrepreneurs with businesses that have a social impact.</a:t>
            </a:r>
          </a:p>
          <a:p>
            <a:pPr marL="50800" lvl="0" indent="0" algn="l" rtl="0">
              <a:lnSpc>
                <a:spcPct val="90000"/>
              </a:lnSpc>
              <a:spcBef>
                <a:spcPts val="1000"/>
              </a:spcBef>
              <a:spcAft>
                <a:spcPts val="0"/>
              </a:spcAft>
              <a:buSzPts val="2800"/>
              <a:buNone/>
            </a:pPr>
            <a:endParaRPr sz="1600" dirty="0"/>
          </a:p>
        </p:txBody>
      </p:sp>
    </p:spTree>
    <p:extLst>
      <p:ext uri="{BB962C8B-B14F-4D97-AF65-F5344CB8AC3E}">
        <p14:creationId xmlns:p14="http://schemas.microsoft.com/office/powerpoint/2010/main" val="692956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1493048" y="631382"/>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en-US" dirty="0"/>
              <a:t>F</a:t>
            </a:r>
            <a:r>
              <a:rPr lang="hu-HU" dirty="0"/>
              <a:t>unding for women’s SMEs</a:t>
            </a:r>
            <a:endParaRPr dirty="0"/>
          </a:p>
        </p:txBody>
      </p:sp>
      <p:sp>
        <p:nvSpPr>
          <p:cNvPr id="125" name="Google Shape;125;p25"/>
          <p:cNvSpPr txBox="1">
            <a:spLocks noGrp="1"/>
          </p:cNvSpPr>
          <p:nvPr>
            <p:ph type="body" idx="1"/>
          </p:nvPr>
        </p:nvSpPr>
        <p:spPr>
          <a:xfrm>
            <a:off x="608560" y="1487396"/>
            <a:ext cx="10830406" cy="5083734"/>
          </a:xfrm>
          <a:prstGeom prst="rect">
            <a:avLst/>
          </a:prstGeom>
          <a:noFill/>
          <a:ln>
            <a:noFill/>
          </a:ln>
        </p:spPr>
        <p:txBody>
          <a:bodyPr spcFirstLastPara="1" wrap="square" lIns="91425" tIns="45700" rIns="91425" bIns="45700" anchor="t" anchorCtr="0">
            <a:noAutofit/>
          </a:bodyPr>
          <a:lstStyle/>
          <a:p>
            <a:pPr marL="50800" lvl="0" indent="0">
              <a:buNone/>
            </a:pPr>
            <a:r>
              <a:rPr lang="en-US" sz="1600" b="1" dirty="0"/>
              <a:t>BOOTSTRAPPING (SELF-FUNDING)</a:t>
            </a:r>
          </a:p>
          <a:p>
            <a:pPr marL="50800" indent="0">
              <a:buNone/>
            </a:pPr>
            <a:r>
              <a:rPr lang="en-US" sz="1600" dirty="0"/>
              <a:t>Bootstrapping refers to funding a business using personal savings, reinvested profits, or revenue generated from early operations rather than seeking external financing. This method allows entrepreneurs to retain full ownership and control but may limit growth potential due to resource constraints.</a:t>
            </a:r>
          </a:p>
          <a:p>
            <a:pPr marL="50800" indent="0">
              <a:buNone/>
            </a:pPr>
            <a:r>
              <a:rPr lang="en-US" sz="1600" dirty="0"/>
              <a:t>Key Characteristics:</a:t>
            </a:r>
          </a:p>
          <a:p>
            <a:r>
              <a:rPr lang="en-US" sz="1600" dirty="0"/>
              <a:t>No debt or loss of equity</a:t>
            </a:r>
          </a:p>
          <a:p>
            <a:r>
              <a:rPr lang="en-US" sz="1600" dirty="0"/>
              <a:t>Requires financial discipline and careful budget management</a:t>
            </a:r>
          </a:p>
          <a:p>
            <a:r>
              <a:rPr lang="en-US" sz="1600" dirty="0"/>
              <a:t>Best for businesses that can generate revenue quickly</a:t>
            </a:r>
          </a:p>
          <a:p>
            <a:r>
              <a:rPr lang="en-US" sz="1600" dirty="0"/>
              <a:t>May limit expansion opportunities without external funding</a:t>
            </a:r>
          </a:p>
          <a:p>
            <a:pPr marL="50800" indent="0">
              <a:buNone/>
            </a:pPr>
            <a:r>
              <a:rPr lang="en-US" sz="1600" dirty="0"/>
              <a:t> </a:t>
            </a:r>
          </a:p>
          <a:p>
            <a:pPr marL="50800" indent="0">
              <a:buNone/>
            </a:pPr>
            <a:r>
              <a:rPr lang="en-US" sz="1600" dirty="0"/>
              <a:t>📌 </a:t>
            </a:r>
            <a:r>
              <a:rPr lang="en-US" sz="1600" i="1" dirty="0"/>
              <a:t>Example:</a:t>
            </a:r>
            <a:r>
              <a:rPr lang="en-US" sz="1600" dirty="0"/>
              <a:t> Many small businesses start by bootstrapping, reinvesting early profits into growth before seeking external financing.</a:t>
            </a:r>
          </a:p>
          <a:p>
            <a:pPr marL="50800" lvl="0" indent="0" algn="l" rtl="0">
              <a:lnSpc>
                <a:spcPct val="90000"/>
              </a:lnSpc>
              <a:spcBef>
                <a:spcPts val="1000"/>
              </a:spcBef>
              <a:spcAft>
                <a:spcPts val="0"/>
              </a:spcAft>
              <a:buSzPts val="2800"/>
              <a:buNone/>
            </a:pPr>
            <a:endParaRPr sz="1600" dirty="0"/>
          </a:p>
        </p:txBody>
      </p:sp>
    </p:spTree>
    <p:extLst>
      <p:ext uri="{BB962C8B-B14F-4D97-AF65-F5344CB8AC3E}">
        <p14:creationId xmlns:p14="http://schemas.microsoft.com/office/powerpoint/2010/main" val="3260004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850216" y="3765531"/>
            <a:ext cx="9257055" cy="718920"/>
          </a:xfrm>
          <a:prstGeom prst="rect">
            <a:avLst/>
          </a:prstGeom>
          <a:noFill/>
          <a:ln>
            <a:noFill/>
          </a:ln>
        </p:spPr>
        <p:txBody>
          <a:bodyPr spcFirstLastPara="1" wrap="square" lIns="91425" tIns="45700" rIns="91425" bIns="45700" anchor="t" anchorCtr="0">
            <a:noAutofit/>
          </a:bodyPr>
          <a:lstStyle/>
          <a:p>
            <a:pPr lvl="0"/>
            <a:r>
              <a:rPr lang="en-US" dirty="0"/>
              <a:t>Training in Pitching Before Investors</a:t>
            </a:r>
          </a:p>
        </p:txBody>
      </p:sp>
    </p:spTree>
    <p:extLst>
      <p:ext uri="{BB962C8B-B14F-4D97-AF65-F5344CB8AC3E}">
        <p14:creationId xmlns:p14="http://schemas.microsoft.com/office/powerpoint/2010/main" val="331888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528375" y="722804"/>
            <a:ext cx="10133976" cy="828090"/>
          </a:xfrm>
          <a:prstGeom prst="rect">
            <a:avLst/>
          </a:prstGeom>
          <a:noFill/>
          <a:ln>
            <a:noFill/>
          </a:ln>
        </p:spPr>
        <p:txBody>
          <a:bodyPr spcFirstLastPara="1" wrap="square" lIns="91425" tIns="45700" rIns="91425" bIns="45700" anchor="t" anchorCtr="0">
            <a:normAutofit fontScale="90000"/>
          </a:bodyPr>
          <a:lstStyle/>
          <a:p>
            <a:r>
              <a:rPr lang="en-GB" b="1" dirty="0"/>
              <a:t>Training For Women Entrepreneurs: </a:t>
            </a:r>
            <a:br>
              <a:rPr lang="en-GB" b="1" dirty="0"/>
            </a:br>
            <a:r>
              <a:rPr lang="en-GB" b="1" dirty="0"/>
              <a:t>Access To Finance And Innovation</a:t>
            </a:r>
            <a:endParaRPr lang="en-US" dirty="0"/>
          </a:p>
        </p:txBody>
      </p:sp>
      <p:sp>
        <p:nvSpPr>
          <p:cNvPr id="65" name="Google Shape;65;p2"/>
          <p:cNvSpPr txBox="1">
            <a:spLocks noGrp="1"/>
          </p:cNvSpPr>
          <p:nvPr>
            <p:ph type="body" idx="1"/>
          </p:nvPr>
        </p:nvSpPr>
        <p:spPr>
          <a:xfrm>
            <a:off x="859748" y="2090943"/>
            <a:ext cx="9718605" cy="2660351"/>
          </a:xfrm>
          <a:prstGeom prst="rect">
            <a:avLst/>
          </a:prstGeom>
          <a:noFill/>
          <a:ln>
            <a:noFill/>
          </a:ln>
        </p:spPr>
        <p:txBody>
          <a:bodyPr spcFirstLastPara="1" wrap="square" lIns="91425" tIns="45700" rIns="91425" bIns="45700" anchor="t" anchorCtr="0">
            <a:noAutofit/>
          </a:bodyPr>
          <a:lstStyle/>
          <a:p>
            <a:pPr marL="50800" indent="0" algn="just">
              <a:buNone/>
            </a:pPr>
            <a:r>
              <a:rPr lang="sr-Latn-RS" sz="1600" dirty="0"/>
              <a:t>Participants will learn how to draft an innovation strategy, implement it effectively, and assess their company's innovation capacity. Their ability to create an innovation strategy will be strengthened by developing creative thinking skills, unlocking their potential to generate innovative ideas.</a:t>
            </a:r>
            <a:endParaRPr lang="en-US" sz="1600" dirty="0"/>
          </a:p>
          <a:p>
            <a:pPr marL="50800" indent="0" algn="just">
              <a:buNone/>
            </a:pPr>
            <a:r>
              <a:rPr lang="sr-Latn-RS" sz="1600" dirty="0"/>
              <a:t>The training will start with the following topics:</a:t>
            </a:r>
            <a:endParaRPr lang="en-US" sz="1600" dirty="0"/>
          </a:p>
          <a:p>
            <a:pPr marL="50800" indent="0" algn="just">
              <a:buNone/>
            </a:pPr>
            <a:endParaRPr lang="en-US" sz="1600" dirty="0"/>
          </a:p>
          <a:p>
            <a:pPr lvl="1" algn="just"/>
            <a:r>
              <a:rPr lang="sr-Latn-RS" sz="1600" b="1" dirty="0"/>
              <a:t>Mindset for Creativity</a:t>
            </a:r>
            <a:r>
              <a:rPr lang="sr-Latn-RS" sz="1600" dirty="0"/>
              <a:t> (Growth Mindset, Overcoming Mental Barriers)</a:t>
            </a:r>
            <a:endParaRPr lang="en-US" sz="1600" dirty="0"/>
          </a:p>
          <a:p>
            <a:pPr lvl="1" algn="just"/>
            <a:r>
              <a:rPr lang="sr-Latn-RS" sz="1600" b="1" dirty="0"/>
              <a:t>Divergent vs. Convergent Thinking</a:t>
            </a:r>
            <a:endParaRPr lang="en-US" sz="1600" b="1" dirty="0"/>
          </a:p>
          <a:p>
            <a:pPr marL="533400" lvl="1" indent="0" algn="just">
              <a:buNone/>
            </a:pPr>
            <a:endParaRPr lang="en-US" sz="1600" dirty="0"/>
          </a:p>
          <a:p>
            <a:pPr marL="50800" indent="0" algn="just">
              <a:buNone/>
            </a:pPr>
            <a:r>
              <a:rPr lang="sr-Latn-RS" sz="1600" dirty="0"/>
              <a:t>Participants will engage in various creativity techniques, including brainstorming, SCAMPER, mind mapping, Six Thinking Hats, and the "How Might We?" approach.</a:t>
            </a:r>
            <a:endParaRPr lang="en-US" sz="1600" dirty="0"/>
          </a:p>
        </p:txBody>
      </p:sp>
    </p:spTree>
    <p:extLst>
      <p:ext uri="{BB962C8B-B14F-4D97-AF65-F5344CB8AC3E}">
        <p14:creationId xmlns:p14="http://schemas.microsoft.com/office/powerpoint/2010/main" val="428671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8448812" cy="519457"/>
          </a:xfrm>
          <a:prstGeom prst="rect">
            <a:avLst/>
          </a:prstGeom>
          <a:noFill/>
          <a:ln>
            <a:noFill/>
          </a:ln>
        </p:spPr>
        <p:txBody>
          <a:bodyPr spcFirstLastPara="1" wrap="square" lIns="91425" tIns="45700" rIns="91425" bIns="45700" anchor="t" anchorCtr="0">
            <a:normAutofit fontScale="90000"/>
          </a:bodyPr>
          <a:lstStyle/>
          <a:p>
            <a:pPr lvl="0"/>
            <a:r>
              <a:rPr lang="en-US" dirty="0"/>
              <a:t>Training in Pitching Before Investors</a:t>
            </a:r>
          </a:p>
        </p:txBody>
      </p:sp>
      <p:sp>
        <p:nvSpPr>
          <p:cNvPr id="114" name="Google Shape;114;p23"/>
          <p:cNvSpPr txBox="1">
            <a:spLocks noGrp="1"/>
          </p:cNvSpPr>
          <p:nvPr>
            <p:ph type="body" idx="1"/>
          </p:nvPr>
        </p:nvSpPr>
        <p:spPr>
          <a:xfrm>
            <a:off x="822824" y="2079066"/>
            <a:ext cx="10133975" cy="3111499"/>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Pitching is an essential skill for entrepreneurs seeking investment. A successful pitch succinctly communicates the business idea, target market, revenue model, and growth potential. Women entrepreneurs can gain confidence by structuring pitches that emphasize innovation, financial sustainability, and social impact. Key components of an investor pitch include a compelling introduction, a problem-solution narrative, and a clear ask (investment amount and its purpose). Visual aids and data-driven arguments enhance credibility while rehearsing improves delivery and confidence.</a:t>
            </a:r>
          </a:p>
          <a:p>
            <a:pPr marL="50800" indent="0" algn="just">
              <a:buNone/>
            </a:pPr>
            <a:r>
              <a:rPr lang="en-US" sz="1600" dirty="0"/>
              <a:t>Pitching to investors requires clear communication, strategic planning, and confidence. To increase the chances of securing funding, women entrepreneurs should go through structured training to refine their pitch and approach. By refining your pitch deck, mastering storytelling, engaging in mock pitching, and handling investor questions confidently, you can increase your chances of securing funding.</a:t>
            </a:r>
          </a:p>
        </p:txBody>
      </p:sp>
    </p:spTree>
    <p:extLst>
      <p:ext uri="{BB962C8B-B14F-4D97-AF65-F5344CB8AC3E}">
        <p14:creationId xmlns:p14="http://schemas.microsoft.com/office/powerpoint/2010/main" val="1410185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8448812" cy="519457"/>
          </a:xfrm>
          <a:prstGeom prst="rect">
            <a:avLst/>
          </a:prstGeom>
          <a:noFill/>
          <a:ln>
            <a:noFill/>
          </a:ln>
        </p:spPr>
        <p:txBody>
          <a:bodyPr spcFirstLastPara="1" wrap="square" lIns="91425" tIns="45700" rIns="91425" bIns="45700" anchor="t" anchorCtr="0">
            <a:normAutofit fontScale="90000"/>
          </a:bodyPr>
          <a:lstStyle/>
          <a:p>
            <a:pPr lvl="0"/>
            <a:r>
              <a:rPr lang="en-US" dirty="0"/>
              <a:t>Training in Pitching Before Investors</a:t>
            </a:r>
          </a:p>
        </p:txBody>
      </p:sp>
      <p:sp>
        <p:nvSpPr>
          <p:cNvPr id="114" name="Google Shape;114;p23"/>
          <p:cNvSpPr txBox="1">
            <a:spLocks noGrp="1"/>
          </p:cNvSpPr>
          <p:nvPr>
            <p:ph type="body" idx="1"/>
          </p:nvPr>
        </p:nvSpPr>
        <p:spPr>
          <a:xfrm>
            <a:off x="760071" y="1469466"/>
            <a:ext cx="10133975" cy="4895475"/>
          </a:xfrm>
          <a:prstGeom prst="rect">
            <a:avLst/>
          </a:prstGeom>
          <a:noFill/>
          <a:ln>
            <a:noFill/>
          </a:ln>
        </p:spPr>
        <p:txBody>
          <a:bodyPr spcFirstLastPara="1" wrap="square" lIns="91425" tIns="45700" rIns="91425" bIns="45700" anchor="t" anchorCtr="0">
            <a:noAutofit/>
          </a:bodyPr>
          <a:lstStyle/>
          <a:p>
            <a:pPr marL="50800" indent="0">
              <a:buNone/>
            </a:pPr>
            <a:r>
              <a:rPr lang="en-US" sz="1600" dirty="0"/>
              <a:t>A pitch deck is a short presentation (usually 10-12 slides) that highlights key business aspects. It should include:</a:t>
            </a:r>
          </a:p>
          <a:p>
            <a:pPr lvl="0"/>
            <a:r>
              <a:rPr lang="en-US" sz="1600" b="1" dirty="0"/>
              <a:t>Problem Statement</a:t>
            </a:r>
            <a:r>
              <a:rPr lang="en-US" sz="1600" dirty="0"/>
              <a:t> – Clearly define the problem your business solves.</a:t>
            </a:r>
          </a:p>
          <a:p>
            <a:pPr lvl="0"/>
            <a:r>
              <a:rPr lang="en-US" sz="1600" b="1" dirty="0"/>
              <a:t>Solution &amp; Unique Value Proposition</a:t>
            </a:r>
            <a:r>
              <a:rPr lang="en-US" sz="1600" dirty="0"/>
              <a:t> – Explain how your product/service addresses the problem.</a:t>
            </a:r>
          </a:p>
          <a:p>
            <a:pPr lvl="0"/>
            <a:r>
              <a:rPr lang="en-US" sz="1600" b="1" dirty="0"/>
              <a:t>Market Opportunity</a:t>
            </a:r>
            <a:r>
              <a:rPr lang="en-US" sz="1600" dirty="0"/>
              <a:t> – Show the market size and growth potential.</a:t>
            </a:r>
          </a:p>
          <a:p>
            <a:pPr lvl="0"/>
            <a:r>
              <a:rPr lang="en-US" sz="1600" b="1" dirty="0"/>
              <a:t>Business Model</a:t>
            </a:r>
            <a:r>
              <a:rPr lang="en-US" sz="1600" dirty="0"/>
              <a:t> – Describe how you generate revenue.</a:t>
            </a:r>
          </a:p>
          <a:p>
            <a:pPr lvl="0"/>
            <a:r>
              <a:rPr lang="en-US" sz="1600" b="1" dirty="0"/>
              <a:t>Traction &amp; Milestones</a:t>
            </a:r>
            <a:r>
              <a:rPr lang="en-US" sz="1600" dirty="0"/>
              <a:t> – Present key achievements, customer acquisition, or revenue figures.</a:t>
            </a:r>
          </a:p>
          <a:p>
            <a:pPr lvl="0"/>
            <a:r>
              <a:rPr lang="en-US" sz="1600" b="1" dirty="0"/>
              <a:t>Competitive Advantage</a:t>
            </a:r>
            <a:r>
              <a:rPr lang="en-US" sz="1600" dirty="0"/>
              <a:t> – Explain what differentiates you from competitors.</a:t>
            </a:r>
          </a:p>
          <a:p>
            <a:pPr lvl="0"/>
            <a:r>
              <a:rPr lang="en-US" sz="1600" b="1" dirty="0"/>
              <a:t>Go-To-Market Strategy</a:t>
            </a:r>
            <a:r>
              <a:rPr lang="en-US" sz="1600" dirty="0"/>
              <a:t> – Outline your plan for acquiring customers.</a:t>
            </a:r>
          </a:p>
          <a:p>
            <a:pPr lvl="0"/>
            <a:r>
              <a:rPr lang="en-US" sz="1600" b="1" dirty="0"/>
              <a:t>Financial Projections</a:t>
            </a:r>
            <a:r>
              <a:rPr lang="en-US" sz="1600" dirty="0"/>
              <a:t> – Provide realistic revenue and cost projections.</a:t>
            </a:r>
          </a:p>
          <a:p>
            <a:pPr lvl="0"/>
            <a:r>
              <a:rPr lang="en-US" sz="1600" b="1" dirty="0"/>
              <a:t>Funding Request</a:t>
            </a:r>
            <a:r>
              <a:rPr lang="en-US" sz="1600" dirty="0"/>
              <a:t> – Clearly state how much funding you need and how you will use it.</a:t>
            </a:r>
          </a:p>
          <a:p>
            <a:pPr lvl="0"/>
            <a:r>
              <a:rPr lang="en-US" sz="1600" b="1" dirty="0"/>
              <a:t>Team</a:t>
            </a:r>
            <a:r>
              <a:rPr lang="en-US" sz="1600" dirty="0"/>
              <a:t> – Highlight key team members and their expertise.</a:t>
            </a:r>
          </a:p>
        </p:txBody>
      </p:sp>
    </p:spTree>
    <p:extLst>
      <p:ext uri="{BB962C8B-B14F-4D97-AF65-F5344CB8AC3E}">
        <p14:creationId xmlns:p14="http://schemas.microsoft.com/office/powerpoint/2010/main" val="473789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850216" y="3765531"/>
            <a:ext cx="10279031" cy="718920"/>
          </a:xfrm>
          <a:prstGeom prst="rect">
            <a:avLst/>
          </a:prstGeom>
          <a:noFill/>
          <a:ln>
            <a:noFill/>
          </a:ln>
        </p:spPr>
        <p:txBody>
          <a:bodyPr spcFirstLastPara="1" wrap="square" lIns="91425" tIns="45700" rIns="91425" bIns="45700" anchor="t" anchorCtr="0">
            <a:noAutofit/>
          </a:bodyPr>
          <a:lstStyle/>
          <a:p>
            <a:pPr lvl="0"/>
            <a:r>
              <a:rPr lang="en-US" dirty="0"/>
              <a:t>Explore the Concept of Net Working Capital to Manage Operational Finances Effectively</a:t>
            </a:r>
          </a:p>
        </p:txBody>
      </p:sp>
    </p:spTree>
    <p:extLst>
      <p:ext uri="{BB962C8B-B14F-4D97-AF65-F5344CB8AC3E}">
        <p14:creationId xmlns:p14="http://schemas.microsoft.com/office/powerpoint/2010/main" val="355547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8932906" cy="519457"/>
          </a:xfrm>
          <a:prstGeom prst="rect">
            <a:avLst/>
          </a:prstGeom>
          <a:noFill/>
          <a:ln>
            <a:noFill/>
          </a:ln>
        </p:spPr>
        <p:txBody>
          <a:bodyPr spcFirstLastPara="1" wrap="square" lIns="91425" tIns="45700" rIns="91425" bIns="45700" anchor="t" anchorCtr="0">
            <a:normAutofit fontScale="90000"/>
          </a:bodyPr>
          <a:lstStyle/>
          <a:p>
            <a:pPr lvl="0"/>
            <a:r>
              <a:rPr lang="en-US" b="1" dirty="0"/>
              <a:t>Explore the Concept of Net Working Capital to Manage Operational Finances Effectively</a:t>
            </a:r>
          </a:p>
        </p:txBody>
      </p:sp>
      <p:sp>
        <p:nvSpPr>
          <p:cNvPr id="114" name="Google Shape;114;p23"/>
          <p:cNvSpPr txBox="1">
            <a:spLocks noGrp="1"/>
          </p:cNvSpPr>
          <p:nvPr>
            <p:ph type="body" idx="1"/>
          </p:nvPr>
        </p:nvSpPr>
        <p:spPr>
          <a:xfrm>
            <a:off x="822824" y="2079067"/>
            <a:ext cx="10133975" cy="2573616"/>
          </a:xfrm>
          <a:prstGeom prst="rect">
            <a:avLst/>
          </a:prstGeom>
          <a:noFill/>
          <a:ln>
            <a:noFill/>
          </a:ln>
        </p:spPr>
        <p:txBody>
          <a:bodyPr spcFirstLastPara="1" wrap="square" lIns="91425" tIns="45700" rIns="91425" bIns="45700" anchor="t" anchorCtr="0">
            <a:noAutofit/>
          </a:bodyPr>
          <a:lstStyle/>
          <a:p>
            <a:pPr marL="50800" indent="0" algn="just">
              <a:buNone/>
            </a:pPr>
            <a:r>
              <a:rPr lang="en-US" sz="1600" b="1" dirty="0"/>
              <a:t>Net working capital (NWC)</a:t>
            </a:r>
            <a:r>
              <a:rPr lang="en-US" sz="1600" dirty="0"/>
              <a:t> is the difference between current assets and current liabilities. It reflects the liquidity available for day-to-day operations. A positive NWC ensures smooth operations, while a negative one may signal cash flow challenges.</a:t>
            </a:r>
          </a:p>
          <a:p>
            <a:pPr marL="50800" indent="0" algn="just">
              <a:buNone/>
            </a:pPr>
            <a:r>
              <a:rPr lang="en-US" sz="1600" dirty="0"/>
              <a:t>Managing NWC involves optimizing inventory levels, accelerating receivables, and extending payables without compromising supplier relationships. For women entrepreneurs, efficient NWC management is crucial for maintaining financial stability and supporting growth.</a:t>
            </a:r>
          </a:p>
          <a:p>
            <a:pPr marL="50800" indent="0" algn="just">
              <a:buNone/>
            </a:pPr>
            <a:r>
              <a:rPr lang="en-US" sz="1600" dirty="0"/>
              <a:t>By regularly reviewing NWC, entrepreneurs can identify areas for improvement, ensure operational efficiency, and prepare for unforeseen financial needs.</a:t>
            </a:r>
          </a:p>
        </p:txBody>
      </p:sp>
    </p:spTree>
    <p:extLst>
      <p:ext uri="{BB962C8B-B14F-4D97-AF65-F5344CB8AC3E}">
        <p14:creationId xmlns:p14="http://schemas.microsoft.com/office/powerpoint/2010/main" val="4030668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8"/>
            <a:ext cx="10601760" cy="1165057"/>
          </a:xfrm>
          <a:prstGeom prst="rect">
            <a:avLst/>
          </a:prstGeom>
          <a:noFill/>
          <a:ln>
            <a:noFill/>
          </a:ln>
        </p:spPr>
        <p:txBody>
          <a:bodyPr spcFirstLastPara="1" wrap="square" lIns="91425" tIns="45700" rIns="91425" bIns="45700" anchor="t" anchorCtr="0">
            <a:noAutofit/>
          </a:bodyPr>
          <a:lstStyle/>
          <a:p>
            <a:pPr lvl="0"/>
            <a:r>
              <a:rPr lang="en-US" dirty="0"/>
              <a:t>Blockade Verification and Certifications Confirming the Settlement of Tax Obligations</a:t>
            </a:r>
          </a:p>
        </p:txBody>
      </p:sp>
    </p:spTree>
    <p:extLst>
      <p:ext uri="{BB962C8B-B14F-4D97-AF65-F5344CB8AC3E}">
        <p14:creationId xmlns:p14="http://schemas.microsoft.com/office/powerpoint/2010/main" val="48154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73729" y="765853"/>
            <a:ext cx="8932906" cy="519457"/>
          </a:xfrm>
          <a:prstGeom prst="rect">
            <a:avLst/>
          </a:prstGeom>
          <a:noFill/>
          <a:ln>
            <a:noFill/>
          </a:ln>
        </p:spPr>
        <p:txBody>
          <a:bodyPr spcFirstLastPara="1" wrap="square" lIns="91425" tIns="45700" rIns="91425" bIns="45700" anchor="t" anchorCtr="0">
            <a:normAutofit fontScale="90000"/>
          </a:bodyPr>
          <a:lstStyle/>
          <a:p>
            <a:pPr lvl="0"/>
            <a:r>
              <a:rPr lang="en-US" b="1" dirty="0"/>
              <a:t>Explore the Concept of Net Working Capital to Manage Operational Finances Effectively</a:t>
            </a:r>
          </a:p>
        </p:txBody>
      </p:sp>
      <p:sp>
        <p:nvSpPr>
          <p:cNvPr id="114" name="Google Shape;114;p23"/>
          <p:cNvSpPr txBox="1">
            <a:spLocks noGrp="1"/>
          </p:cNvSpPr>
          <p:nvPr>
            <p:ph type="body" idx="1"/>
          </p:nvPr>
        </p:nvSpPr>
        <p:spPr>
          <a:xfrm>
            <a:off x="822824" y="2079067"/>
            <a:ext cx="10133975" cy="2573616"/>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Blockade verification involves checking whether a business is under financial constraints, such as frozen accounts or unresolved debts. This step is essential for maintaining transparency and credibility in financial dealings.</a:t>
            </a:r>
          </a:p>
          <a:p>
            <a:pPr marL="50800" indent="0" algn="just">
              <a:buNone/>
            </a:pPr>
            <a:r>
              <a:rPr lang="en-US" sz="1600" dirty="0"/>
              <a:t>Certifications confirming tax settlements are equally important. They assure stakeholders that the business complies with tax regulations, avoiding legal issues. For women entrepreneurs, these certifications build trust with investors, lenders, and clients, facilitating smoother collaborations.</a:t>
            </a:r>
          </a:p>
          <a:p>
            <a:pPr marL="50800" indent="0" algn="just">
              <a:buNone/>
            </a:pPr>
            <a:r>
              <a:rPr lang="en-US" sz="1600" dirty="0"/>
              <a:t>Adhering to these practices not only protects businesses from penalties but also enhances their reputation in competitive markets. </a:t>
            </a:r>
          </a:p>
        </p:txBody>
      </p:sp>
    </p:spTree>
    <p:extLst>
      <p:ext uri="{BB962C8B-B14F-4D97-AF65-F5344CB8AC3E}">
        <p14:creationId xmlns:p14="http://schemas.microsoft.com/office/powerpoint/2010/main" val="155625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9"/>
            <a:ext cx="8037855" cy="698894"/>
          </a:xfrm>
          <a:prstGeom prst="rect">
            <a:avLst/>
          </a:prstGeom>
          <a:noFill/>
          <a:ln>
            <a:noFill/>
          </a:ln>
        </p:spPr>
        <p:txBody>
          <a:bodyPr spcFirstLastPara="1" wrap="square" lIns="91425" tIns="45700" rIns="91425" bIns="45700" anchor="t" anchorCtr="0">
            <a:noAutofit/>
          </a:bodyPr>
          <a:lstStyle/>
          <a:p>
            <a:pPr lvl="0"/>
            <a:r>
              <a:rPr lang="en-US" dirty="0"/>
              <a:t>Creditworthiness Assessment</a:t>
            </a:r>
          </a:p>
        </p:txBody>
      </p:sp>
    </p:spTree>
    <p:extLst>
      <p:ext uri="{BB962C8B-B14F-4D97-AF65-F5344CB8AC3E}">
        <p14:creationId xmlns:p14="http://schemas.microsoft.com/office/powerpoint/2010/main" val="2709182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1" y="801711"/>
            <a:ext cx="6395894" cy="519457"/>
          </a:xfrm>
          <a:prstGeom prst="rect">
            <a:avLst/>
          </a:prstGeom>
          <a:noFill/>
          <a:ln>
            <a:noFill/>
          </a:ln>
        </p:spPr>
        <p:txBody>
          <a:bodyPr spcFirstLastPara="1" wrap="square" lIns="91425" tIns="45700" rIns="91425" bIns="45700" anchor="t" anchorCtr="0">
            <a:normAutofit fontScale="90000"/>
          </a:bodyPr>
          <a:lstStyle/>
          <a:p>
            <a:pPr lvl="0"/>
            <a:r>
              <a:rPr lang="en-US" b="1" dirty="0"/>
              <a:t>Creditworthiness Assessment</a:t>
            </a:r>
          </a:p>
        </p:txBody>
      </p:sp>
      <p:sp>
        <p:nvSpPr>
          <p:cNvPr id="114" name="Google Shape;114;p23"/>
          <p:cNvSpPr txBox="1">
            <a:spLocks noGrp="1"/>
          </p:cNvSpPr>
          <p:nvPr>
            <p:ph type="body" idx="1"/>
          </p:nvPr>
        </p:nvSpPr>
        <p:spPr>
          <a:xfrm>
            <a:off x="822824" y="2079067"/>
            <a:ext cx="10133975" cy="2573616"/>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Creditworthiness assessment evaluates a business's ability to repay debts. It involves both quantitative and qualitative analyses. Quantitative aspects include examining financial ratios such as debt-to-equity and interest coverage, while qualitative aspects focus on business history, industry reputation, and management capabilities.</a:t>
            </a:r>
          </a:p>
          <a:p>
            <a:pPr marL="50800" indent="0" algn="just">
              <a:buNone/>
            </a:pPr>
            <a:r>
              <a:rPr lang="en-US" sz="1600" dirty="0"/>
              <a:t>Women entrepreneurs must understand their credit profile to access financing effectively. Building a strong credit history involves timely repayment of debts, maintaining a good credit utilization ratio, and ensuring financial transparency.</a:t>
            </a:r>
          </a:p>
          <a:p>
            <a:pPr marL="50800" indent="0" algn="just">
              <a:buNone/>
            </a:pPr>
            <a:r>
              <a:rPr lang="en-US" sz="1600" dirty="0"/>
              <a:t>This assessment is critical for negotiating favorable loan terms and establishing trust with lenders. Regular evaluations allow entrepreneurs to improve their creditworthiness and prepare for future growth opportunities.</a:t>
            </a:r>
          </a:p>
        </p:txBody>
      </p:sp>
    </p:spTree>
    <p:extLst>
      <p:ext uri="{BB962C8B-B14F-4D97-AF65-F5344CB8AC3E}">
        <p14:creationId xmlns:p14="http://schemas.microsoft.com/office/powerpoint/2010/main" val="49668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8"/>
            <a:ext cx="9481172" cy="1442963"/>
          </a:xfrm>
          <a:prstGeom prst="rect">
            <a:avLst/>
          </a:prstGeom>
          <a:noFill/>
          <a:ln>
            <a:noFill/>
          </a:ln>
        </p:spPr>
        <p:txBody>
          <a:bodyPr spcFirstLastPara="1" wrap="square" lIns="91425" tIns="45700" rIns="91425" bIns="45700" anchor="t" anchorCtr="0">
            <a:noAutofit/>
          </a:bodyPr>
          <a:lstStyle/>
          <a:p>
            <a:pPr lvl="0"/>
            <a:r>
              <a:rPr lang="en-US" dirty="0"/>
              <a:t>Conduct an Assessment to Determine the Creditworthiness of Your Enterprise</a:t>
            </a:r>
          </a:p>
        </p:txBody>
      </p:sp>
    </p:spTree>
    <p:extLst>
      <p:ext uri="{BB962C8B-B14F-4D97-AF65-F5344CB8AC3E}">
        <p14:creationId xmlns:p14="http://schemas.microsoft.com/office/powerpoint/2010/main" val="20993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1" y="801711"/>
            <a:ext cx="6395894" cy="519457"/>
          </a:xfrm>
          <a:prstGeom prst="rect">
            <a:avLst/>
          </a:prstGeom>
          <a:noFill/>
          <a:ln>
            <a:noFill/>
          </a:ln>
        </p:spPr>
        <p:txBody>
          <a:bodyPr spcFirstLastPara="1" wrap="square" lIns="91425" tIns="45700" rIns="91425" bIns="45700" anchor="t" anchorCtr="0">
            <a:normAutofit fontScale="90000"/>
          </a:bodyPr>
          <a:lstStyle/>
          <a:p>
            <a:pPr lvl="0"/>
            <a:r>
              <a:rPr lang="en-US" b="1" dirty="0"/>
              <a:t>Creditworthiness Assessment</a:t>
            </a:r>
          </a:p>
        </p:txBody>
      </p:sp>
      <p:sp>
        <p:nvSpPr>
          <p:cNvPr id="114" name="Google Shape;114;p23"/>
          <p:cNvSpPr txBox="1">
            <a:spLocks noGrp="1"/>
          </p:cNvSpPr>
          <p:nvPr>
            <p:ph type="body" idx="1"/>
          </p:nvPr>
        </p:nvSpPr>
        <p:spPr>
          <a:xfrm>
            <a:off x="733177" y="1603937"/>
            <a:ext cx="10133975" cy="4967191"/>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Assessing creditworthiness begins with a thorough review of financial documents, such as balance sheets and cash flow statements. Entrepreneurs must ensure these records are accurate and up-to-date. Financial ratios, including liquidity and solvency measures, provide insight into the company’s financial health.</a:t>
            </a:r>
          </a:p>
          <a:p>
            <a:pPr marL="50800" indent="0" algn="just">
              <a:buNone/>
            </a:pPr>
            <a:r>
              <a:rPr lang="en-US" sz="1600" dirty="0"/>
              <a:t>Qualitative factors, such as the stability of the management team and market reputation, are also considered. For women entrepreneurs, aligning personal credit history with business credit can enhance the overall evaluation.</a:t>
            </a:r>
          </a:p>
          <a:p>
            <a:pPr marL="50800" indent="0" algn="just">
              <a:buNone/>
            </a:pPr>
            <a:r>
              <a:rPr lang="en-US" sz="1600" dirty="0"/>
              <a:t>Assessment of Creditworthiness: </a:t>
            </a:r>
          </a:p>
          <a:p>
            <a:pPr marL="50800" indent="0" algn="just">
              <a:buNone/>
            </a:pPr>
            <a:endParaRPr lang="en-US" sz="1600" dirty="0"/>
          </a:p>
          <a:p>
            <a:pPr marL="508000" lvl="1" indent="0" algn="just">
              <a:buNone/>
            </a:pPr>
            <a:r>
              <a:rPr lang="en-US" sz="1600" dirty="0"/>
              <a:t>•	Importance of assessing creditworthiness for accessing financial resources. </a:t>
            </a:r>
          </a:p>
          <a:p>
            <a:pPr marL="508000" lvl="1" indent="0" algn="just">
              <a:buNone/>
            </a:pPr>
            <a:r>
              <a:rPr lang="en-US" sz="1600" dirty="0"/>
              <a:t>•	How to assess one's creditworthiness? </a:t>
            </a:r>
          </a:p>
          <a:p>
            <a:pPr marL="508000" lvl="1" indent="0" algn="just">
              <a:buNone/>
            </a:pPr>
            <a:r>
              <a:rPr lang="en-US" sz="1600" dirty="0"/>
              <a:t>•	Quantitative analysis</a:t>
            </a:r>
          </a:p>
          <a:p>
            <a:pPr marL="508000" lvl="1" indent="0" algn="just">
              <a:buNone/>
            </a:pPr>
            <a:r>
              <a:rPr lang="en-US" sz="1600" dirty="0"/>
              <a:t>•	Qualitative analysis </a:t>
            </a:r>
          </a:p>
          <a:p>
            <a:pPr marL="508000" lvl="1" indent="0" algn="just">
              <a:buNone/>
            </a:pPr>
            <a:r>
              <a:rPr lang="en-US" sz="1600" dirty="0"/>
              <a:t>•	Pitching presentation </a:t>
            </a:r>
          </a:p>
          <a:p>
            <a:pPr marL="508000" lvl="1" indent="0" algn="just">
              <a:buNone/>
            </a:pPr>
            <a:endParaRPr lang="en-US" sz="1600" dirty="0"/>
          </a:p>
          <a:p>
            <a:pPr marL="50800" indent="0" algn="just">
              <a:buNone/>
            </a:pPr>
            <a:r>
              <a:rPr lang="en-US" sz="1600" dirty="0"/>
              <a:t>By conducting regular assessments, businesses can identify areas for improvement, strengthen their financial standing, and gain access to a broader range of funding options.</a:t>
            </a:r>
          </a:p>
        </p:txBody>
      </p:sp>
    </p:spTree>
    <p:extLst>
      <p:ext uri="{BB962C8B-B14F-4D97-AF65-F5344CB8AC3E}">
        <p14:creationId xmlns:p14="http://schemas.microsoft.com/office/powerpoint/2010/main" val="413947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528375" y="722804"/>
            <a:ext cx="10133976" cy="828090"/>
          </a:xfrm>
          <a:prstGeom prst="rect">
            <a:avLst/>
          </a:prstGeom>
          <a:noFill/>
          <a:ln>
            <a:noFill/>
          </a:ln>
        </p:spPr>
        <p:txBody>
          <a:bodyPr spcFirstLastPara="1" wrap="square" lIns="91425" tIns="45700" rIns="91425" bIns="45700" anchor="t" anchorCtr="0">
            <a:normAutofit fontScale="90000"/>
          </a:bodyPr>
          <a:lstStyle/>
          <a:p>
            <a:r>
              <a:rPr lang="en-GB" b="1" dirty="0"/>
              <a:t>Training For Women Entrepreneurs: </a:t>
            </a:r>
            <a:br>
              <a:rPr lang="en-GB" b="1" dirty="0"/>
            </a:br>
            <a:r>
              <a:rPr lang="en-GB" b="1" dirty="0"/>
              <a:t>Access To Finance And Innovation</a:t>
            </a:r>
            <a:endParaRPr lang="en-US" dirty="0"/>
          </a:p>
        </p:txBody>
      </p:sp>
      <p:sp>
        <p:nvSpPr>
          <p:cNvPr id="65" name="Google Shape;65;p2"/>
          <p:cNvSpPr txBox="1">
            <a:spLocks noGrp="1"/>
          </p:cNvSpPr>
          <p:nvPr>
            <p:ph type="body" idx="1"/>
          </p:nvPr>
        </p:nvSpPr>
        <p:spPr>
          <a:xfrm>
            <a:off x="395179" y="1766046"/>
            <a:ext cx="10920740" cy="4742329"/>
          </a:xfrm>
          <a:prstGeom prst="rect">
            <a:avLst/>
          </a:prstGeom>
          <a:noFill/>
          <a:ln>
            <a:noFill/>
          </a:ln>
        </p:spPr>
        <p:txBody>
          <a:bodyPr spcFirstLastPara="1" wrap="square" lIns="91425" tIns="45700" rIns="91425" bIns="45700" anchor="t" anchorCtr="0">
            <a:noAutofit/>
          </a:bodyPr>
          <a:lstStyle/>
          <a:p>
            <a:pPr marL="50800" indent="0">
              <a:buNone/>
            </a:pPr>
            <a:r>
              <a:rPr lang="sr-Latn-RS" sz="1600" dirty="0"/>
              <a:t>Next, they will acquire fundamental knowledge on drafting a strategic innovation plan, transforming their innovative ideas—generated through the design thinking process—into a structured plan. This plan will include key elements such as:</a:t>
            </a:r>
            <a:endParaRPr lang="en-US" sz="1600" dirty="0"/>
          </a:p>
          <a:p>
            <a:pPr marL="50800" indent="0">
              <a:buNone/>
            </a:pPr>
            <a:endParaRPr lang="en-US" sz="1600" dirty="0"/>
          </a:p>
          <a:p>
            <a:pPr lvl="1"/>
            <a:r>
              <a:rPr lang="sr-Latn-RS" sz="1600" b="1" dirty="0"/>
              <a:t>Defining the innovation strategy</a:t>
            </a:r>
            <a:endParaRPr lang="en-US" sz="1600" dirty="0"/>
          </a:p>
          <a:p>
            <a:pPr lvl="1"/>
            <a:r>
              <a:rPr lang="sr-Latn-RS" sz="1600" b="1" dirty="0"/>
              <a:t>Vision, mission, and values</a:t>
            </a:r>
            <a:endParaRPr lang="en-US" sz="1600" dirty="0"/>
          </a:p>
          <a:p>
            <a:pPr lvl="1"/>
            <a:r>
              <a:rPr lang="sr-Latn-RS" sz="1600" b="1" dirty="0"/>
              <a:t>Setting clear goals, KPIs, and measuring success</a:t>
            </a:r>
            <a:endParaRPr lang="en-US" sz="1600" dirty="0"/>
          </a:p>
          <a:p>
            <a:pPr lvl="1"/>
            <a:r>
              <a:rPr lang="sr-Latn-RS" sz="1600" b="1" dirty="0"/>
              <a:t>Identifying the Job to Be Done and applying the Pain-Gain Model</a:t>
            </a:r>
            <a:endParaRPr lang="en-US" sz="1600" dirty="0"/>
          </a:p>
          <a:p>
            <a:pPr lvl="1"/>
            <a:r>
              <a:rPr lang="sr-Latn-RS" sz="1600" b="1" dirty="0"/>
              <a:t>Defining the Value Proposition</a:t>
            </a:r>
            <a:endParaRPr lang="en-US" sz="1600" dirty="0"/>
          </a:p>
          <a:p>
            <a:pPr lvl="1"/>
            <a:r>
              <a:rPr lang="sr-Latn-RS" sz="1600" b="1" dirty="0"/>
              <a:t>Creating a Business Model Canvas</a:t>
            </a:r>
            <a:endParaRPr lang="en-US" sz="1600" b="1" dirty="0"/>
          </a:p>
          <a:p>
            <a:pPr marL="533400" lvl="1" indent="0">
              <a:buNone/>
            </a:pPr>
            <a:endParaRPr lang="en-US" sz="1600" dirty="0"/>
          </a:p>
          <a:p>
            <a:pPr marL="50800" indent="0">
              <a:buNone/>
            </a:pPr>
            <a:r>
              <a:rPr lang="sr-Latn-RS" sz="1600" dirty="0"/>
              <a:t>Following this, participants will learn how to implement their innovation strategy and, finally, assess their innovation potential using the </a:t>
            </a:r>
            <a:r>
              <a:rPr lang="sr-Latn-RS" sz="1600" b="1" dirty="0"/>
              <a:t>INNOVATE methodology</a:t>
            </a:r>
            <a:r>
              <a:rPr lang="sr-Latn-RS" sz="1600" dirty="0"/>
              <a:t>, a self-assessment tool widely used by Serbian SMEs.</a:t>
            </a:r>
            <a:endParaRPr lang="en-US" sz="1600" dirty="0"/>
          </a:p>
          <a:p>
            <a:pPr marL="50800" indent="0">
              <a:buNone/>
            </a:pPr>
            <a:r>
              <a:rPr lang="sr-Latn-RS" sz="1600" dirty="0"/>
              <a:t>The training includes three interactive exercises. The innovation potential self-assessment is provided as a take-home tool, allowing participants to apply it at their convenience.</a:t>
            </a:r>
            <a:endParaRPr lang="en-US" sz="1600" dirty="0"/>
          </a:p>
        </p:txBody>
      </p:sp>
    </p:spTree>
    <p:extLst>
      <p:ext uri="{BB962C8B-B14F-4D97-AF65-F5344CB8AC3E}">
        <p14:creationId xmlns:p14="http://schemas.microsoft.com/office/powerpoint/2010/main" val="2109641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8"/>
            <a:ext cx="9481172" cy="770611"/>
          </a:xfrm>
          <a:prstGeom prst="rect">
            <a:avLst/>
          </a:prstGeom>
          <a:noFill/>
          <a:ln>
            <a:noFill/>
          </a:ln>
        </p:spPr>
        <p:txBody>
          <a:bodyPr spcFirstLastPara="1" wrap="square" lIns="91425" tIns="45700" rIns="91425" bIns="45700" anchor="t" anchorCtr="0">
            <a:noAutofit/>
          </a:bodyPr>
          <a:lstStyle/>
          <a:p>
            <a:pPr lvl="0"/>
            <a:r>
              <a:rPr lang="en-US" dirty="0"/>
              <a:t>Profitability Analysis</a:t>
            </a:r>
          </a:p>
        </p:txBody>
      </p:sp>
    </p:spTree>
    <p:extLst>
      <p:ext uri="{BB962C8B-B14F-4D97-AF65-F5344CB8AC3E}">
        <p14:creationId xmlns:p14="http://schemas.microsoft.com/office/powerpoint/2010/main" val="652771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1" y="801711"/>
            <a:ext cx="6395894" cy="519457"/>
          </a:xfrm>
          <a:prstGeom prst="rect">
            <a:avLst/>
          </a:prstGeom>
          <a:noFill/>
          <a:ln>
            <a:noFill/>
          </a:ln>
        </p:spPr>
        <p:txBody>
          <a:bodyPr spcFirstLastPara="1" wrap="square" lIns="91425" tIns="45700" rIns="91425" bIns="45700" anchor="t" anchorCtr="0">
            <a:normAutofit fontScale="90000"/>
          </a:bodyPr>
          <a:lstStyle/>
          <a:p>
            <a:pPr lvl="0"/>
            <a:r>
              <a:rPr lang="en-US" b="1" dirty="0"/>
              <a:t>Creditworthiness Assessment</a:t>
            </a:r>
          </a:p>
        </p:txBody>
      </p:sp>
      <p:sp>
        <p:nvSpPr>
          <p:cNvPr id="114" name="Google Shape;114;p23"/>
          <p:cNvSpPr txBox="1">
            <a:spLocks noGrp="1"/>
          </p:cNvSpPr>
          <p:nvPr>
            <p:ph type="body" idx="1"/>
          </p:nvPr>
        </p:nvSpPr>
        <p:spPr>
          <a:xfrm>
            <a:off x="742142" y="1172124"/>
            <a:ext cx="10133975" cy="5689232"/>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Profitability analysis measures a company’s ability to generate profit relative to its revenue, assets, and equity. Key metrics include gross profit margin, operating profit margin, and return on equity (ROE). These indicators reveal whether the business model is sustainable and efficient.</a:t>
            </a:r>
          </a:p>
          <a:p>
            <a:pPr marL="50800" indent="0" algn="just">
              <a:buNone/>
            </a:pPr>
            <a:r>
              <a:rPr lang="en-US" sz="1600" dirty="0"/>
              <a:t>For women entrepreneurs, understanding profitability helps in identifying cost-saving opportunities and optimizing pricing strategies. Analyzing trends over time can highlight the success of initiatives and guide strategic planning.</a:t>
            </a:r>
          </a:p>
          <a:p>
            <a:pPr marL="50800" indent="0" algn="just">
              <a:buNone/>
            </a:pPr>
            <a:r>
              <a:rPr lang="en-US" sz="1600" dirty="0"/>
              <a:t> </a:t>
            </a:r>
          </a:p>
          <a:p>
            <a:pPr marL="50800" indent="0" algn="just">
              <a:buNone/>
            </a:pPr>
            <a:r>
              <a:rPr lang="en-US" sz="1600" b="1" dirty="0"/>
              <a:t>Importance of Profitability Analysis for Women Entrepreneurs:</a:t>
            </a:r>
            <a:endParaRPr lang="en-US" sz="1600" dirty="0"/>
          </a:p>
          <a:p>
            <a:pPr marL="50800" indent="0">
              <a:buNone/>
            </a:pPr>
            <a:r>
              <a:rPr lang="en-US" sz="1600" dirty="0"/>
              <a:t>🚀 </a:t>
            </a:r>
            <a:r>
              <a:rPr lang="en-US" sz="1600" b="1" dirty="0"/>
              <a:t>Access to Funding</a:t>
            </a:r>
            <a:r>
              <a:rPr lang="en-US" sz="1600" dirty="0"/>
              <a:t> – Investors and lenders assess profitability before providing capital.</a:t>
            </a:r>
          </a:p>
          <a:p>
            <a:pPr marL="50800" indent="0">
              <a:buNone/>
            </a:pPr>
            <a:r>
              <a:rPr lang="en-US" sz="1600" dirty="0"/>
              <a:t>📊 </a:t>
            </a:r>
            <a:r>
              <a:rPr lang="en-US" sz="1600" b="1" dirty="0"/>
              <a:t>Business Growth</a:t>
            </a:r>
            <a:r>
              <a:rPr lang="en-US" sz="1600" dirty="0"/>
              <a:t> – Helps decide when to expand, hire staff, or invest in new products.</a:t>
            </a:r>
          </a:p>
          <a:p>
            <a:pPr marL="50800" indent="0">
              <a:buNone/>
            </a:pPr>
            <a:r>
              <a:rPr lang="en-US" sz="1600" dirty="0"/>
              <a:t>💰 </a:t>
            </a:r>
            <a:r>
              <a:rPr lang="en-US" sz="1600" b="1" dirty="0"/>
              <a:t>Pricing &amp; Cost Control</a:t>
            </a:r>
            <a:r>
              <a:rPr lang="en-US" sz="1600" dirty="0"/>
              <a:t> – Ensures products/services are priced competitively while maintaining profitability. </a:t>
            </a:r>
          </a:p>
          <a:p>
            <a:pPr marL="50800" indent="0">
              <a:buNone/>
            </a:pPr>
            <a:r>
              <a:rPr lang="en-US" sz="1600" dirty="0"/>
              <a:t>👩‍💻 </a:t>
            </a:r>
            <a:r>
              <a:rPr lang="en-US" sz="1600" b="1" dirty="0"/>
              <a:t>Financial Independence</a:t>
            </a:r>
            <a:r>
              <a:rPr lang="en-US" sz="1600" dirty="0"/>
              <a:t> – A profitable business allows women entrepreneurs to reinvest and scale without relying on external financing.</a:t>
            </a:r>
          </a:p>
          <a:p>
            <a:pPr marL="50800" indent="0" algn="just">
              <a:buNone/>
            </a:pPr>
            <a:r>
              <a:rPr lang="en-US" sz="1600" dirty="0"/>
              <a:t>Effective profitability analysis is crucial for securing investments, as it demonstrates the business’s potential for long-term growth. It also empowers entrepreneurs to make informed decisions that align with their financial goals.</a:t>
            </a:r>
          </a:p>
        </p:txBody>
      </p:sp>
    </p:spTree>
    <p:extLst>
      <p:ext uri="{BB962C8B-B14F-4D97-AF65-F5344CB8AC3E}">
        <p14:creationId xmlns:p14="http://schemas.microsoft.com/office/powerpoint/2010/main" val="3165683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8"/>
            <a:ext cx="9481172" cy="1084376"/>
          </a:xfrm>
          <a:prstGeom prst="rect">
            <a:avLst/>
          </a:prstGeom>
          <a:noFill/>
          <a:ln>
            <a:noFill/>
          </a:ln>
        </p:spPr>
        <p:txBody>
          <a:bodyPr spcFirstLastPara="1" wrap="square" lIns="91425" tIns="45700" rIns="91425" bIns="45700" anchor="t" anchorCtr="0">
            <a:noAutofit/>
          </a:bodyPr>
          <a:lstStyle/>
          <a:p>
            <a:pPr lvl="0"/>
            <a:r>
              <a:rPr lang="en-US" dirty="0"/>
              <a:t>Perform a Thorough Analysis of Your Company's Profitability</a:t>
            </a:r>
          </a:p>
        </p:txBody>
      </p:sp>
    </p:spTree>
    <p:extLst>
      <p:ext uri="{BB962C8B-B14F-4D97-AF65-F5344CB8AC3E}">
        <p14:creationId xmlns:p14="http://schemas.microsoft.com/office/powerpoint/2010/main" val="3933414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1"/>
            <a:ext cx="8000577" cy="1000195"/>
          </a:xfrm>
          <a:prstGeom prst="rect">
            <a:avLst/>
          </a:prstGeom>
          <a:noFill/>
          <a:ln>
            <a:noFill/>
          </a:ln>
        </p:spPr>
        <p:txBody>
          <a:bodyPr spcFirstLastPara="1" wrap="square" lIns="91425" tIns="45700" rIns="91425" bIns="45700" anchor="t" anchorCtr="0">
            <a:normAutofit/>
          </a:bodyPr>
          <a:lstStyle/>
          <a:p>
            <a:pPr lvl="0"/>
            <a:r>
              <a:rPr lang="en-US" sz="2900" b="1" dirty="0"/>
              <a:t>Perform a Thorough Analysis of Your Company's Profitability</a:t>
            </a:r>
          </a:p>
        </p:txBody>
      </p:sp>
      <p:sp>
        <p:nvSpPr>
          <p:cNvPr id="114" name="Google Shape;114;p23"/>
          <p:cNvSpPr txBox="1">
            <a:spLocks noGrp="1"/>
          </p:cNvSpPr>
          <p:nvPr>
            <p:ph type="body" idx="1"/>
          </p:nvPr>
        </p:nvSpPr>
        <p:spPr>
          <a:xfrm>
            <a:off x="733178" y="2283747"/>
            <a:ext cx="10133975" cy="2575123"/>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To perform a comprehensive profitability analysis, begin by calculating profit margins and comparing them against industry benchmarks. This step helps identify whether the business is operating efficiently and competitively.</a:t>
            </a:r>
          </a:p>
          <a:p>
            <a:pPr marL="50800" indent="0" algn="just">
              <a:buNone/>
            </a:pPr>
            <a:r>
              <a:rPr lang="en-US" sz="1600" dirty="0"/>
              <a:t>Next, evaluate cost structures, including fixed and variable expenses, to identify areas where costs can be reduced without compromising quality. Analyze product or service profitability to determine which offerings contribute the most to the bottom line.</a:t>
            </a:r>
          </a:p>
          <a:p>
            <a:pPr marL="50800" indent="0" algn="just">
              <a:buNone/>
            </a:pPr>
            <a:r>
              <a:rPr lang="en-US" sz="1600" dirty="0"/>
              <a:t>For women entrepreneurs, regularly reviewing these metrics supports financial transparency and strengthens their position when seeking funding or partnerships. By optimizing profitability, businesses can achieve sustainable growth and enhance their market presence.</a:t>
            </a:r>
          </a:p>
        </p:txBody>
      </p:sp>
    </p:spTree>
    <p:extLst>
      <p:ext uri="{BB962C8B-B14F-4D97-AF65-F5344CB8AC3E}">
        <p14:creationId xmlns:p14="http://schemas.microsoft.com/office/powerpoint/2010/main" val="3117688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1697816" y="3666918"/>
            <a:ext cx="9481172" cy="1084376"/>
          </a:xfrm>
          <a:prstGeom prst="rect">
            <a:avLst/>
          </a:prstGeom>
          <a:noFill/>
          <a:ln>
            <a:noFill/>
          </a:ln>
        </p:spPr>
        <p:txBody>
          <a:bodyPr spcFirstLastPara="1" wrap="square" lIns="91425" tIns="45700" rIns="91425" bIns="45700" anchor="t" anchorCtr="0">
            <a:noAutofit/>
          </a:bodyPr>
          <a:lstStyle/>
          <a:p>
            <a:pPr lvl="0"/>
            <a:r>
              <a:rPr lang="en-US" dirty="0"/>
              <a:t>SWOT Analysis</a:t>
            </a:r>
          </a:p>
        </p:txBody>
      </p:sp>
    </p:spTree>
    <p:extLst>
      <p:ext uri="{BB962C8B-B14F-4D97-AF65-F5344CB8AC3E}">
        <p14:creationId xmlns:p14="http://schemas.microsoft.com/office/powerpoint/2010/main" val="2036114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1"/>
            <a:ext cx="8000577" cy="489207"/>
          </a:xfrm>
          <a:prstGeom prst="rect">
            <a:avLst/>
          </a:prstGeom>
          <a:noFill/>
          <a:ln>
            <a:noFill/>
          </a:ln>
        </p:spPr>
        <p:txBody>
          <a:bodyPr spcFirstLastPara="1" wrap="square" lIns="91425" tIns="45700" rIns="91425" bIns="45700" anchor="t" anchorCtr="0">
            <a:normAutofit/>
          </a:bodyPr>
          <a:lstStyle/>
          <a:p>
            <a:pPr lvl="0"/>
            <a:r>
              <a:rPr lang="en-US" sz="2900" b="1" dirty="0"/>
              <a:t>SWOT Analysis</a:t>
            </a:r>
          </a:p>
        </p:txBody>
      </p:sp>
      <p:sp>
        <p:nvSpPr>
          <p:cNvPr id="114" name="Google Shape;114;p23"/>
          <p:cNvSpPr txBox="1">
            <a:spLocks noGrp="1"/>
          </p:cNvSpPr>
          <p:nvPr>
            <p:ph type="body" idx="1"/>
          </p:nvPr>
        </p:nvSpPr>
        <p:spPr>
          <a:xfrm>
            <a:off x="652496" y="1485392"/>
            <a:ext cx="10133975" cy="1320561"/>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SWOT Analysis is a simple but powerful tool that helps women entrepreneurs evaluate their business by identifying Strengths, Weaknesses, Opportunities, and Threats. It provides a clear picture of where the business stands and helps in strategic decision-making.</a:t>
            </a:r>
          </a:p>
          <a:p>
            <a:pPr marL="50800" indent="0" algn="just">
              <a:buNone/>
            </a:pPr>
            <a:r>
              <a:rPr lang="en-US" sz="1600" dirty="0"/>
              <a:t>What Does SWOT Stand For?</a:t>
            </a:r>
          </a:p>
        </p:txBody>
      </p:sp>
      <p:pic>
        <p:nvPicPr>
          <p:cNvPr id="2" name="Picture 1">
            <a:extLst>
              <a:ext uri="{FF2B5EF4-FFF2-40B4-BE49-F238E27FC236}">
                <a16:creationId xmlns:a16="http://schemas.microsoft.com/office/drawing/2014/main" id="{0F21A93D-1759-4E51-AD6E-168C9FC0B1ED}"/>
              </a:ext>
            </a:extLst>
          </p:cNvPr>
          <p:cNvPicPr>
            <a:picLocks noChangeAspect="1"/>
          </p:cNvPicPr>
          <p:nvPr/>
        </p:nvPicPr>
        <p:blipFill rotWithShape="1">
          <a:blip r:embed="rId3"/>
          <a:srcRect t="9568"/>
          <a:stretch/>
        </p:blipFill>
        <p:spPr>
          <a:xfrm>
            <a:off x="3989294" y="2519081"/>
            <a:ext cx="5916705" cy="4016127"/>
          </a:xfrm>
          <a:prstGeom prst="rect">
            <a:avLst/>
          </a:prstGeom>
        </p:spPr>
      </p:pic>
      <p:sp>
        <p:nvSpPr>
          <p:cNvPr id="5" name="Google Shape;114;p23">
            <a:extLst>
              <a:ext uri="{FF2B5EF4-FFF2-40B4-BE49-F238E27FC236}">
                <a16:creationId xmlns:a16="http://schemas.microsoft.com/office/drawing/2014/main" id="{F7FD4472-20F6-47A0-8D3F-664C0447266B}"/>
              </a:ext>
            </a:extLst>
          </p:cNvPr>
          <p:cNvSpPr txBox="1">
            <a:spLocks/>
          </p:cNvSpPr>
          <p:nvPr/>
        </p:nvSpPr>
        <p:spPr>
          <a:xfrm>
            <a:off x="3926541" y="5994577"/>
            <a:ext cx="6331012" cy="540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pPr marL="50800" indent="0" algn="ctr">
              <a:buNone/>
            </a:pPr>
            <a:r>
              <a:rPr lang="en-US" sz="1100" i="1" dirty="0"/>
              <a:t>Figure 2 SWOT Analysis. Created by the author.</a:t>
            </a:r>
          </a:p>
        </p:txBody>
      </p:sp>
    </p:spTree>
    <p:extLst>
      <p:ext uri="{BB962C8B-B14F-4D97-AF65-F5344CB8AC3E}">
        <p14:creationId xmlns:p14="http://schemas.microsoft.com/office/powerpoint/2010/main" val="2017490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408919" y="1303735"/>
            <a:ext cx="3034131" cy="489207"/>
          </a:xfrm>
          <a:prstGeom prst="rect">
            <a:avLst/>
          </a:prstGeom>
          <a:noFill/>
          <a:ln>
            <a:noFill/>
          </a:ln>
        </p:spPr>
        <p:txBody>
          <a:bodyPr spcFirstLastPara="1" wrap="square" lIns="91425" tIns="45700" rIns="91425" bIns="45700" anchor="t" anchorCtr="0">
            <a:normAutofit fontScale="90000"/>
          </a:bodyPr>
          <a:lstStyle/>
          <a:p>
            <a:pPr lvl="0"/>
            <a:r>
              <a:rPr lang="en-US" sz="2900" b="1" dirty="0"/>
              <a:t>SWOT Analysis</a:t>
            </a:r>
          </a:p>
        </p:txBody>
      </p:sp>
      <p:graphicFrame>
        <p:nvGraphicFramePr>
          <p:cNvPr id="7" name="Table 6">
            <a:extLst>
              <a:ext uri="{FF2B5EF4-FFF2-40B4-BE49-F238E27FC236}">
                <a16:creationId xmlns:a16="http://schemas.microsoft.com/office/drawing/2014/main" id="{CBA43C14-0D7F-4CB9-9AE0-EB7978C24B6C}"/>
              </a:ext>
            </a:extLst>
          </p:cNvPr>
          <p:cNvGraphicFramePr>
            <a:graphicFrameLocks noGrp="1"/>
          </p:cNvGraphicFramePr>
          <p:nvPr>
            <p:extLst>
              <p:ext uri="{D42A27DB-BD31-4B8C-83A1-F6EECF244321}">
                <p14:modId xmlns:p14="http://schemas.microsoft.com/office/powerpoint/2010/main" val="1828646115"/>
              </p:ext>
            </p:extLst>
          </p:nvPr>
        </p:nvGraphicFramePr>
        <p:xfrm>
          <a:off x="638342" y="2083414"/>
          <a:ext cx="10511118" cy="2960055"/>
        </p:xfrm>
        <a:graphic>
          <a:graphicData uri="http://schemas.openxmlformats.org/drawingml/2006/table">
            <a:tbl>
              <a:tblPr firstRow="1" firstCol="1" bandRow="1">
                <a:tableStyleId>{08FB837D-C827-4EFA-A057-4D05807E0F7C}</a:tableStyleId>
              </a:tblPr>
              <a:tblGrid>
                <a:gridCol w="3112680">
                  <a:extLst>
                    <a:ext uri="{9D8B030D-6E8A-4147-A177-3AD203B41FA5}">
                      <a16:colId xmlns:a16="http://schemas.microsoft.com/office/drawing/2014/main" val="760889559"/>
                    </a:ext>
                  </a:extLst>
                </a:gridCol>
                <a:gridCol w="3893238">
                  <a:extLst>
                    <a:ext uri="{9D8B030D-6E8A-4147-A177-3AD203B41FA5}">
                      <a16:colId xmlns:a16="http://schemas.microsoft.com/office/drawing/2014/main" val="790601061"/>
                    </a:ext>
                  </a:extLst>
                </a:gridCol>
                <a:gridCol w="3505200">
                  <a:extLst>
                    <a:ext uri="{9D8B030D-6E8A-4147-A177-3AD203B41FA5}">
                      <a16:colId xmlns:a16="http://schemas.microsoft.com/office/drawing/2014/main" val="260707323"/>
                    </a:ext>
                  </a:extLst>
                </a:gridCol>
              </a:tblGrid>
              <a:tr h="0">
                <a:tc>
                  <a:txBody>
                    <a:bodyPr/>
                    <a:lstStyle/>
                    <a:p>
                      <a:pPr algn="ctr">
                        <a:lnSpc>
                          <a:spcPct val="107000"/>
                        </a:lnSpc>
                        <a:spcAft>
                          <a:spcPts val="0"/>
                        </a:spcAft>
                      </a:pPr>
                      <a:r>
                        <a:rPr lang="en-US" sz="1200" dirty="0">
                          <a:effectLst/>
                          <a:latin typeface="+mj-lt"/>
                        </a:rPr>
                        <a:t>Category</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Description</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Examples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6539709"/>
                  </a:ext>
                </a:extLst>
              </a:tr>
              <a:tr h="0">
                <a:tc>
                  <a:txBody>
                    <a:bodyPr/>
                    <a:lstStyle/>
                    <a:p>
                      <a:pPr algn="ctr">
                        <a:lnSpc>
                          <a:spcPct val="107000"/>
                        </a:lnSpc>
                        <a:spcAft>
                          <a:spcPts val="0"/>
                        </a:spcAft>
                      </a:pPr>
                      <a:r>
                        <a:rPr lang="en-US" sz="1200" dirty="0">
                          <a:effectLst/>
                          <a:latin typeface="+mj-lt"/>
                        </a:rPr>
                        <a:t>S – Strengths (Internal, Positive)</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Advantages your business has over competitors, such as unique products, strong brand reputation, loyal customer base, skilled team, and efficient operations.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 A woman entrepreneur running a handmade cosmetics business may have strong customer loyalty due to natural ingredients.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864009786"/>
                  </a:ext>
                </a:extLst>
              </a:tr>
              <a:tr h="0">
                <a:tc>
                  <a:txBody>
                    <a:bodyPr/>
                    <a:lstStyle/>
                    <a:p>
                      <a:pPr algn="ctr">
                        <a:lnSpc>
                          <a:spcPct val="107000"/>
                        </a:lnSpc>
                        <a:spcAft>
                          <a:spcPts val="0"/>
                        </a:spcAft>
                      </a:pPr>
                      <a:r>
                        <a:rPr lang="en-US" sz="1200" dirty="0">
                          <a:effectLst/>
                          <a:latin typeface="+mj-lt"/>
                        </a:rPr>
                        <a:t>W – Weaknesses (Internal, Negative)</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Areas where your business needs improvement, including limited financial resources, lack of brand awareness, dependence on a single supplier, and weak online presence.</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 A female-owned bakery may struggle with high ingredient costs, reducing profit margins.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03576939"/>
                  </a:ext>
                </a:extLst>
              </a:tr>
              <a:tr h="0">
                <a:tc>
                  <a:txBody>
                    <a:bodyPr/>
                    <a:lstStyle/>
                    <a:p>
                      <a:pPr algn="ctr">
                        <a:lnSpc>
                          <a:spcPct val="107000"/>
                        </a:lnSpc>
                        <a:spcAft>
                          <a:spcPts val="0"/>
                        </a:spcAft>
                      </a:pPr>
                      <a:r>
                        <a:rPr lang="en-US" sz="1200">
                          <a:effectLst/>
                          <a:latin typeface="+mj-lt"/>
                        </a:rPr>
                        <a:t>O – Opportunities (External, Positive)</a:t>
                      </a:r>
                      <a:endParaRPr lang="en-US" sz="110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External factors your business can leverage for growth, such as increasing demand, new technology, government grants, and expansion to new markets.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 A woman entrepreneur in fashion may find an opportunity in the growing demand for sustainable clothing.</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79372363"/>
                  </a:ext>
                </a:extLst>
              </a:tr>
              <a:tr h="0">
                <a:tc>
                  <a:txBody>
                    <a:bodyPr/>
                    <a:lstStyle/>
                    <a:p>
                      <a:pPr algn="ctr">
                        <a:lnSpc>
                          <a:spcPct val="107000"/>
                        </a:lnSpc>
                        <a:spcAft>
                          <a:spcPts val="0"/>
                        </a:spcAft>
                      </a:pPr>
                      <a:r>
                        <a:rPr lang="en-US" sz="1200" dirty="0">
                          <a:effectLst/>
                          <a:latin typeface="+mj-lt"/>
                        </a:rPr>
                        <a:t>T – Threats (External, Negative)</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External challenges that could harm your business, including strong competition, economic downturns, changing customer preferences, and supply chain disruptions.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0"/>
                        </a:spcAft>
                      </a:pPr>
                      <a:r>
                        <a:rPr lang="en-US" sz="1200" dirty="0">
                          <a:effectLst/>
                          <a:latin typeface="+mj-lt"/>
                        </a:rPr>
                        <a:t>📌 A woman running a local boutique may face threats from big online retailers offering lower prices.</a:t>
                      </a:r>
                      <a:endParaRPr lang="en-US" sz="1100" dirty="0">
                        <a:solidFill>
                          <a:schemeClr val="accent2"/>
                        </a:solidFill>
                        <a:effectLst/>
                        <a:latin typeface="+mj-lt"/>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4439528"/>
                  </a:ext>
                </a:extLst>
              </a:tr>
            </a:tbl>
          </a:graphicData>
        </a:graphic>
      </p:graphicFrame>
    </p:spTree>
    <p:extLst>
      <p:ext uri="{BB962C8B-B14F-4D97-AF65-F5344CB8AC3E}">
        <p14:creationId xmlns:p14="http://schemas.microsoft.com/office/powerpoint/2010/main" val="2905048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1"/>
            <a:ext cx="8000577" cy="489207"/>
          </a:xfrm>
          <a:prstGeom prst="rect">
            <a:avLst/>
          </a:prstGeom>
          <a:noFill/>
          <a:ln>
            <a:noFill/>
          </a:ln>
        </p:spPr>
        <p:txBody>
          <a:bodyPr spcFirstLastPara="1" wrap="square" lIns="91425" tIns="45700" rIns="91425" bIns="45700" anchor="t" anchorCtr="0">
            <a:normAutofit/>
          </a:bodyPr>
          <a:lstStyle/>
          <a:p>
            <a:pPr lvl="0"/>
            <a:r>
              <a:rPr lang="en-US" sz="2900" b="1" dirty="0"/>
              <a:t>SWOT Analysis</a:t>
            </a:r>
          </a:p>
        </p:txBody>
      </p:sp>
      <p:sp>
        <p:nvSpPr>
          <p:cNvPr id="114" name="Google Shape;114;p23"/>
          <p:cNvSpPr txBox="1">
            <a:spLocks noGrp="1"/>
          </p:cNvSpPr>
          <p:nvPr>
            <p:ph type="body" idx="1"/>
          </p:nvPr>
        </p:nvSpPr>
        <p:spPr>
          <a:xfrm>
            <a:off x="625601" y="1974599"/>
            <a:ext cx="10133975" cy="3673166"/>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Why Is SWOT Analysis Important for Women Entrepreneurs?</a:t>
            </a:r>
          </a:p>
          <a:p>
            <a:pPr marL="50800" indent="0" algn="just">
              <a:buNone/>
            </a:pPr>
            <a:endParaRPr lang="en-US" sz="1600" dirty="0"/>
          </a:p>
          <a:p>
            <a:pPr marL="50800" indent="0" algn="just">
              <a:buNone/>
            </a:pPr>
            <a:r>
              <a:rPr lang="en-US" sz="1600" dirty="0"/>
              <a:t>✔ Helps in better decision-making</a:t>
            </a:r>
          </a:p>
          <a:p>
            <a:pPr marL="50800" indent="0" algn="just">
              <a:buNone/>
            </a:pPr>
            <a:r>
              <a:rPr lang="en-US" sz="1600" dirty="0"/>
              <a:t>✔ Identifies areas for business improvement</a:t>
            </a:r>
          </a:p>
          <a:p>
            <a:pPr marL="50800" indent="0" algn="just">
              <a:buNone/>
            </a:pPr>
            <a:r>
              <a:rPr lang="en-US" sz="1600" dirty="0"/>
              <a:t>✔ Guides in strategic planning</a:t>
            </a:r>
          </a:p>
          <a:p>
            <a:pPr marL="50800" indent="0" algn="just">
              <a:buNone/>
            </a:pPr>
            <a:r>
              <a:rPr lang="en-US" sz="1600" dirty="0"/>
              <a:t>✔ Prepares the business to handle challenges</a:t>
            </a:r>
          </a:p>
          <a:p>
            <a:pPr marL="50800" indent="0" algn="just">
              <a:buNone/>
            </a:pPr>
            <a:endParaRPr lang="en-US" sz="1600" dirty="0"/>
          </a:p>
          <a:p>
            <a:pPr marL="50800" indent="0" algn="just">
              <a:buNone/>
            </a:pPr>
            <a:r>
              <a:rPr lang="en-US" sz="1600" dirty="0"/>
              <a:t>Conducting a SWOT analysis regularly ensures that strategies remain aligned with business goals. It fosters informed decision-making and equips entrepreneurs with a proactive approach to navigating challenges and seizing opportunities.</a:t>
            </a:r>
          </a:p>
          <a:p>
            <a:pPr marL="50800" indent="0" algn="just">
              <a:buNone/>
            </a:pPr>
            <a:endParaRPr lang="en-US" sz="1600" dirty="0"/>
          </a:p>
          <a:p>
            <a:pPr marL="50800" indent="0" algn="just">
              <a:buNone/>
            </a:pPr>
            <a:endParaRPr lang="en-US" sz="1600" dirty="0"/>
          </a:p>
        </p:txBody>
      </p:sp>
    </p:spTree>
    <p:extLst>
      <p:ext uri="{BB962C8B-B14F-4D97-AF65-F5344CB8AC3E}">
        <p14:creationId xmlns:p14="http://schemas.microsoft.com/office/powerpoint/2010/main" val="549089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body" idx="1"/>
          </p:nvPr>
        </p:nvSpPr>
        <p:spPr>
          <a:xfrm>
            <a:off x="4059262" y="1411628"/>
            <a:ext cx="5464982" cy="31562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accent1"/>
              </a:buClr>
              <a:buSzPts val="2000"/>
              <a:buFont typeface="Arial"/>
              <a:buNone/>
            </a:pPr>
            <a:r>
              <a:rPr lang="hu-HU" dirty="0"/>
              <a:t>What to remember</a:t>
            </a:r>
            <a:endParaRPr dirty="0"/>
          </a:p>
        </p:txBody>
      </p:sp>
      <p:sp>
        <p:nvSpPr>
          <p:cNvPr id="131" name="Google Shape;131;p26"/>
          <p:cNvSpPr txBox="1"/>
          <p:nvPr/>
        </p:nvSpPr>
        <p:spPr>
          <a:xfrm>
            <a:off x="1619795" y="2022794"/>
            <a:ext cx="10133975" cy="5032430"/>
          </a:xfrm>
          <a:prstGeom prst="rect">
            <a:avLst/>
          </a:prstGeom>
          <a:noFill/>
          <a:ln>
            <a:noFill/>
          </a:ln>
        </p:spPr>
        <p:txBody>
          <a:bodyPr spcFirstLastPara="1" wrap="square" lIns="91425" tIns="45700" rIns="91425" bIns="45700" anchor="t" anchorCtr="0">
            <a:noAutofit/>
          </a:bodyPr>
          <a:lstStyle/>
          <a:p>
            <a:pPr marL="50800" marR="0" lvl="0" indent="0" algn="just" rtl="0">
              <a:lnSpc>
                <a:spcPct val="100000"/>
              </a:lnSpc>
              <a:spcBef>
                <a:spcPts val="0"/>
              </a:spcBef>
              <a:spcAft>
                <a:spcPts val="0"/>
              </a:spcAft>
              <a:buNone/>
            </a:pPr>
            <a:r>
              <a:rPr lang="hu-HU" sz="1400" b="0" i="0" u="none" strike="noStrike" cap="none" dirty="0">
                <a:solidFill>
                  <a:schemeClr val="accent2"/>
                </a:solidFill>
                <a:latin typeface="Montserrat"/>
                <a:ea typeface="Montserrat"/>
                <a:cs typeface="Montserrat"/>
                <a:sym typeface="Montserrat"/>
              </a:rPr>
              <a:t>Importance of Finance and Innovation: Critical for the growth, development, and success of women entrepreneurs.</a:t>
            </a:r>
            <a:endParaRPr dirty="0"/>
          </a:p>
          <a:p>
            <a:pPr marL="50800" marR="0" lvl="0" indent="0" algn="just" rtl="0">
              <a:lnSpc>
                <a:spcPct val="100000"/>
              </a:lnSpc>
              <a:spcBef>
                <a:spcPts val="0"/>
              </a:spcBef>
              <a:spcAft>
                <a:spcPts val="0"/>
              </a:spcAft>
              <a:buNone/>
            </a:pPr>
            <a:r>
              <a:rPr lang="hu-HU" sz="1400" b="0" i="0" u="none" strike="noStrike" cap="none" dirty="0">
                <a:solidFill>
                  <a:schemeClr val="accent2"/>
                </a:solidFill>
                <a:latin typeface="Montserrat"/>
                <a:ea typeface="Montserrat"/>
                <a:cs typeface="Montserrat"/>
                <a:sym typeface="Montserrat"/>
              </a:rPr>
              <a:t>Challenges: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Discrimination and Bias</a:t>
            </a:r>
            <a:r>
              <a:rPr lang="hu-HU" sz="1400" b="0" i="0" u="none" strike="noStrike" cap="none" dirty="0">
                <a:solidFill>
                  <a:schemeClr val="accent2"/>
                </a:solidFill>
                <a:latin typeface="Montserrat"/>
                <a:ea typeface="Montserrat"/>
                <a:cs typeface="Montserrat"/>
                <a:sym typeface="Montserrat"/>
              </a:rPr>
              <a:t>: Gender-based discrimination within financial institutions.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Lack of Collateral: </a:t>
            </a:r>
            <a:r>
              <a:rPr lang="hu-HU" sz="1400" b="0" i="0" u="none" strike="noStrike" cap="none" dirty="0">
                <a:solidFill>
                  <a:schemeClr val="accent2"/>
                </a:solidFill>
                <a:latin typeface="Montserrat"/>
                <a:ea typeface="Montserrat"/>
                <a:cs typeface="Montserrat"/>
                <a:sym typeface="Montserrat"/>
              </a:rPr>
              <a:t>Insufficient collateral to secure traditional loans.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Limited Financial Literacy</a:t>
            </a:r>
            <a:r>
              <a:rPr lang="hu-HU" sz="1400" b="0" i="0" u="none" strike="noStrike" cap="none" dirty="0">
                <a:solidFill>
                  <a:schemeClr val="accent2"/>
                </a:solidFill>
                <a:latin typeface="Montserrat"/>
                <a:ea typeface="Montserrat"/>
                <a:cs typeface="Montserrat"/>
                <a:sym typeface="Montserrat"/>
              </a:rPr>
              <a:t>: Gaps in understanding financial systems and products.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Awareness</a:t>
            </a:r>
            <a:r>
              <a:rPr lang="hu-HU" sz="1400" b="0" i="0" u="none" strike="noStrike" cap="none" dirty="0">
                <a:solidFill>
                  <a:schemeClr val="accent2"/>
                </a:solidFill>
                <a:latin typeface="Montserrat"/>
                <a:ea typeface="Montserrat"/>
                <a:cs typeface="Montserrat"/>
                <a:sym typeface="Montserrat"/>
              </a:rPr>
              <a:t>: Lack of knowledge about diverse financial products and services.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Creditworthiness: </a:t>
            </a:r>
            <a:r>
              <a:rPr lang="hu-HU" sz="1400" b="0" i="0" u="none" strike="noStrike" cap="none" dirty="0">
                <a:solidFill>
                  <a:schemeClr val="accent2"/>
                </a:solidFill>
                <a:latin typeface="Montserrat"/>
                <a:ea typeface="Montserrat"/>
                <a:cs typeface="Montserrat"/>
                <a:sym typeface="Montserrat"/>
              </a:rPr>
              <a:t>Stringent criteria that many women-owned businesses struggle to meet.</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Policy Barriers</a:t>
            </a:r>
            <a:r>
              <a:rPr lang="hu-HU" sz="1400" b="0" i="0" u="none" strike="noStrike" cap="none" dirty="0">
                <a:solidFill>
                  <a:schemeClr val="accent2"/>
                </a:solidFill>
                <a:latin typeface="Montserrat"/>
                <a:ea typeface="Montserrat"/>
                <a:cs typeface="Montserrat"/>
                <a:sym typeface="Montserrat"/>
              </a:rPr>
              <a:t>: Inadequate policies and institutional support.</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Network Access</a:t>
            </a:r>
            <a:r>
              <a:rPr lang="hu-HU" sz="1400" b="0" i="0" u="none" strike="noStrike" cap="none" dirty="0">
                <a:solidFill>
                  <a:schemeClr val="accent2"/>
                </a:solidFill>
                <a:latin typeface="Montserrat"/>
                <a:ea typeface="Montserrat"/>
                <a:cs typeface="Montserrat"/>
                <a:sym typeface="Montserrat"/>
              </a:rPr>
              <a:t>: Restricted access to professional networks.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Economic Instability</a:t>
            </a:r>
            <a:r>
              <a:rPr lang="hu-HU" sz="1400" b="0" i="0" u="none" strike="noStrike" cap="none" dirty="0">
                <a:solidFill>
                  <a:schemeClr val="accent2"/>
                </a:solidFill>
                <a:latin typeface="Montserrat"/>
                <a:ea typeface="Montserrat"/>
                <a:cs typeface="Montserrat"/>
                <a:sym typeface="Montserrat"/>
              </a:rPr>
              <a:t>: Disproportionate impact on women-owned businesses.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Support Systems</a:t>
            </a:r>
            <a:r>
              <a:rPr lang="hu-HU" sz="1400" b="0" i="0" u="none" strike="noStrike" cap="none" dirty="0">
                <a:solidFill>
                  <a:schemeClr val="accent2"/>
                </a:solidFill>
                <a:latin typeface="Montserrat"/>
                <a:ea typeface="Montserrat"/>
                <a:cs typeface="Montserrat"/>
                <a:sym typeface="Montserrat"/>
              </a:rPr>
              <a:t>: Importance of public and private initiatives, digital transformation, and strategic partnerships.</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Advocacy</a:t>
            </a:r>
            <a:r>
              <a:rPr lang="hu-HU" sz="1400" b="0" i="0" u="none" strike="noStrike" cap="none" dirty="0">
                <a:solidFill>
                  <a:schemeClr val="accent2"/>
                </a:solidFill>
                <a:latin typeface="Montserrat"/>
                <a:ea typeface="Montserrat"/>
                <a:cs typeface="Montserrat"/>
                <a:sym typeface="Montserrat"/>
              </a:rPr>
              <a:t>: Need for advocating tailored financial options and capacity building.</a:t>
            </a:r>
            <a:endParaRPr dirty="0"/>
          </a:p>
          <a:p>
            <a:pPr marL="457200" marR="0" lvl="0" indent="-406400" algn="just" rtl="0">
              <a:lnSpc>
                <a:spcPct val="90000"/>
              </a:lnSpc>
              <a:spcBef>
                <a:spcPts val="1000"/>
              </a:spcBef>
              <a:spcAft>
                <a:spcPts val="0"/>
              </a:spcAft>
              <a:buClr>
                <a:schemeClr val="accent2"/>
              </a:buClr>
              <a:buSzPts val="2800"/>
              <a:buFont typeface="Arial"/>
              <a:buChar char="•"/>
            </a:pPr>
            <a:r>
              <a:rPr lang="hu-HU" sz="1400" b="0" i="0" u="sng" strike="noStrike" cap="none" dirty="0">
                <a:solidFill>
                  <a:schemeClr val="accent2"/>
                </a:solidFill>
                <a:latin typeface="Montserrat"/>
                <a:ea typeface="Montserrat"/>
                <a:cs typeface="Montserrat"/>
                <a:sym typeface="Montserrat"/>
              </a:rPr>
              <a:t>Future Trends</a:t>
            </a:r>
            <a:r>
              <a:rPr lang="hu-HU" sz="1400" b="0" i="0" u="none" strike="noStrike" cap="none" dirty="0">
                <a:solidFill>
                  <a:schemeClr val="accent2"/>
                </a:solidFill>
                <a:latin typeface="Montserrat"/>
                <a:ea typeface="Montserrat"/>
                <a:cs typeface="Montserrat"/>
                <a:sym typeface="Montserrat"/>
              </a:rPr>
              <a:t>: Embrace technological integration, global collaboration, and ecosystem building for sustainable growth.</a:t>
            </a:r>
            <a:endParaRPr sz="1400" b="0" i="0" u="none" strike="noStrike" cap="none" dirty="0">
              <a:solidFill>
                <a:schemeClr val="accent2"/>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27"/>
          <p:cNvGrpSpPr/>
          <p:nvPr/>
        </p:nvGrpSpPr>
        <p:grpSpPr>
          <a:xfrm>
            <a:off x="1151051" y="2819401"/>
            <a:ext cx="9347956" cy="2007117"/>
            <a:chOff x="0" y="0"/>
            <a:chExt cx="9347956" cy="2007117"/>
          </a:xfrm>
        </p:grpSpPr>
        <p:sp>
          <p:nvSpPr>
            <p:cNvPr id="137" name="Google Shape;137;p27"/>
            <p:cNvSpPr/>
            <p:nvPr/>
          </p:nvSpPr>
          <p:spPr>
            <a:xfrm>
              <a:off x="5706"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p:nvPr/>
          </p:nvSpPr>
          <p:spPr>
            <a:xfrm>
              <a:off x="5706"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7"/>
            <p:cNvSpPr/>
            <p:nvPr/>
          </p:nvSpPr>
          <p:spPr>
            <a:xfrm>
              <a:off x="5706"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p:nvPr/>
          </p:nvSpPr>
          <p:spPr>
            <a:xfrm>
              <a:off x="5706"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Why is access to finance and innovation crucial for the success of women entrepreneurs?</a:t>
              </a:r>
              <a:endParaRPr sz="900" b="0" i="0" u="none" strike="noStrike" cap="none" dirty="0">
                <a:solidFill>
                  <a:srgbClr val="000000"/>
                </a:solidFill>
                <a:latin typeface="Arial"/>
                <a:ea typeface="Arial"/>
                <a:cs typeface="Arial"/>
                <a:sym typeface="Arial"/>
              </a:endParaRPr>
            </a:p>
          </p:txBody>
        </p:sp>
        <p:sp>
          <p:nvSpPr>
            <p:cNvPr id="141" name="Google Shape;141;p27"/>
            <p:cNvSpPr/>
            <p:nvPr/>
          </p:nvSpPr>
          <p:spPr>
            <a:xfrm>
              <a:off x="5706"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7"/>
            <p:cNvSpPr/>
            <p:nvPr/>
          </p:nvSpPr>
          <p:spPr>
            <a:xfrm>
              <a:off x="192491"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7"/>
            <p:cNvSpPr txBox="1"/>
            <p:nvPr/>
          </p:nvSpPr>
          <p:spPr>
            <a:xfrm>
              <a:off x="192491"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increase company expenses</a:t>
              </a:r>
              <a:endParaRPr sz="900" b="0" i="0" u="none" strike="noStrike" cap="none" dirty="0">
                <a:solidFill>
                  <a:srgbClr val="000000"/>
                </a:solidFill>
                <a:latin typeface="Arial"/>
                <a:ea typeface="Arial"/>
                <a:cs typeface="Arial"/>
                <a:sym typeface="Arial"/>
              </a:endParaRPr>
            </a:p>
          </p:txBody>
        </p:sp>
        <p:sp>
          <p:nvSpPr>
            <p:cNvPr id="144" name="Google Shape;144;p27"/>
            <p:cNvSpPr/>
            <p:nvPr/>
          </p:nvSpPr>
          <p:spPr>
            <a:xfrm>
              <a:off x="0"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192491"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txBox="1"/>
            <p:nvPr/>
          </p:nvSpPr>
          <p:spPr>
            <a:xfrm>
              <a:off x="192491"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avoid legal regulations</a:t>
              </a:r>
              <a:endParaRPr sz="900" b="0" i="0" u="none" strike="noStrike" cap="none" dirty="0">
                <a:solidFill>
                  <a:srgbClr val="000000"/>
                </a:solidFill>
                <a:latin typeface="Arial"/>
                <a:ea typeface="Arial"/>
                <a:cs typeface="Arial"/>
                <a:sym typeface="Arial"/>
              </a:endParaRPr>
            </a:p>
          </p:txBody>
        </p:sp>
        <p:sp>
          <p:nvSpPr>
            <p:cNvPr id="147" name="Google Shape;147;p27"/>
            <p:cNvSpPr/>
            <p:nvPr/>
          </p:nvSpPr>
          <p:spPr>
            <a:xfrm>
              <a:off x="5706"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192491"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a:off x="192491"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To achieve growth, development, and success </a:t>
              </a:r>
              <a:endParaRPr sz="900" b="0" i="0" u="none" strike="noStrike" cap="none" dirty="0">
                <a:solidFill>
                  <a:srgbClr val="000000"/>
                </a:solidFill>
                <a:latin typeface="Arial"/>
                <a:ea typeface="Arial"/>
                <a:cs typeface="Arial"/>
                <a:sym typeface="Arial"/>
              </a:endParaRPr>
            </a:p>
          </p:txBody>
        </p:sp>
        <p:sp>
          <p:nvSpPr>
            <p:cNvPr id="150" name="Google Shape;150;p27"/>
            <p:cNvSpPr/>
            <p:nvPr/>
          </p:nvSpPr>
          <p:spPr>
            <a:xfrm>
              <a:off x="2369408"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2414382"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2369408"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txBox="1"/>
            <p:nvPr/>
          </p:nvSpPr>
          <p:spPr>
            <a:xfrm>
              <a:off x="2369408"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What is the main purpose of financial ratio analysis for women entrepreneurs?</a:t>
              </a:r>
              <a:endParaRPr sz="900" b="0" i="0" u="none" strike="noStrike" cap="none" dirty="0">
                <a:solidFill>
                  <a:srgbClr val="000000"/>
                </a:solidFill>
                <a:latin typeface="Arial"/>
                <a:ea typeface="Arial"/>
                <a:cs typeface="Arial"/>
                <a:sym typeface="Arial"/>
              </a:endParaRPr>
            </a:p>
          </p:txBody>
        </p:sp>
        <p:sp>
          <p:nvSpPr>
            <p:cNvPr id="154" name="Google Shape;154;p27"/>
            <p:cNvSpPr/>
            <p:nvPr/>
          </p:nvSpPr>
          <p:spPr>
            <a:xfrm>
              <a:off x="2340226"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a:off x="2526988"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txBox="1"/>
            <p:nvPr/>
          </p:nvSpPr>
          <p:spPr>
            <a:xfrm>
              <a:off x="2526988"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increase business costs</a:t>
              </a:r>
              <a:endParaRPr sz="900" b="0" i="0" u="none" strike="noStrike" cap="none" dirty="0">
                <a:solidFill>
                  <a:srgbClr val="000000"/>
                </a:solidFill>
                <a:latin typeface="Arial"/>
                <a:ea typeface="Arial"/>
                <a:cs typeface="Arial"/>
                <a:sym typeface="Arial"/>
              </a:endParaRPr>
            </a:p>
          </p:txBody>
        </p:sp>
        <p:sp>
          <p:nvSpPr>
            <p:cNvPr id="157" name="Google Shape;157;p27"/>
            <p:cNvSpPr/>
            <p:nvPr/>
          </p:nvSpPr>
          <p:spPr>
            <a:xfrm>
              <a:off x="2340226"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2526988"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p:nvPr/>
          </p:nvSpPr>
          <p:spPr>
            <a:xfrm>
              <a:off x="2526988"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To assess profitability, liquidity, and leverage for better decision-making </a:t>
              </a:r>
              <a:endParaRPr sz="900" b="0" i="0" u="none" strike="noStrike" cap="none" dirty="0">
                <a:solidFill>
                  <a:srgbClr val="000000"/>
                </a:solidFill>
                <a:latin typeface="Arial"/>
                <a:ea typeface="Arial"/>
                <a:cs typeface="Arial"/>
                <a:sym typeface="Arial"/>
              </a:endParaRPr>
            </a:p>
          </p:txBody>
        </p:sp>
        <p:sp>
          <p:nvSpPr>
            <p:cNvPr id="160" name="Google Shape;160;p27"/>
            <p:cNvSpPr/>
            <p:nvPr/>
          </p:nvSpPr>
          <p:spPr>
            <a:xfrm>
              <a:off x="2340226"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2526988"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txBox="1"/>
            <p:nvPr/>
          </p:nvSpPr>
          <p:spPr>
            <a:xfrm>
              <a:off x="2526988"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attract competitors</a:t>
              </a:r>
              <a:endParaRPr sz="900" b="0" i="0" u="none" strike="noStrike" cap="none" dirty="0">
                <a:solidFill>
                  <a:srgbClr val="000000"/>
                </a:solidFill>
                <a:latin typeface="Arial"/>
                <a:ea typeface="Arial"/>
                <a:cs typeface="Arial"/>
                <a:sym typeface="Arial"/>
              </a:endParaRPr>
            </a:p>
          </p:txBody>
        </p:sp>
        <p:sp>
          <p:nvSpPr>
            <p:cNvPr id="163" name="Google Shape;163;p27"/>
            <p:cNvSpPr/>
            <p:nvPr/>
          </p:nvSpPr>
          <p:spPr>
            <a:xfrm>
              <a:off x="4733110"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805070"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4733110"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txBox="1"/>
            <p:nvPr/>
          </p:nvSpPr>
          <p:spPr>
            <a:xfrm>
              <a:off x="4733110"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Why is crowdfunding a popular financing method?</a:t>
              </a:r>
              <a:endParaRPr sz="900" b="0" i="0" u="none" strike="noStrike" cap="none" dirty="0">
                <a:solidFill>
                  <a:srgbClr val="000000"/>
                </a:solidFill>
                <a:latin typeface="Arial"/>
                <a:ea typeface="Arial"/>
                <a:cs typeface="Arial"/>
                <a:sym typeface="Arial"/>
              </a:endParaRPr>
            </a:p>
          </p:txBody>
        </p:sp>
        <p:sp>
          <p:nvSpPr>
            <p:cNvPr id="167" name="Google Shape;167;p27"/>
            <p:cNvSpPr/>
            <p:nvPr/>
          </p:nvSpPr>
          <p:spPr>
            <a:xfrm>
              <a:off x="4703928"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4890690"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txBox="1"/>
            <p:nvPr/>
          </p:nvSpPr>
          <p:spPr>
            <a:xfrm>
              <a:off x="4890690"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allows businesses to raise funds from multiple contributors online </a:t>
              </a:r>
              <a:endParaRPr sz="900" b="0" i="0" u="none" strike="noStrike" cap="none" dirty="0">
                <a:solidFill>
                  <a:srgbClr val="000000"/>
                </a:solidFill>
                <a:latin typeface="Arial"/>
                <a:ea typeface="Arial"/>
                <a:cs typeface="Arial"/>
                <a:sym typeface="Arial"/>
              </a:endParaRPr>
            </a:p>
          </p:txBody>
        </p:sp>
        <p:sp>
          <p:nvSpPr>
            <p:cNvPr id="170" name="Google Shape;170;p27"/>
            <p:cNvSpPr/>
            <p:nvPr/>
          </p:nvSpPr>
          <p:spPr>
            <a:xfrm>
              <a:off x="4703928"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4890690"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txBox="1"/>
            <p:nvPr/>
          </p:nvSpPr>
          <p:spPr>
            <a:xfrm>
              <a:off x="4890690"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eliminates the need for financial planning</a:t>
              </a:r>
              <a:endParaRPr sz="900" b="0" i="0" u="none" strike="noStrike" cap="none" dirty="0">
                <a:solidFill>
                  <a:srgbClr val="000000"/>
                </a:solidFill>
                <a:latin typeface="Arial"/>
                <a:ea typeface="Arial"/>
                <a:cs typeface="Arial"/>
                <a:sym typeface="Arial"/>
              </a:endParaRPr>
            </a:p>
          </p:txBody>
        </p:sp>
        <p:sp>
          <p:nvSpPr>
            <p:cNvPr id="173" name="Google Shape;173;p27"/>
            <p:cNvSpPr/>
            <p:nvPr/>
          </p:nvSpPr>
          <p:spPr>
            <a:xfrm>
              <a:off x="4703928"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4890690"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txBox="1"/>
            <p:nvPr/>
          </p:nvSpPr>
          <p:spPr>
            <a:xfrm>
              <a:off x="4890690"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guarantees funding without investor scrutiny</a:t>
              </a:r>
              <a:endParaRPr sz="900" b="0" i="0" u="none" strike="noStrike" cap="none" dirty="0">
                <a:solidFill>
                  <a:srgbClr val="000000"/>
                </a:solidFill>
                <a:latin typeface="Arial"/>
                <a:ea typeface="Arial"/>
                <a:cs typeface="Arial"/>
                <a:sym typeface="Arial"/>
              </a:endParaRPr>
            </a:p>
          </p:txBody>
        </p:sp>
        <p:sp>
          <p:nvSpPr>
            <p:cNvPr id="176" name="Google Shape;176;p27"/>
            <p:cNvSpPr/>
            <p:nvPr/>
          </p:nvSpPr>
          <p:spPr>
            <a:xfrm>
              <a:off x="7096812"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7168771" y="566233"/>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7096812"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txBox="1"/>
            <p:nvPr/>
          </p:nvSpPr>
          <p:spPr>
            <a:xfrm>
              <a:off x="7096812"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What does SWOT analysis help women entrepreneurs achieve?</a:t>
              </a:r>
              <a:endParaRPr sz="900" b="0" i="0" u="none" strike="noStrike" cap="none" dirty="0">
                <a:solidFill>
                  <a:srgbClr val="000000"/>
                </a:solidFill>
                <a:latin typeface="Arial"/>
                <a:ea typeface="Arial"/>
                <a:cs typeface="Arial"/>
                <a:sym typeface="Arial"/>
              </a:endParaRPr>
            </a:p>
          </p:txBody>
        </p:sp>
        <p:sp>
          <p:nvSpPr>
            <p:cNvPr id="180" name="Google Shape;180;p27"/>
            <p:cNvSpPr/>
            <p:nvPr/>
          </p:nvSpPr>
          <p:spPr>
            <a:xfrm>
              <a:off x="7067630"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254392"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7254392"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Ignore external business threats</a:t>
              </a:r>
              <a:endParaRPr sz="900" b="0" i="0" u="none" strike="noStrike" cap="none" dirty="0">
                <a:solidFill>
                  <a:srgbClr val="000000"/>
                </a:solidFill>
                <a:latin typeface="Arial"/>
                <a:ea typeface="Arial"/>
                <a:cs typeface="Arial"/>
                <a:sym typeface="Arial"/>
              </a:endParaRPr>
            </a:p>
          </p:txBody>
        </p:sp>
        <p:sp>
          <p:nvSpPr>
            <p:cNvPr id="183" name="Google Shape;183;p27"/>
            <p:cNvSpPr/>
            <p:nvPr/>
          </p:nvSpPr>
          <p:spPr>
            <a:xfrm>
              <a:off x="7067630"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7254392"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txBox="1"/>
            <p:nvPr/>
          </p:nvSpPr>
          <p:spPr>
            <a:xfrm>
              <a:off x="7254392"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Identify strengths, weaknesses, opportunities, and threats </a:t>
              </a:r>
              <a:endParaRPr sz="900" b="0" i="0" u="none" strike="noStrike" cap="none" dirty="0">
                <a:solidFill>
                  <a:srgbClr val="000000"/>
                </a:solidFill>
                <a:latin typeface="Arial"/>
                <a:ea typeface="Arial"/>
                <a:cs typeface="Arial"/>
                <a:sym typeface="Arial"/>
              </a:endParaRPr>
            </a:p>
          </p:txBody>
        </p:sp>
        <p:sp>
          <p:nvSpPr>
            <p:cNvPr id="186" name="Google Shape;186;p27"/>
            <p:cNvSpPr/>
            <p:nvPr/>
          </p:nvSpPr>
          <p:spPr>
            <a:xfrm>
              <a:off x="7067630"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254392"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7254392"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Increase reliance on personal savings</a:t>
              </a:r>
              <a:endParaRPr sz="900" b="0" i="0" u="none" strike="noStrike" cap="none" dirty="0">
                <a:solidFill>
                  <a:srgbClr val="000000"/>
                </a:solidFill>
                <a:latin typeface="Arial"/>
                <a:ea typeface="Arial"/>
                <a:cs typeface="Arial"/>
                <a:sym typeface="Arial"/>
              </a:endParaRPr>
            </a:p>
          </p:txBody>
        </p:sp>
      </p:grpSp>
      <p:sp>
        <p:nvSpPr>
          <p:cNvPr id="189" name="Google Shape;189;p27"/>
          <p:cNvSpPr txBox="1">
            <a:spLocks noGrp="1"/>
          </p:cNvSpPr>
          <p:nvPr>
            <p:ph type="title"/>
          </p:nvPr>
        </p:nvSpPr>
        <p:spPr>
          <a:xfrm>
            <a:off x="804985" y="1274178"/>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1438728" y="812451"/>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a:t>Objectives &amp; Learning Outcomes</a:t>
            </a:r>
            <a:endParaRPr/>
          </a:p>
        </p:txBody>
      </p:sp>
      <p:sp>
        <p:nvSpPr>
          <p:cNvPr id="65" name="Google Shape;65;p2"/>
          <p:cNvSpPr txBox="1">
            <a:spLocks noGrp="1"/>
          </p:cNvSpPr>
          <p:nvPr>
            <p:ph type="body" idx="1"/>
          </p:nvPr>
        </p:nvSpPr>
        <p:spPr>
          <a:xfrm>
            <a:off x="741611" y="1250428"/>
            <a:ext cx="9653369" cy="5517925"/>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chemeClr val="accent2"/>
              </a:buClr>
              <a:buSzPts val="2800"/>
              <a:buFont typeface="Arial"/>
              <a:buChar char="•"/>
            </a:pPr>
            <a:r>
              <a:rPr lang="hu-HU" sz="1800" b="1" dirty="0"/>
              <a:t>Objectives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800" b="1" dirty="0"/>
              <a:t>Enhance Financial Literacy:</a:t>
            </a:r>
            <a:endParaRPr sz="1800" dirty="0"/>
          </a:p>
          <a:p>
            <a:pPr marL="914400" lvl="1" indent="-381000" algn="l" rtl="0">
              <a:lnSpc>
                <a:spcPct val="90000"/>
              </a:lnSpc>
              <a:spcBef>
                <a:spcPts val="500"/>
              </a:spcBef>
              <a:spcAft>
                <a:spcPts val="0"/>
              </a:spcAft>
              <a:buSzPts val="2400"/>
              <a:buChar char="•"/>
            </a:pPr>
            <a:r>
              <a:rPr lang="hu-HU" sz="1800" dirty="0"/>
              <a:t>Improve understanding of financial documentation and statements.</a:t>
            </a:r>
            <a:endParaRPr dirty="0"/>
          </a:p>
          <a:p>
            <a:pPr marL="914400" lvl="1" indent="-381000" algn="l" rtl="0">
              <a:lnSpc>
                <a:spcPct val="90000"/>
              </a:lnSpc>
              <a:spcBef>
                <a:spcPts val="500"/>
              </a:spcBef>
              <a:spcAft>
                <a:spcPts val="0"/>
              </a:spcAft>
              <a:buSzPts val="2400"/>
              <a:buChar char="•"/>
            </a:pPr>
            <a:r>
              <a:rPr lang="hu-HU" sz="1800" dirty="0"/>
              <a:t>Teach fundamentals of financial analysis and key financial ratios.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800" b="1" dirty="0"/>
              <a:t>Improve Access to Finance:</a:t>
            </a:r>
            <a:endParaRPr sz="1800" dirty="0"/>
          </a:p>
          <a:p>
            <a:pPr marL="914400" lvl="1" indent="-381000" algn="l" rtl="0">
              <a:lnSpc>
                <a:spcPct val="90000"/>
              </a:lnSpc>
              <a:spcBef>
                <a:spcPts val="500"/>
              </a:spcBef>
              <a:spcAft>
                <a:spcPts val="0"/>
              </a:spcAft>
              <a:buSzPts val="2400"/>
              <a:buChar char="•"/>
            </a:pPr>
            <a:r>
              <a:rPr lang="hu-HU" sz="1800" dirty="0"/>
              <a:t>Educate on available funding opportunities for women's SMEs.</a:t>
            </a:r>
            <a:endParaRPr dirty="0"/>
          </a:p>
          <a:p>
            <a:pPr marL="914400" lvl="1" indent="-381000" algn="l" rtl="0">
              <a:lnSpc>
                <a:spcPct val="90000"/>
              </a:lnSpc>
              <a:spcBef>
                <a:spcPts val="500"/>
              </a:spcBef>
              <a:spcAft>
                <a:spcPts val="0"/>
              </a:spcAft>
              <a:buSzPts val="2400"/>
              <a:buChar char="•"/>
            </a:pPr>
            <a:r>
              <a:rPr lang="hu-HU" sz="1800" dirty="0"/>
              <a:t>Provide practical skills for pitching to investors.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800" b="1" dirty="0"/>
              <a:t>Strengthen Financial Management:</a:t>
            </a:r>
            <a:endParaRPr sz="1800" dirty="0"/>
          </a:p>
          <a:p>
            <a:pPr marL="914400" lvl="1" indent="-381000" algn="l" rtl="0">
              <a:lnSpc>
                <a:spcPct val="90000"/>
              </a:lnSpc>
              <a:spcBef>
                <a:spcPts val="500"/>
              </a:spcBef>
              <a:spcAft>
                <a:spcPts val="0"/>
              </a:spcAft>
              <a:buSzPts val="2400"/>
              <a:buChar char="•"/>
            </a:pPr>
            <a:r>
              <a:rPr lang="hu-HU" sz="1800" dirty="0"/>
              <a:t>Explore net working capital and operational finance management.</a:t>
            </a:r>
            <a:endParaRPr dirty="0"/>
          </a:p>
          <a:p>
            <a:pPr marL="914400" lvl="1" indent="-381000" algn="l" rtl="0">
              <a:lnSpc>
                <a:spcPct val="90000"/>
              </a:lnSpc>
              <a:spcBef>
                <a:spcPts val="500"/>
              </a:spcBef>
              <a:spcAft>
                <a:spcPts val="0"/>
              </a:spcAft>
              <a:buSzPts val="2400"/>
              <a:buChar char="•"/>
            </a:pPr>
            <a:r>
              <a:rPr lang="hu-HU" sz="1800" dirty="0"/>
              <a:t>Teach the process of obtaining tax settlement certifications.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800" b="1" dirty="0"/>
              <a:t>Conduct Financial Assessments:</a:t>
            </a:r>
            <a:endParaRPr sz="1800" dirty="0"/>
          </a:p>
          <a:p>
            <a:pPr marL="914400" lvl="1" indent="-381000" algn="l" rtl="0">
              <a:lnSpc>
                <a:spcPct val="90000"/>
              </a:lnSpc>
              <a:spcBef>
                <a:spcPts val="500"/>
              </a:spcBef>
              <a:spcAft>
                <a:spcPts val="0"/>
              </a:spcAft>
              <a:buSzPts val="2400"/>
              <a:buChar char="•"/>
            </a:pPr>
            <a:r>
              <a:rPr lang="hu-HU" sz="1800" dirty="0"/>
              <a:t>Enable creditworthiness assessment and profitability analysis.</a:t>
            </a:r>
            <a:endParaRPr dirty="0"/>
          </a:p>
          <a:p>
            <a:pPr marL="914400" lvl="1" indent="-381000" algn="l" rtl="0">
              <a:lnSpc>
                <a:spcPct val="90000"/>
              </a:lnSpc>
              <a:spcBef>
                <a:spcPts val="500"/>
              </a:spcBef>
              <a:spcAft>
                <a:spcPts val="0"/>
              </a:spcAft>
              <a:buSzPts val="2400"/>
              <a:buChar char="•"/>
            </a:pPr>
            <a:r>
              <a:rPr lang="hu-HU" sz="1800" dirty="0"/>
              <a:t>Facilitate comprehensive SWOT analysis for strategic insights.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800" b="1" dirty="0"/>
              <a:t>Foster Innovation:</a:t>
            </a:r>
            <a:endParaRPr sz="1800" dirty="0"/>
          </a:p>
          <a:p>
            <a:pPr marL="914400" lvl="1" indent="-381000" algn="l" rtl="0">
              <a:lnSpc>
                <a:spcPct val="90000"/>
              </a:lnSpc>
              <a:spcBef>
                <a:spcPts val="500"/>
              </a:spcBef>
              <a:spcAft>
                <a:spcPts val="0"/>
              </a:spcAft>
              <a:buSzPts val="2400"/>
              <a:buChar char="•"/>
            </a:pPr>
            <a:r>
              <a:rPr lang="hu-HU" sz="1800" dirty="0"/>
              <a:t>Highlight innovation funding opportunities and advocacy.</a:t>
            </a:r>
            <a:endParaRPr dirty="0"/>
          </a:p>
          <a:p>
            <a:pPr marL="914400" lvl="1" indent="-381000" algn="l" rtl="0">
              <a:lnSpc>
                <a:spcPct val="90000"/>
              </a:lnSpc>
              <a:spcBef>
                <a:spcPts val="500"/>
              </a:spcBef>
              <a:spcAft>
                <a:spcPts val="0"/>
              </a:spcAft>
              <a:buSzPts val="2400"/>
              <a:buChar char="•"/>
            </a:pPr>
            <a:r>
              <a:rPr lang="hu-HU" sz="1800" dirty="0"/>
              <a:t>Stimulate creativity and strategic innovation planning.</a:t>
            </a:r>
            <a:endParaRPr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1100550" y="2869800"/>
            <a:ext cx="9990900" cy="559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200"/>
              <a:buFont typeface="Montserrat ExtraBold"/>
              <a:buNone/>
            </a:pPr>
            <a:r>
              <a:rPr lang="hu-HU" sz="3200" b="0" i="0" u="none" strike="noStrike" cap="none">
                <a:solidFill>
                  <a:schemeClr val="accent1"/>
                </a:solidFill>
                <a:latin typeface="Montserrat ExtraBold"/>
                <a:ea typeface="Montserrat ExtraBold"/>
                <a:cs typeface="Montserrat ExtraBold"/>
                <a:sym typeface="Montserrat ExtraBold"/>
              </a:rPr>
              <a:t>Self-assessment test - correct answers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27"/>
          <p:cNvGrpSpPr/>
          <p:nvPr/>
        </p:nvGrpSpPr>
        <p:grpSpPr>
          <a:xfrm>
            <a:off x="1151051" y="2819401"/>
            <a:ext cx="9347956" cy="2007117"/>
            <a:chOff x="0" y="0"/>
            <a:chExt cx="9347956" cy="2007117"/>
          </a:xfrm>
        </p:grpSpPr>
        <p:sp>
          <p:nvSpPr>
            <p:cNvPr id="137" name="Google Shape;137;p27"/>
            <p:cNvSpPr/>
            <p:nvPr/>
          </p:nvSpPr>
          <p:spPr>
            <a:xfrm>
              <a:off x="5706"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p:nvPr/>
          </p:nvSpPr>
          <p:spPr>
            <a:xfrm>
              <a:off x="5706"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7"/>
            <p:cNvSpPr/>
            <p:nvPr/>
          </p:nvSpPr>
          <p:spPr>
            <a:xfrm>
              <a:off x="5706"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7"/>
            <p:cNvSpPr txBox="1"/>
            <p:nvPr/>
          </p:nvSpPr>
          <p:spPr>
            <a:xfrm>
              <a:off x="5706"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Why is access to finance and innovation crucial for the success of women entrepreneurs?</a:t>
              </a:r>
              <a:endParaRPr sz="900" b="0" i="0" u="none" strike="noStrike" cap="none" dirty="0">
                <a:solidFill>
                  <a:srgbClr val="000000"/>
                </a:solidFill>
                <a:latin typeface="Arial"/>
                <a:ea typeface="Arial"/>
                <a:cs typeface="Arial"/>
                <a:sym typeface="Arial"/>
              </a:endParaRPr>
            </a:p>
          </p:txBody>
        </p:sp>
        <p:sp>
          <p:nvSpPr>
            <p:cNvPr id="141" name="Google Shape;141;p27"/>
            <p:cNvSpPr/>
            <p:nvPr/>
          </p:nvSpPr>
          <p:spPr>
            <a:xfrm>
              <a:off x="5706"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7"/>
            <p:cNvSpPr/>
            <p:nvPr/>
          </p:nvSpPr>
          <p:spPr>
            <a:xfrm>
              <a:off x="192491"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7"/>
            <p:cNvSpPr txBox="1"/>
            <p:nvPr/>
          </p:nvSpPr>
          <p:spPr>
            <a:xfrm>
              <a:off x="192491"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increase company expenses</a:t>
              </a:r>
              <a:endParaRPr sz="900" b="0" i="0" u="none" strike="noStrike" cap="none" dirty="0">
                <a:solidFill>
                  <a:srgbClr val="000000"/>
                </a:solidFill>
                <a:latin typeface="Arial"/>
                <a:ea typeface="Arial"/>
                <a:cs typeface="Arial"/>
                <a:sym typeface="Arial"/>
              </a:endParaRPr>
            </a:p>
          </p:txBody>
        </p:sp>
        <p:sp>
          <p:nvSpPr>
            <p:cNvPr id="144" name="Google Shape;144;p27"/>
            <p:cNvSpPr/>
            <p:nvPr/>
          </p:nvSpPr>
          <p:spPr>
            <a:xfrm>
              <a:off x="0"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7"/>
            <p:cNvSpPr/>
            <p:nvPr/>
          </p:nvSpPr>
          <p:spPr>
            <a:xfrm>
              <a:off x="192491"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7"/>
            <p:cNvSpPr txBox="1"/>
            <p:nvPr/>
          </p:nvSpPr>
          <p:spPr>
            <a:xfrm>
              <a:off x="192491"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avoid legal regulations</a:t>
              </a:r>
              <a:endParaRPr sz="900" b="0" i="0" u="none" strike="noStrike" cap="none" dirty="0">
                <a:solidFill>
                  <a:srgbClr val="000000"/>
                </a:solidFill>
                <a:latin typeface="Arial"/>
                <a:ea typeface="Arial"/>
                <a:cs typeface="Arial"/>
                <a:sym typeface="Arial"/>
              </a:endParaRPr>
            </a:p>
          </p:txBody>
        </p:sp>
        <p:sp>
          <p:nvSpPr>
            <p:cNvPr id="147" name="Google Shape;147;p27"/>
            <p:cNvSpPr/>
            <p:nvPr/>
          </p:nvSpPr>
          <p:spPr>
            <a:xfrm>
              <a:off x="5706"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7"/>
            <p:cNvSpPr/>
            <p:nvPr/>
          </p:nvSpPr>
          <p:spPr>
            <a:xfrm>
              <a:off x="192491"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7"/>
            <p:cNvSpPr txBox="1"/>
            <p:nvPr/>
          </p:nvSpPr>
          <p:spPr>
            <a:xfrm>
              <a:off x="192491"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To achieve growth, development, and success </a:t>
              </a:r>
              <a:endParaRPr sz="900" b="0" i="0" u="none" strike="noStrike" cap="none" dirty="0">
                <a:solidFill>
                  <a:srgbClr val="000000"/>
                </a:solidFill>
                <a:latin typeface="Arial"/>
                <a:ea typeface="Arial"/>
                <a:cs typeface="Arial"/>
                <a:sym typeface="Arial"/>
              </a:endParaRPr>
            </a:p>
          </p:txBody>
        </p:sp>
        <p:sp>
          <p:nvSpPr>
            <p:cNvPr id="150" name="Google Shape;150;p27"/>
            <p:cNvSpPr/>
            <p:nvPr/>
          </p:nvSpPr>
          <p:spPr>
            <a:xfrm>
              <a:off x="2369408"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7"/>
            <p:cNvSpPr/>
            <p:nvPr/>
          </p:nvSpPr>
          <p:spPr>
            <a:xfrm>
              <a:off x="2414382"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7"/>
            <p:cNvSpPr/>
            <p:nvPr/>
          </p:nvSpPr>
          <p:spPr>
            <a:xfrm>
              <a:off x="2369408"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7"/>
            <p:cNvSpPr txBox="1"/>
            <p:nvPr/>
          </p:nvSpPr>
          <p:spPr>
            <a:xfrm>
              <a:off x="2369408"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What is the main purpose of financial ratio analysis for women entrepreneurs?</a:t>
              </a:r>
              <a:endParaRPr sz="900" b="0" i="0" u="none" strike="noStrike" cap="none" dirty="0">
                <a:solidFill>
                  <a:srgbClr val="000000"/>
                </a:solidFill>
                <a:latin typeface="Arial"/>
                <a:ea typeface="Arial"/>
                <a:cs typeface="Arial"/>
                <a:sym typeface="Arial"/>
              </a:endParaRPr>
            </a:p>
          </p:txBody>
        </p:sp>
        <p:sp>
          <p:nvSpPr>
            <p:cNvPr id="154" name="Google Shape;154;p27"/>
            <p:cNvSpPr/>
            <p:nvPr/>
          </p:nvSpPr>
          <p:spPr>
            <a:xfrm>
              <a:off x="2340226"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7"/>
            <p:cNvSpPr/>
            <p:nvPr/>
          </p:nvSpPr>
          <p:spPr>
            <a:xfrm>
              <a:off x="2526988"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7"/>
            <p:cNvSpPr txBox="1"/>
            <p:nvPr/>
          </p:nvSpPr>
          <p:spPr>
            <a:xfrm>
              <a:off x="2526988"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increase business costs</a:t>
              </a:r>
              <a:endParaRPr sz="900" b="0" i="0" u="none" strike="noStrike" cap="none" dirty="0">
                <a:solidFill>
                  <a:srgbClr val="000000"/>
                </a:solidFill>
                <a:latin typeface="Arial"/>
                <a:ea typeface="Arial"/>
                <a:cs typeface="Arial"/>
                <a:sym typeface="Arial"/>
              </a:endParaRPr>
            </a:p>
          </p:txBody>
        </p:sp>
        <p:sp>
          <p:nvSpPr>
            <p:cNvPr id="157" name="Google Shape;157;p27"/>
            <p:cNvSpPr/>
            <p:nvPr/>
          </p:nvSpPr>
          <p:spPr>
            <a:xfrm>
              <a:off x="2340226"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7"/>
            <p:cNvSpPr/>
            <p:nvPr/>
          </p:nvSpPr>
          <p:spPr>
            <a:xfrm>
              <a:off x="2526988"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7"/>
            <p:cNvSpPr txBox="1"/>
            <p:nvPr/>
          </p:nvSpPr>
          <p:spPr>
            <a:xfrm>
              <a:off x="2526988"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To assess profitability, liquidity, and leverage for better decision-making </a:t>
              </a:r>
              <a:endParaRPr sz="900" b="0" i="0" u="none" strike="noStrike" cap="none" dirty="0">
                <a:solidFill>
                  <a:srgbClr val="000000"/>
                </a:solidFill>
                <a:latin typeface="Arial"/>
                <a:ea typeface="Arial"/>
                <a:cs typeface="Arial"/>
                <a:sym typeface="Arial"/>
              </a:endParaRPr>
            </a:p>
          </p:txBody>
        </p:sp>
        <p:sp>
          <p:nvSpPr>
            <p:cNvPr id="160" name="Google Shape;160;p27"/>
            <p:cNvSpPr/>
            <p:nvPr/>
          </p:nvSpPr>
          <p:spPr>
            <a:xfrm>
              <a:off x="2340226"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7"/>
            <p:cNvSpPr/>
            <p:nvPr/>
          </p:nvSpPr>
          <p:spPr>
            <a:xfrm>
              <a:off x="2526988"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7"/>
            <p:cNvSpPr txBox="1"/>
            <p:nvPr/>
          </p:nvSpPr>
          <p:spPr>
            <a:xfrm>
              <a:off x="2526988"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To attract competitors</a:t>
              </a:r>
              <a:endParaRPr sz="900" b="0" i="0" u="none" strike="noStrike" cap="none" dirty="0">
                <a:solidFill>
                  <a:srgbClr val="000000"/>
                </a:solidFill>
                <a:latin typeface="Arial"/>
                <a:ea typeface="Arial"/>
                <a:cs typeface="Arial"/>
                <a:sym typeface="Arial"/>
              </a:endParaRPr>
            </a:p>
          </p:txBody>
        </p:sp>
        <p:sp>
          <p:nvSpPr>
            <p:cNvPr id="163" name="Google Shape;163;p27"/>
            <p:cNvSpPr/>
            <p:nvPr/>
          </p:nvSpPr>
          <p:spPr>
            <a:xfrm>
              <a:off x="4733110"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p:nvPr/>
          </p:nvSpPr>
          <p:spPr>
            <a:xfrm>
              <a:off x="4805070" y="575228"/>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7"/>
            <p:cNvSpPr/>
            <p:nvPr/>
          </p:nvSpPr>
          <p:spPr>
            <a:xfrm>
              <a:off x="4733110"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7"/>
            <p:cNvSpPr txBox="1"/>
            <p:nvPr/>
          </p:nvSpPr>
          <p:spPr>
            <a:xfrm>
              <a:off x="4733110"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Why is crowdfunding a popular financing method?</a:t>
              </a:r>
              <a:endParaRPr sz="900" b="0" i="0" u="none" strike="noStrike" cap="none" dirty="0">
                <a:solidFill>
                  <a:srgbClr val="000000"/>
                </a:solidFill>
                <a:latin typeface="Arial"/>
                <a:ea typeface="Arial"/>
                <a:cs typeface="Arial"/>
                <a:sym typeface="Arial"/>
              </a:endParaRPr>
            </a:p>
          </p:txBody>
        </p:sp>
        <p:sp>
          <p:nvSpPr>
            <p:cNvPr id="167" name="Google Shape;167;p27"/>
            <p:cNvSpPr/>
            <p:nvPr/>
          </p:nvSpPr>
          <p:spPr>
            <a:xfrm>
              <a:off x="4703928"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4890690"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7"/>
            <p:cNvSpPr txBox="1"/>
            <p:nvPr/>
          </p:nvSpPr>
          <p:spPr>
            <a:xfrm>
              <a:off x="4890690"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allows businesses to raise funds from multiple contributors online </a:t>
              </a:r>
              <a:endParaRPr sz="900" b="0" i="0" u="none" strike="noStrike" cap="none" dirty="0">
                <a:solidFill>
                  <a:srgbClr val="000000"/>
                </a:solidFill>
                <a:latin typeface="Arial"/>
                <a:ea typeface="Arial"/>
                <a:cs typeface="Arial"/>
                <a:sym typeface="Arial"/>
              </a:endParaRPr>
            </a:p>
          </p:txBody>
        </p:sp>
        <p:sp>
          <p:nvSpPr>
            <p:cNvPr id="170" name="Google Shape;170;p27"/>
            <p:cNvSpPr/>
            <p:nvPr/>
          </p:nvSpPr>
          <p:spPr>
            <a:xfrm>
              <a:off x="4703928"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7"/>
            <p:cNvSpPr/>
            <p:nvPr/>
          </p:nvSpPr>
          <p:spPr>
            <a:xfrm>
              <a:off x="4890690"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7"/>
            <p:cNvSpPr txBox="1"/>
            <p:nvPr/>
          </p:nvSpPr>
          <p:spPr>
            <a:xfrm>
              <a:off x="4890690"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eliminates the need for financial planning</a:t>
              </a:r>
              <a:endParaRPr sz="900" b="0" i="0" u="none" strike="noStrike" cap="none" dirty="0">
                <a:solidFill>
                  <a:srgbClr val="000000"/>
                </a:solidFill>
                <a:latin typeface="Arial"/>
                <a:ea typeface="Arial"/>
                <a:cs typeface="Arial"/>
                <a:sym typeface="Arial"/>
              </a:endParaRPr>
            </a:p>
          </p:txBody>
        </p:sp>
        <p:sp>
          <p:nvSpPr>
            <p:cNvPr id="173" name="Google Shape;173;p27"/>
            <p:cNvSpPr/>
            <p:nvPr/>
          </p:nvSpPr>
          <p:spPr>
            <a:xfrm>
              <a:off x="4703928"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7"/>
            <p:cNvSpPr/>
            <p:nvPr/>
          </p:nvSpPr>
          <p:spPr>
            <a:xfrm>
              <a:off x="4890690"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7"/>
            <p:cNvSpPr txBox="1"/>
            <p:nvPr/>
          </p:nvSpPr>
          <p:spPr>
            <a:xfrm>
              <a:off x="4890690"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It guarantees funding without investor scrutiny</a:t>
              </a:r>
              <a:endParaRPr sz="900" b="0" i="0" u="none" strike="noStrike" cap="none" dirty="0">
                <a:solidFill>
                  <a:srgbClr val="000000"/>
                </a:solidFill>
                <a:latin typeface="Arial"/>
                <a:ea typeface="Arial"/>
                <a:cs typeface="Arial"/>
                <a:sym typeface="Arial"/>
              </a:endParaRPr>
            </a:p>
          </p:txBody>
        </p:sp>
        <p:sp>
          <p:nvSpPr>
            <p:cNvPr id="176" name="Google Shape;176;p27"/>
            <p:cNvSpPr/>
            <p:nvPr/>
          </p:nvSpPr>
          <p:spPr>
            <a:xfrm>
              <a:off x="7096812" y="475765"/>
              <a:ext cx="2251144" cy="264840"/>
            </a:xfrm>
            <a:prstGeom prst="rect">
              <a:avLst/>
            </a:prstGeom>
            <a:solidFill>
              <a:schemeClr val="accent2"/>
            </a:solidFill>
            <a:ln>
              <a:noFill/>
            </a:ln>
            <a:effectLst>
              <a:outerShdw blurRad="107950" dist="12700" dir="5400000" algn="ctr"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p:nvPr/>
          </p:nvSpPr>
          <p:spPr>
            <a:xfrm>
              <a:off x="7168771" y="566233"/>
              <a:ext cx="165377" cy="165377"/>
            </a:xfrm>
            <a:prstGeom prst="mathMultiply">
              <a:avLst>
                <a:gd name="adj1" fmla="val 23520"/>
              </a:avLst>
            </a:prstGeom>
            <a:noFill/>
            <a:ln w="9525" cap="flat" cmpd="sng">
              <a:solidFill>
                <a:srgbClr val="B8CE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7096812" y="0"/>
              <a:ext cx="2251144" cy="475765"/>
            </a:xfrm>
            <a:prstGeom prst="rect">
              <a:avLst/>
            </a:prstGeom>
            <a:solidFill>
              <a:srgbClr val="B8CED6">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txBox="1"/>
            <p:nvPr/>
          </p:nvSpPr>
          <p:spPr>
            <a:xfrm>
              <a:off x="7096812" y="0"/>
              <a:ext cx="2251144" cy="475765"/>
            </a:xfrm>
            <a:prstGeom prst="rect">
              <a:avLst/>
            </a:prstGeom>
            <a:noFill/>
            <a:ln>
              <a:noFill/>
            </a:ln>
          </p:spPr>
          <p:txBody>
            <a:bodyPr spcFirstLastPara="1" wrap="square" lIns="17125" tIns="11425" rIns="17125" bIns="11425" anchor="ctr" anchorCtr="0">
              <a:noAutofit/>
            </a:bodyPr>
            <a:lstStyle/>
            <a:p>
              <a:pPr lvl="0">
                <a:lnSpc>
                  <a:spcPct val="90000"/>
                </a:lnSpc>
              </a:pPr>
              <a:r>
                <a:rPr lang="en-US" sz="900" dirty="0"/>
                <a:t>What does SWOT analysis help women entrepreneurs achieve?</a:t>
              </a:r>
              <a:endParaRPr sz="900" b="0" i="0" u="none" strike="noStrike" cap="none" dirty="0">
                <a:solidFill>
                  <a:srgbClr val="000000"/>
                </a:solidFill>
                <a:latin typeface="Arial"/>
                <a:ea typeface="Arial"/>
                <a:cs typeface="Arial"/>
                <a:sym typeface="Arial"/>
              </a:endParaRPr>
            </a:p>
          </p:txBody>
        </p:sp>
        <p:sp>
          <p:nvSpPr>
            <p:cNvPr id="180" name="Google Shape;180;p27"/>
            <p:cNvSpPr/>
            <p:nvPr/>
          </p:nvSpPr>
          <p:spPr>
            <a:xfrm>
              <a:off x="7067630" y="960717"/>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7254392" y="850661"/>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p:nvPr/>
          </p:nvSpPr>
          <p:spPr>
            <a:xfrm>
              <a:off x="7254392" y="850661"/>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hu-HU" sz="900" dirty="0"/>
                <a:t>Ignore external business threats</a:t>
              </a:r>
              <a:endParaRPr sz="900" b="0" i="0" u="none" strike="noStrike" cap="none" dirty="0">
                <a:solidFill>
                  <a:srgbClr val="000000"/>
                </a:solidFill>
                <a:latin typeface="Arial"/>
                <a:ea typeface="Arial"/>
                <a:cs typeface="Arial"/>
                <a:sym typeface="Arial"/>
              </a:endParaRPr>
            </a:p>
          </p:txBody>
        </p:sp>
        <p:sp>
          <p:nvSpPr>
            <p:cNvPr id="183" name="Google Shape;183;p27"/>
            <p:cNvSpPr/>
            <p:nvPr/>
          </p:nvSpPr>
          <p:spPr>
            <a:xfrm>
              <a:off x="7067630" y="1346202"/>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7254392" y="1236146"/>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txBox="1"/>
            <p:nvPr/>
          </p:nvSpPr>
          <p:spPr>
            <a:xfrm>
              <a:off x="7254392" y="1236146"/>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Identify strengths, weaknesses, opportunities, and threats </a:t>
              </a:r>
              <a:endParaRPr sz="900" b="0" i="0" u="none" strike="noStrike" cap="none" dirty="0">
                <a:solidFill>
                  <a:srgbClr val="000000"/>
                </a:solidFill>
                <a:latin typeface="Arial"/>
                <a:ea typeface="Arial"/>
                <a:cs typeface="Arial"/>
                <a:sym typeface="Arial"/>
              </a:endParaRPr>
            </a:p>
          </p:txBody>
        </p:sp>
        <p:sp>
          <p:nvSpPr>
            <p:cNvPr id="186" name="Google Shape;186;p27"/>
            <p:cNvSpPr/>
            <p:nvPr/>
          </p:nvSpPr>
          <p:spPr>
            <a:xfrm>
              <a:off x="7067630" y="1731688"/>
              <a:ext cx="165373" cy="16537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7254392" y="1621632"/>
              <a:ext cx="2093564" cy="385485"/>
            </a:xfrm>
            <a:prstGeom prst="rect">
              <a:avLst/>
            </a:prstGeom>
            <a:solidFill>
              <a:srgbClr val="B8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txBox="1"/>
            <p:nvPr/>
          </p:nvSpPr>
          <p:spPr>
            <a:xfrm>
              <a:off x="7254392" y="1621632"/>
              <a:ext cx="2093564" cy="385485"/>
            </a:xfrm>
            <a:prstGeom prst="rect">
              <a:avLst/>
            </a:prstGeom>
            <a:noFill/>
            <a:ln>
              <a:noFill/>
            </a:ln>
          </p:spPr>
          <p:txBody>
            <a:bodyPr spcFirstLastPara="1" wrap="square" lIns="64000" tIns="64000" rIns="64000" bIns="64000" anchor="ctr" anchorCtr="0">
              <a:noAutofit/>
            </a:bodyPr>
            <a:lstStyle/>
            <a:p>
              <a:pPr lvl="0">
                <a:lnSpc>
                  <a:spcPct val="90000"/>
                </a:lnSpc>
              </a:pPr>
              <a:r>
                <a:rPr lang="en-US" sz="900" dirty="0"/>
                <a:t>Increase reliance on personal savings</a:t>
              </a:r>
              <a:endParaRPr sz="900" b="0" i="0" u="none" strike="noStrike" cap="none" dirty="0">
                <a:solidFill>
                  <a:srgbClr val="000000"/>
                </a:solidFill>
                <a:latin typeface="Arial"/>
                <a:ea typeface="Arial"/>
                <a:cs typeface="Arial"/>
                <a:sym typeface="Arial"/>
              </a:endParaRPr>
            </a:p>
          </p:txBody>
        </p:sp>
      </p:grpSp>
      <p:sp>
        <p:nvSpPr>
          <p:cNvPr id="189" name="Google Shape;189;p27"/>
          <p:cNvSpPr txBox="1">
            <a:spLocks noGrp="1"/>
          </p:cNvSpPr>
          <p:nvPr>
            <p:ph type="title"/>
          </p:nvPr>
        </p:nvSpPr>
        <p:spPr>
          <a:xfrm>
            <a:off x="804985" y="1274178"/>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a:t>Self-assessment test </a:t>
            </a:r>
            <a:br>
              <a:rPr lang="hu-HU"/>
            </a:br>
            <a:endParaRPr/>
          </a:p>
        </p:txBody>
      </p:sp>
      <p:pic>
        <p:nvPicPr>
          <p:cNvPr id="2" name="Picture 1">
            <a:extLst>
              <a:ext uri="{FF2B5EF4-FFF2-40B4-BE49-F238E27FC236}">
                <a16:creationId xmlns:a16="http://schemas.microsoft.com/office/drawing/2014/main" id="{A566F1C6-F628-47DA-B051-087A038C5109}"/>
              </a:ext>
            </a:extLst>
          </p:cNvPr>
          <p:cNvPicPr>
            <a:picLocks noChangeAspect="1"/>
          </p:cNvPicPr>
          <p:nvPr/>
        </p:nvPicPr>
        <p:blipFill>
          <a:blip r:embed="rId3"/>
          <a:stretch>
            <a:fillRect/>
          </a:stretch>
        </p:blipFill>
        <p:spPr>
          <a:xfrm>
            <a:off x="1035339" y="4551088"/>
            <a:ext cx="237765" cy="237765"/>
          </a:xfrm>
          <a:prstGeom prst="rect">
            <a:avLst/>
          </a:prstGeom>
        </p:spPr>
      </p:pic>
      <p:pic>
        <p:nvPicPr>
          <p:cNvPr id="57" name="Picture 56">
            <a:extLst>
              <a:ext uri="{FF2B5EF4-FFF2-40B4-BE49-F238E27FC236}">
                <a16:creationId xmlns:a16="http://schemas.microsoft.com/office/drawing/2014/main" id="{93CC505E-47A2-480C-9FC4-559D5B39DF68}"/>
              </a:ext>
            </a:extLst>
          </p:cNvPr>
          <p:cNvPicPr>
            <a:picLocks noChangeAspect="1"/>
          </p:cNvPicPr>
          <p:nvPr/>
        </p:nvPicPr>
        <p:blipFill>
          <a:blip r:embed="rId3"/>
          <a:stretch>
            <a:fillRect/>
          </a:stretch>
        </p:blipFill>
        <p:spPr>
          <a:xfrm>
            <a:off x="3437106" y="4129407"/>
            <a:ext cx="237765" cy="237765"/>
          </a:xfrm>
          <a:prstGeom prst="rect">
            <a:avLst/>
          </a:prstGeom>
        </p:spPr>
      </p:pic>
      <p:pic>
        <p:nvPicPr>
          <p:cNvPr id="58" name="Picture 57">
            <a:extLst>
              <a:ext uri="{FF2B5EF4-FFF2-40B4-BE49-F238E27FC236}">
                <a16:creationId xmlns:a16="http://schemas.microsoft.com/office/drawing/2014/main" id="{E0B29925-1B90-4540-9B27-EAB0A0247FF1}"/>
              </a:ext>
            </a:extLst>
          </p:cNvPr>
          <p:cNvPicPr>
            <a:picLocks noChangeAspect="1"/>
          </p:cNvPicPr>
          <p:nvPr/>
        </p:nvPicPr>
        <p:blipFill>
          <a:blip r:embed="rId3"/>
          <a:stretch>
            <a:fillRect/>
          </a:stretch>
        </p:blipFill>
        <p:spPr>
          <a:xfrm>
            <a:off x="5787789" y="3711444"/>
            <a:ext cx="237765" cy="237765"/>
          </a:xfrm>
          <a:prstGeom prst="rect">
            <a:avLst/>
          </a:prstGeom>
        </p:spPr>
      </p:pic>
      <p:pic>
        <p:nvPicPr>
          <p:cNvPr id="59" name="Picture 58">
            <a:extLst>
              <a:ext uri="{FF2B5EF4-FFF2-40B4-BE49-F238E27FC236}">
                <a16:creationId xmlns:a16="http://schemas.microsoft.com/office/drawing/2014/main" id="{229E1447-7EC6-4041-88B4-DD205169C202}"/>
              </a:ext>
            </a:extLst>
          </p:cNvPr>
          <p:cNvPicPr>
            <a:picLocks noChangeAspect="1"/>
          </p:cNvPicPr>
          <p:nvPr/>
        </p:nvPicPr>
        <p:blipFill>
          <a:blip r:embed="rId3"/>
          <a:stretch>
            <a:fillRect/>
          </a:stretch>
        </p:blipFill>
        <p:spPr>
          <a:xfrm>
            <a:off x="8182484" y="4143291"/>
            <a:ext cx="237765" cy="237765"/>
          </a:xfrm>
          <a:prstGeom prst="rect">
            <a:avLst/>
          </a:prstGeom>
        </p:spPr>
      </p:pic>
    </p:spTree>
    <p:extLst>
      <p:ext uri="{BB962C8B-B14F-4D97-AF65-F5344CB8AC3E}">
        <p14:creationId xmlns:p14="http://schemas.microsoft.com/office/powerpoint/2010/main" val="3583958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1834185" y="3429000"/>
            <a:ext cx="9974220" cy="1279717"/>
          </a:xfrm>
          <a:prstGeom prst="rect">
            <a:avLst/>
          </a:prstGeom>
          <a:noFill/>
          <a:ln>
            <a:noFill/>
          </a:ln>
        </p:spPr>
        <p:txBody>
          <a:bodyPr spcFirstLastPara="1" wrap="square" lIns="91425" tIns="45700" rIns="91425" bIns="45700" anchor="t" anchorCtr="0">
            <a:noAutofit/>
          </a:bodyPr>
          <a:lstStyle/>
          <a:p>
            <a:pPr lvl="0"/>
            <a:r>
              <a:rPr lang="en-US" dirty="0"/>
              <a:t>The Innovation segment of the Module includes the following sub-topics:</a:t>
            </a:r>
            <a:endParaRPr dirty="0"/>
          </a:p>
        </p:txBody>
      </p:sp>
    </p:spTree>
    <p:extLst>
      <p:ext uri="{BB962C8B-B14F-4D97-AF65-F5344CB8AC3E}">
        <p14:creationId xmlns:p14="http://schemas.microsoft.com/office/powerpoint/2010/main" val="2170476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1100550" y="2869800"/>
            <a:ext cx="9990900" cy="559200"/>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200"/>
            </a:pPr>
            <a:r>
              <a:rPr lang="hu-HU" sz="3200" dirty="0">
                <a:solidFill>
                  <a:schemeClr val="accent1"/>
                </a:solidFill>
                <a:latin typeface="Montserrat ExtraBold"/>
                <a:ea typeface="Montserrat ExtraBold"/>
                <a:cs typeface="Montserrat ExtraBold"/>
                <a:sym typeface="Montserrat ExtraBold"/>
              </a:rPr>
              <a:t>Creative thinking skills</a:t>
            </a:r>
            <a:endParaRPr lang="hu-HU" dirty="0"/>
          </a:p>
        </p:txBody>
      </p:sp>
    </p:spTree>
    <p:extLst>
      <p:ext uri="{BB962C8B-B14F-4D97-AF65-F5344CB8AC3E}">
        <p14:creationId xmlns:p14="http://schemas.microsoft.com/office/powerpoint/2010/main" val="3481585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000577" cy="441552"/>
          </a:xfrm>
          <a:prstGeom prst="rect">
            <a:avLst/>
          </a:prstGeom>
          <a:noFill/>
          <a:ln>
            <a:noFill/>
          </a:ln>
        </p:spPr>
        <p:txBody>
          <a:bodyPr spcFirstLastPara="1" wrap="square" lIns="91425" tIns="45700" rIns="91425" bIns="45700" anchor="t" anchorCtr="0">
            <a:normAutofit fontScale="90000"/>
          </a:bodyPr>
          <a:lstStyle/>
          <a:p>
            <a:pPr lvl="0"/>
            <a:r>
              <a:rPr lang="en-GB" sz="2800" dirty="0"/>
              <a:t>CREATIVE THINKING SKILLS</a:t>
            </a:r>
          </a:p>
        </p:txBody>
      </p:sp>
      <p:sp>
        <p:nvSpPr>
          <p:cNvPr id="114" name="Google Shape;114;p23"/>
          <p:cNvSpPr txBox="1">
            <a:spLocks noGrp="1"/>
          </p:cNvSpPr>
          <p:nvPr>
            <p:ph type="body" idx="1"/>
          </p:nvPr>
        </p:nvSpPr>
        <p:spPr>
          <a:xfrm>
            <a:off x="733178" y="2283748"/>
            <a:ext cx="10133975" cy="1686674"/>
          </a:xfrm>
          <a:prstGeom prst="rect">
            <a:avLst/>
          </a:prstGeom>
          <a:noFill/>
          <a:ln>
            <a:noFill/>
          </a:ln>
        </p:spPr>
        <p:txBody>
          <a:bodyPr spcFirstLastPara="1" wrap="square" lIns="91425" tIns="45700" rIns="91425" bIns="45700" anchor="t" anchorCtr="0">
            <a:noAutofit/>
          </a:bodyPr>
          <a:lstStyle/>
          <a:p>
            <a:pPr marL="50800" indent="0" algn="just">
              <a:buNone/>
            </a:pPr>
            <a:r>
              <a:rPr lang="en-US" sz="1600" dirty="0"/>
              <a:t>According to </a:t>
            </a:r>
            <a:r>
              <a:rPr lang="en-US" sz="1600" dirty="0" err="1"/>
              <a:t>Gildi</a:t>
            </a:r>
            <a:r>
              <a:rPr lang="en-US" sz="1600" dirty="0"/>
              <a:t> </a:t>
            </a:r>
            <a:r>
              <a:rPr lang="en-US" sz="1600" dirty="0" err="1"/>
              <a:t>Waisburd</a:t>
            </a:r>
            <a:r>
              <a:rPr lang="en-US" sz="1600" dirty="0"/>
              <a:t>, the expert on creativity, key traits of creative people are: flexibility, curiosity, independence, reflection (thinking about what they see and hear), ability to concentrate, perseverance, commitment, sense of </a:t>
            </a:r>
            <a:r>
              <a:rPr lang="en-US" sz="1600" dirty="0" err="1"/>
              <a:t>humour</a:t>
            </a:r>
            <a:r>
              <a:rPr lang="en-US" sz="1600" dirty="0"/>
              <a:t>, ability to overcome difficult situations and conflicts, can see the whole picture, have a list of ideas for a solution to a problem, like to "play" with things, understand the needs of others, set out in detail their task, can tell a story-storytelling. </a:t>
            </a:r>
          </a:p>
        </p:txBody>
      </p:sp>
    </p:spTree>
    <p:extLst>
      <p:ext uri="{BB962C8B-B14F-4D97-AF65-F5344CB8AC3E}">
        <p14:creationId xmlns:p14="http://schemas.microsoft.com/office/powerpoint/2010/main" val="767214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1"/>
            <a:ext cx="8803155" cy="746351"/>
          </a:xfrm>
          <a:prstGeom prst="rect">
            <a:avLst/>
          </a:prstGeom>
          <a:noFill/>
          <a:ln>
            <a:noFill/>
          </a:ln>
        </p:spPr>
        <p:txBody>
          <a:bodyPr spcFirstLastPara="1" wrap="square" lIns="91425" tIns="45700" rIns="91425" bIns="45700" anchor="t" anchorCtr="0">
            <a:normAutofit fontScale="90000"/>
          </a:bodyPr>
          <a:lstStyle/>
          <a:p>
            <a:pPr lvl="0"/>
            <a:r>
              <a:rPr lang="en-GB" sz="2800" dirty="0"/>
              <a:t>CREATIVE THINKING SKILLS-</a:t>
            </a:r>
            <a:br>
              <a:rPr lang="en-GB" sz="2800" dirty="0"/>
            </a:br>
            <a:r>
              <a:rPr lang="en-US" sz="2800" dirty="0"/>
              <a:t>A Creative Approach to Innovation</a:t>
            </a:r>
            <a:br>
              <a:rPr lang="en-US" sz="2800" dirty="0"/>
            </a:br>
            <a:endParaRPr lang="en-GB" sz="2800" dirty="0"/>
          </a:p>
        </p:txBody>
      </p:sp>
      <p:sp>
        <p:nvSpPr>
          <p:cNvPr id="114" name="Google Shape;114;p23"/>
          <p:cNvSpPr txBox="1">
            <a:spLocks noGrp="1"/>
          </p:cNvSpPr>
          <p:nvPr>
            <p:ph type="body" idx="1"/>
          </p:nvPr>
        </p:nvSpPr>
        <p:spPr>
          <a:xfrm>
            <a:off x="858253" y="1548062"/>
            <a:ext cx="9464842" cy="5101389"/>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Objective:</a:t>
            </a:r>
            <a:r>
              <a:rPr lang="en-GB" sz="1600" dirty="0"/>
              <a:t> Teach participants how to unlock their creative potential and generate innovative ideas.</a:t>
            </a:r>
          </a:p>
          <a:p>
            <a:pPr marL="50800" indent="0">
              <a:buNone/>
            </a:pPr>
            <a:br>
              <a:rPr lang="en-GB" sz="1600" dirty="0"/>
            </a:br>
            <a:r>
              <a:rPr lang="en-GB" sz="1600" b="1" dirty="0"/>
              <a:t> Key Topics:</a:t>
            </a:r>
            <a:endParaRPr lang="en-US" sz="1600" dirty="0"/>
          </a:p>
          <a:p>
            <a:pPr marL="50800" indent="0">
              <a:buNone/>
            </a:pPr>
            <a:r>
              <a:rPr lang="en-GB" sz="1600" dirty="0"/>
              <a:t>Mindset for Creativity (Growth Mindset, Overcoming Mental Barriers)</a:t>
            </a:r>
            <a:endParaRPr lang="en-US" sz="1600" dirty="0"/>
          </a:p>
          <a:p>
            <a:pPr marL="50800" indent="0">
              <a:buNone/>
            </a:pPr>
            <a:r>
              <a:rPr lang="en-GB" sz="1600" dirty="0"/>
              <a:t>Divergent vs. Convergent Thinking </a:t>
            </a:r>
            <a:endParaRPr lang="en-US" sz="1600" dirty="0"/>
          </a:p>
          <a:p>
            <a:pPr marL="50800" indent="0">
              <a:buNone/>
            </a:pPr>
            <a:r>
              <a:rPr lang="en-GB" sz="1600" dirty="0"/>
              <a:t>Techniques: Brainstorming, SCAMPER, Mind Mapping, 6 Hats, "How Might We?" </a:t>
            </a:r>
            <a:endParaRPr lang="en-US" sz="1600" dirty="0"/>
          </a:p>
          <a:p>
            <a:pPr marL="50800" indent="0">
              <a:buNone/>
            </a:pPr>
            <a:r>
              <a:rPr lang="en-GB" sz="1600" b="1" dirty="0"/>
              <a:t>Exercise 1</a:t>
            </a:r>
            <a:r>
              <a:rPr lang="en-GB" sz="1600" dirty="0"/>
              <a:t> – Group Work: </a:t>
            </a:r>
            <a:r>
              <a:rPr lang="en-GB" sz="1600" b="1" dirty="0"/>
              <a:t>Design Thinking &amp; Creative Thinking Skills</a:t>
            </a:r>
          </a:p>
          <a:p>
            <a:pPr marL="50800" indent="0">
              <a:buNone/>
            </a:pPr>
            <a:endParaRPr lang="en-US" sz="1600" dirty="0"/>
          </a:p>
          <a:p>
            <a:pPr marL="50800" indent="0">
              <a:buNone/>
            </a:pPr>
            <a:r>
              <a:rPr lang="en-GB" sz="1600" dirty="0"/>
              <a:t>Design Thinking </a:t>
            </a:r>
            <a:r>
              <a:rPr lang="en-GB" sz="1600" b="1" dirty="0"/>
              <a:t>enhances creative problem-solving</a:t>
            </a:r>
            <a:r>
              <a:rPr lang="en-GB" sz="1600" dirty="0"/>
              <a:t> by focusing on empathy, user needs, and iterative prototyping. It involves:</a:t>
            </a:r>
            <a:endParaRPr lang="en-US" sz="1600" dirty="0"/>
          </a:p>
          <a:p>
            <a:pPr lvl="1"/>
            <a:r>
              <a:rPr lang="en-GB" sz="1200" b="1" dirty="0"/>
              <a:t>Empathy</a:t>
            </a:r>
            <a:r>
              <a:rPr lang="en-GB" sz="1200" dirty="0"/>
              <a:t> – Understanding users’ needs deeply.</a:t>
            </a:r>
            <a:endParaRPr lang="en-US" sz="1200" dirty="0"/>
          </a:p>
          <a:p>
            <a:pPr lvl="1"/>
            <a:r>
              <a:rPr lang="en-GB" sz="1200" b="1" dirty="0"/>
              <a:t>Defining the Problem</a:t>
            </a:r>
            <a:r>
              <a:rPr lang="en-GB" sz="1200" dirty="0"/>
              <a:t> – Clearly framing challenges from a human-centred perspective.</a:t>
            </a:r>
            <a:endParaRPr lang="en-US" sz="1200" dirty="0"/>
          </a:p>
          <a:p>
            <a:pPr lvl="1"/>
            <a:r>
              <a:rPr lang="en-GB" sz="1200" b="1" dirty="0"/>
              <a:t>Ideation </a:t>
            </a:r>
            <a:r>
              <a:rPr lang="en-GB" sz="1200" dirty="0"/>
              <a:t>– Brainstorming and generating diverse solutions.</a:t>
            </a:r>
            <a:endParaRPr lang="en-US" sz="1200" dirty="0"/>
          </a:p>
          <a:p>
            <a:pPr lvl="1"/>
            <a:r>
              <a:rPr lang="en-GB" sz="1200" b="1" dirty="0"/>
              <a:t>Prototyping</a:t>
            </a:r>
            <a:r>
              <a:rPr lang="en-GB" sz="1200" dirty="0"/>
              <a:t> – Quickly developing models to test concepts.</a:t>
            </a:r>
            <a:endParaRPr lang="en-US" sz="1200" dirty="0"/>
          </a:p>
          <a:p>
            <a:pPr lvl="1"/>
            <a:r>
              <a:rPr lang="en-GB" sz="1200" b="1" dirty="0"/>
              <a:t>Testing &amp; Refining</a:t>
            </a:r>
            <a:r>
              <a:rPr lang="en-GB" sz="1200" dirty="0"/>
              <a:t> – Gathering feedback and improving solutions.</a:t>
            </a:r>
            <a:endParaRPr lang="en-US" sz="1200" dirty="0"/>
          </a:p>
          <a:p>
            <a:pPr marL="50800" indent="0">
              <a:buNone/>
            </a:pPr>
            <a:r>
              <a:rPr lang="en-GB" sz="1600" dirty="0"/>
              <a:t>It shifts thinking from "What can we create?" to "What does the user really need?"</a:t>
            </a:r>
            <a:endParaRPr lang="en-US" sz="1600" dirty="0"/>
          </a:p>
        </p:txBody>
      </p:sp>
    </p:spTree>
    <p:extLst>
      <p:ext uri="{BB962C8B-B14F-4D97-AF65-F5344CB8AC3E}">
        <p14:creationId xmlns:p14="http://schemas.microsoft.com/office/powerpoint/2010/main" val="4116304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1"/>
            <a:ext cx="8803155" cy="746351"/>
          </a:xfrm>
          <a:prstGeom prst="rect">
            <a:avLst/>
          </a:prstGeom>
          <a:noFill/>
          <a:ln>
            <a:noFill/>
          </a:ln>
        </p:spPr>
        <p:txBody>
          <a:bodyPr spcFirstLastPara="1" wrap="square" lIns="91425" tIns="45700" rIns="91425" bIns="45700" anchor="t" anchorCtr="0">
            <a:normAutofit fontScale="90000"/>
          </a:bodyPr>
          <a:lstStyle/>
          <a:p>
            <a:pPr lvl="0"/>
            <a:r>
              <a:rPr lang="en-GB" sz="2800" dirty="0"/>
              <a:t>CREATIVE THINKING SKILLS-</a:t>
            </a:r>
            <a:br>
              <a:rPr lang="en-GB" sz="2800" dirty="0"/>
            </a:br>
            <a:r>
              <a:rPr lang="en-US" sz="2800" dirty="0"/>
              <a:t>A Creative Approach to Innovation</a:t>
            </a:r>
            <a:br>
              <a:rPr lang="en-US" sz="2800" dirty="0"/>
            </a:br>
            <a:endParaRPr lang="en-GB" sz="2800" dirty="0"/>
          </a:p>
        </p:txBody>
      </p:sp>
      <p:pic>
        <p:nvPicPr>
          <p:cNvPr id="4" name="Picture 3">
            <a:extLst>
              <a:ext uri="{FF2B5EF4-FFF2-40B4-BE49-F238E27FC236}">
                <a16:creationId xmlns:a16="http://schemas.microsoft.com/office/drawing/2014/main" id="{BBE86F8A-605D-48D6-BE4B-9BCBEEF98B3C}"/>
              </a:ext>
            </a:extLst>
          </p:cNvPr>
          <p:cNvPicPr>
            <a:picLocks noChangeAspect="1"/>
          </p:cNvPicPr>
          <p:nvPr/>
        </p:nvPicPr>
        <p:blipFill>
          <a:blip r:embed="rId3"/>
          <a:stretch>
            <a:fillRect/>
          </a:stretch>
        </p:blipFill>
        <p:spPr>
          <a:xfrm>
            <a:off x="889742" y="1736540"/>
            <a:ext cx="7126755" cy="4037475"/>
          </a:xfrm>
          <a:prstGeom prst="rect">
            <a:avLst/>
          </a:prstGeom>
        </p:spPr>
      </p:pic>
      <p:sp>
        <p:nvSpPr>
          <p:cNvPr id="8" name="Google Shape;114;p23">
            <a:extLst>
              <a:ext uri="{FF2B5EF4-FFF2-40B4-BE49-F238E27FC236}">
                <a16:creationId xmlns:a16="http://schemas.microsoft.com/office/drawing/2014/main" id="{AE62B728-DA48-4D4A-95EE-D1CB9F0B2B05}"/>
              </a:ext>
            </a:extLst>
          </p:cNvPr>
          <p:cNvSpPr txBox="1">
            <a:spLocks/>
          </p:cNvSpPr>
          <p:nvPr/>
        </p:nvSpPr>
        <p:spPr>
          <a:xfrm>
            <a:off x="1022919" y="5692177"/>
            <a:ext cx="6331012" cy="540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pPr marL="50800" indent="0" algn="ctr">
              <a:buNone/>
            </a:pPr>
            <a:r>
              <a:rPr lang="en-US" sz="1100" i="1" dirty="0"/>
              <a:t>Figure 3 Stanford d.school Design Thinking Process </a:t>
            </a:r>
          </a:p>
        </p:txBody>
      </p:sp>
    </p:spTree>
    <p:extLst>
      <p:ext uri="{BB962C8B-B14F-4D97-AF65-F5344CB8AC3E}">
        <p14:creationId xmlns:p14="http://schemas.microsoft.com/office/powerpoint/2010/main" val="431742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1100550" y="2869800"/>
            <a:ext cx="9990900" cy="559200"/>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200"/>
            </a:pPr>
            <a:r>
              <a:rPr lang="en-US" sz="3200" dirty="0">
                <a:solidFill>
                  <a:schemeClr val="accent1"/>
                </a:solidFill>
                <a:latin typeface="Montserrat ExtraBold"/>
                <a:ea typeface="Montserrat ExtraBold"/>
                <a:cs typeface="Montserrat ExtraBold"/>
                <a:sym typeface="Montserrat ExtraBold"/>
              </a:rPr>
              <a:t>Design Of The Strategic Plan For Innovation</a:t>
            </a:r>
            <a:endParaRPr lang="en-US" dirty="0"/>
          </a:p>
        </p:txBody>
      </p:sp>
    </p:spTree>
    <p:extLst>
      <p:ext uri="{BB962C8B-B14F-4D97-AF65-F5344CB8AC3E}">
        <p14:creationId xmlns:p14="http://schemas.microsoft.com/office/powerpoint/2010/main" val="1396394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Design Of The Strategic Plan For Innovation</a:t>
            </a:r>
          </a:p>
        </p:txBody>
      </p:sp>
      <p:sp>
        <p:nvSpPr>
          <p:cNvPr id="114" name="Google Shape;114;p23"/>
          <p:cNvSpPr txBox="1">
            <a:spLocks noGrp="1"/>
          </p:cNvSpPr>
          <p:nvPr>
            <p:ph type="body" idx="1"/>
          </p:nvPr>
        </p:nvSpPr>
        <p:spPr>
          <a:xfrm>
            <a:off x="858253" y="2093102"/>
            <a:ext cx="9464842" cy="2582780"/>
          </a:xfrm>
          <a:prstGeom prst="rect">
            <a:avLst/>
          </a:prstGeom>
          <a:noFill/>
          <a:ln>
            <a:noFill/>
          </a:ln>
        </p:spPr>
        <p:txBody>
          <a:bodyPr spcFirstLastPara="1" wrap="square" lIns="91425" tIns="45700" rIns="91425" bIns="45700" anchor="t" anchorCtr="0">
            <a:noAutofit/>
          </a:bodyPr>
          <a:lstStyle/>
          <a:p>
            <a:pPr marL="50800" indent="0">
              <a:buNone/>
            </a:pPr>
            <a:r>
              <a:rPr lang="en-GB" sz="1600" dirty="0"/>
              <a:t>Designing the Strategic Plan for Innovation – From Ideas to Strategy</a:t>
            </a:r>
            <a:endParaRPr lang="en-US" sz="1600" dirty="0"/>
          </a:p>
          <a:p>
            <a:pPr marL="50800" indent="0">
              <a:buNone/>
            </a:pPr>
            <a:r>
              <a:rPr lang="en-GB" sz="1600" b="1" dirty="0"/>
              <a:t>Objective:</a:t>
            </a:r>
            <a:r>
              <a:rPr lang="en-GB" sz="1600" dirty="0"/>
              <a:t> Guide participants in structuring innovative ideas into a strategic framework.</a:t>
            </a:r>
            <a:br>
              <a:rPr lang="en-GB" sz="1600" dirty="0"/>
            </a:br>
            <a:r>
              <a:rPr lang="en-GB" sz="1600" b="1" dirty="0"/>
              <a:t>Key Topics:</a:t>
            </a:r>
            <a:endParaRPr lang="en-US" sz="1600" dirty="0"/>
          </a:p>
          <a:p>
            <a:pPr lvl="1"/>
            <a:r>
              <a:rPr lang="en-GB" sz="1200" dirty="0"/>
              <a:t>Elements of a Strategic Innovation Plan</a:t>
            </a:r>
            <a:endParaRPr lang="en-US" sz="1200" dirty="0"/>
          </a:p>
          <a:p>
            <a:pPr lvl="1"/>
            <a:r>
              <a:rPr lang="en-GB" sz="1200" dirty="0"/>
              <a:t>SWOT, PESTLE &amp; Trend Analysis for Innovation</a:t>
            </a:r>
            <a:endParaRPr lang="en-US" sz="1200" dirty="0"/>
          </a:p>
          <a:p>
            <a:pPr lvl="1"/>
            <a:r>
              <a:rPr lang="en-GB" sz="1200" dirty="0"/>
              <a:t>Setting Innovation Goals &amp; Metrics</a:t>
            </a:r>
            <a:endParaRPr lang="en-US" sz="1200" dirty="0"/>
          </a:p>
          <a:p>
            <a:pPr lvl="1"/>
            <a:r>
              <a:rPr lang="en-GB" sz="1200" dirty="0"/>
              <a:t>Tools: Job to be Done, Value Proposition, Business Model Canvas, Innovation Roadmap</a:t>
            </a:r>
            <a:endParaRPr lang="en-US" sz="1200" dirty="0"/>
          </a:p>
        </p:txBody>
      </p:sp>
    </p:spTree>
    <p:extLst>
      <p:ext uri="{BB962C8B-B14F-4D97-AF65-F5344CB8AC3E}">
        <p14:creationId xmlns:p14="http://schemas.microsoft.com/office/powerpoint/2010/main" val="774895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Design Of The Strategic Plan For Innovation</a:t>
            </a:r>
          </a:p>
        </p:txBody>
      </p:sp>
      <p:sp>
        <p:nvSpPr>
          <p:cNvPr id="114" name="Google Shape;114;p23"/>
          <p:cNvSpPr txBox="1">
            <a:spLocks noGrp="1"/>
          </p:cNvSpPr>
          <p:nvPr>
            <p:ph type="body" idx="1"/>
          </p:nvPr>
        </p:nvSpPr>
        <p:spPr>
          <a:xfrm>
            <a:off x="858253" y="2093101"/>
            <a:ext cx="9464842" cy="4115193"/>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Exercise 2</a:t>
            </a:r>
            <a:r>
              <a:rPr lang="en-GB" sz="1600" dirty="0"/>
              <a:t> - Group Work: </a:t>
            </a:r>
            <a:r>
              <a:rPr lang="en-GB" sz="1600" b="1" dirty="0"/>
              <a:t>Draft a Mini Innovation Strategy for a selected company</a:t>
            </a:r>
            <a:endParaRPr lang="en-US" sz="1600" dirty="0"/>
          </a:p>
          <a:p>
            <a:pPr marL="50800" indent="0">
              <a:buNone/>
            </a:pPr>
            <a:r>
              <a:rPr lang="en-GB" sz="1600" dirty="0"/>
              <a:t>Participants explore successful innovations and develop strategic action plans for their imagined businesses. </a:t>
            </a:r>
            <a:endParaRPr lang="en-US" sz="1600" dirty="0"/>
          </a:p>
          <a:p>
            <a:pPr marL="50800" indent="0">
              <a:buNone/>
            </a:pPr>
            <a:r>
              <a:rPr lang="en-GB" sz="1600" dirty="0"/>
              <a:t>The exercise includes:</a:t>
            </a:r>
            <a:endParaRPr lang="en-US" sz="1600" dirty="0"/>
          </a:p>
          <a:p>
            <a:pPr lvl="1"/>
            <a:r>
              <a:rPr lang="en-GB" sz="1600" dirty="0"/>
              <a:t>Brainstorming innovative solutions to business challenges</a:t>
            </a:r>
            <a:endParaRPr lang="en-US" sz="1600" dirty="0"/>
          </a:p>
          <a:p>
            <a:pPr lvl="1"/>
            <a:r>
              <a:rPr lang="en-GB" sz="1600" dirty="0"/>
              <a:t>Crafting personal action plans for implementing innovations</a:t>
            </a:r>
            <a:endParaRPr lang="en-US" sz="1600" dirty="0"/>
          </a:p>
          <a:p>
            <a:pPr lvl="1"/>
            <a:r>
              <a:rPr lang="en-GB" sz="1600" dirty="0"/>
              <a:t>Developing and pitching strategic innovation plans (3–5 minutes) for funding consideration</a:t>
            </a:r>
            <a:endParaRPr lang="en-US" sz="1600" dirty="0"/>
          </a:p>
          <a:p>
            <a:pPr marL="50800" indent="0">
              <a:spcBef>
                <a:spcPts val="0"/>
              </a:spcBef>
              <a:buNone/>
            </a:pPr>
            <a:r>
              <a:rPr lang="en-GB" sz="1600" dirty="0"/>
              <a:t> </a:t>
            </a:r>
            <a:endParaRPr lang="en-US" sz="1600" dirty="0"/>
          </a:p>
          <a:p>
            <a:pPr marL="50800" indent="0">
              <a:buNone/>
            </a:pPr>
            <a:r>
              <a:rPr lang="en-GB" sz="1600" dirty="0"/>
              <a:t>Groups vote on the best innovation, and winners are rewarded. The post-presentation discussion involves critical feedback on the innovation's strengths and areas for improvement. The competitive nature of the exercise highlights the importance of quantitative analysis, qualitative feedback, and effective presentations in securing funding.</a:t>
            </a:r>
            <a:endParaRPr lang="en-US" sz="1600" dirty="0"/>
          </a:p>
        </p:txBody>
      </p:sp>
    </p:spTree>
    <p:extLst>
      <p:ext uri="{BB962C8B-B14F-4D97-AF65-F5344CB8AC3E}">
        <p14:creationId xmlns:p14="http://schemas.microsoft.com/office/powerpoint/2010/main" val="92714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459408" y="808013"/>
            <a:ext cx="10133976" cy="519457"/>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Objectives &amp; Learning Outcomes</a:t>
            </a:r>
            <a:endParaRPr dirty="0"/>
          </a:p>
        </p:txBody>
      </p:sp>
      <p:sp>
        <p:nvSpPr>
          <p:cNvPr id="72" name="Google Shape;72;p17"/>
          <p:cNvSpPr txBox="1">
            <a:spLocks noGrp="1"/>
          </p:cNvSpPr>
          <p:nvPr>
            <p:ph type="body" idx="1"/>
          </p:nvPr>
        </p:nvSpPr>
        <p:spPr>
          <a:xfrm>
            <a:off x="724303" y="1327470"/>
            <a:ext cx="9653369" cy="4805808"/>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hu-HU" sz="1600" b="1" dirty="0"/>
              <a:t>Outcomes</a:t>
            </a:r>
            <a:endParaRPr sz="1600" b="1" dirty="0"/>
          </a:p>
          <a:p>
            <a:pPr marL="457200" marR="0" lvl="0" indent="-406400" algn="l" rtl="0">
              <a:lnSpc>
                <a:spcPct val="90000"/>
              </a:lnSpc>
              <a:spcBef>
                <a:spcPts val="1000"/>
              </a:spcBef>
              <a:spcAft>
                <a:spcPts val="0"/>
              </a:spcAft>
              <a:buClr>
                <a:schemeClr val="accent2"/>
              </a:buClr>
              <a:buSzPts val="2800"/>
              <a:buFont typeface="Arial"/>
              <a:buChar char="•"/>
            </a:pPr>
            <a:r>
              <a:rPr lang="hu-HU" sz="1600" b="1" dirty="0"/>
              <a:t>Improved Financial Literacy:</a:t>
            </a:r>
            <a:endParaRPr sz="1600" dirty="0"/>
          </a:p>
          <a:p>
            <a:pPr marL="914400" lvl="1" indent="-381000" algn="l" rtl="0">
              <a:lnSpc>
                <a:spcPct val="90000"/>
              </a:lnSpc>
              <a:spcBef>
                <a:spcPts val="500"/>
              </a:spcBef>
              <a:spcAft>
                <a:spcPts val="0"/>
              </a:spcAft>
              <a:buSzPts val="2400"/>
              <a:buChar char="•"/>
            </a:pPr>
            <a:r>
              <a:rPr lang="hu-HU" sz="1600" dirty="0"/>
              <a:t>Participants will better understand financial documentation and statements.</a:t>
            </a:r>
            <a:endParaRPr dirty="0"/>
          </a:p>
          <a:p>
            <a:pPr marL="914400" lvl="1" indent="-381000" algn="l" rtl="0">
              <a:lnSpc>
                <a:spcPct val="90000"/>
              </a:lnSpc>
              <a:spcBef>
                <a:spcPts val="500"/>
              </a:spcBef>
              <a:spcAft>
                <a:spcPts val="0"/>
              </a:spcAft>
              <a:buSzPts val="2400"/>
              <a:buChar char="•"/>
            </a:pPr>
            <a:r>
              <a:rPr lang="hu-HU" sz="1600" dirty="0"/>
              <a:t>Enhanced ability to conduct financial analysis and apply key ratios.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b="1" dirty="0"/>
              <a:t>Effective Pitching Skills:</a:t>
            </a:r>
            <a:endParaRPr sz="1600" dirty="0"/>
          </a:p>
          <a:p>
            <a:pPr marL="914400" lvl="1" indent="-381000" algn="l" rtl="0">
              <a:lnSpc>
                <a:spcPct val="90000"/>
              </a:lnSpc>
              <a:spcBef>
                <a:spcPts val="500"/>
              </a:spcBef>
              <a:spcAft>
                <a:spcPts val="0"/>
              </a:spcAft>
              <a:buSzPts val="2400"/>
              <a:buChar char="•"/>
            </a:pPr>
            <a:r>
              <a:rPr lang="hu-HU" sz="1600" dirty="0"/>
              <a:t>Participants will be able to prepare and deliver compelling pitches to investors.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b="1" dirty="0"/>
              <a:t>Operational Efficiency:</a:t>
            </a:r>
            <a:endParaRPr sz="1600" dirty="0"/>
          </a:p>
          <a:p>
            <a:pPr marL="914400" lvl="1" indent="-381000" algn="l" rtl="0">
              <a:lnSpc>
                <a:spcPct val="90000"/>
              </a:lnSpc>
              <a:spcBef>
                <a:spcPts val="500"/>
              </a:spcBef>
              <a:spcAft>
                <a:spcPts val="0"/>
              </a:spcAft>
              <a:buSzPts val="2400"/>
              <a:buChar char="•"/>
            </a:pPr>
            <a:r>
              <a:rPr lang="hu-HU" sz="1600" dirty="0"/>
              <a:t>Improved management of net working capital and operational finances.</a:t>
            </a:r>
            <a:endParaRPr dirty="0"/>
          </a:p>
          <a:p>
            <a:pPr marL="914400" lvl="1" indent="-381000" algn="l" rtl="0">
              <a:lnSpc>
                <a:spcPct val="90000"/>
              </a:lnSpc>
              <a:spcBef>
                <a:spcPts val="500"/>
              </a:spcBef>
              <a:spcAft>
                <a:spcPts val="0"/>
              </a:spcAft>
              <a:buSzPts val="2400"/>
              <a:buChar char="•"/>
            </a:pPr>
            <a:r>
              <a:rPr lang="hu-HU" sz="1600" dirty="0"/>
              <a:t>Capability to identify and address potential business obstacles proactively.</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b="1" dirty="0"/>
              <a:t>Strategic Financial Planning:</a:t>
            </a:r>
            <a:endParaRPr sz="1600" dirty="0"/>
          </a:p>
          <a:p>
            <a:pPr marL="914400" lvl="1" indent="-381000" algn="l" rtl="0">
              <a:lnSpc>
                <a:spcPct val="90000"/>
              </a:lnSpc>
              <a:spcBef>
                <a:spcPts val="500"/>
              </a:spcBef>
              <a:spcAft>
                <a:spcPts val="0"/>
              </a:spcAft>
              <a:buSzPts val="2400"/>
              <a:buChar char="•"/>
            </a:pPr>
            <a:r>
              <a:rPr lang="hu-HU" sz="1600" dirty="0"/>
              <a:t>Proficiency in creditworthiness assessment and profitability analysis.</a:t>
            </a:r>
            <a:endParaRPr dirty="0"/>
          </a:p>
          <a:p>
            <a:pPr marL="914400" lvl="1" indent="-381000" algn="l" rtl="0">
              <a:lnSpc>
                <a:spcPct val="90000"/>
              </a:lnSpc>
              <a:spcBef>
                <a:spcPts val="500"/>
              </a:spcBef>
              <a:spcAft>
                <a:spcPts val="0"/>
              </a:spcAft>
              <a:buSzPts val="2400"/>
              <a:buChar char="•"/>
            </a:pPr>
            <a:r>
              <a:rPr lang="hu-HU" sz="1600" dirty="0"/>
              <a:t>Ability to perform SWOT analysis and gain strategic insights.</a:t>
            </a:r>
            <a:endParaRPr dirty="0"/>
          </a:p>
          <a:p>
            <a:pPr marL="457200" marR="0" lvl="0" indent="-406400" algn="l" rtl="0">
              <a:lnSpc>
                <a:spcPct val="90000"/>
              </a:lnSpc>
              <a:spcBef>
                <a:spcPts val="1000"/>
              </a:spcBef>
              <a:spcAft>
                <a:spcPts val="0"/>
              </a:spcAft>
              <a:buClr>
                <a:schemeClr val="accent2"/>
              </a:buClr>
              <a:buSzPts val="2800"/>
              <a:buFont typeface="Arial"/>
              <a:buChar char="•"/>
            </a:pPr>
            <a:r>
              <a:rPr lang="hu-HU" sz="1600" b="1" dirty="0"/>
              <a:t>Innovation Capability:</a:t>
            </a:r>
            <a:endParaRPr sz="1600" dirty="0"/>
          </a:p>
          <a:p>
            <a:pPr marL="914400" lvl="1" indent="-381000" algn="l" rtl="0">
              <a:lnSpc>
                <a:spcPct val="90000"/>
              </a:lnSpc>
              <a:spcBef>
                <a:spcPts val="500"/>
              </a:spcBef>
              <a:spcAft>
                <a:spcPts val="0"/>
              </a:spcAft>
              <a:buSzPts val="2400"/>
              <a:buChar char="•"/>
            </a:pPr>
            <a:r>
              <a:rPr lang="hu-HU" sz="1600" dirty="0"/>
              <a:t>Increased awareness of innovation funding opportunities.</a:t>
            </a:r>
            <a:endParaRPr dirty="0"/>
          </a:p>
          <a:p>
            <a:pPr marL="914400" lvl="1" indent="-381000" algn="l" rtl="0">
              <a:lnSpc>
                <a:spcPct val="90000"/>
              </a:lnSpc>
              <a:spcBef>
                <a:spcPts val="500"/>
              </a:spcBef>
              <a:spcAft>
                <a:spcPts val="0"/>
              </a:spcAft>
              <a:buSzPts val="2400"/>
              <a:buChar char="•"/>
            </a:pPr>
            <a:r>
              <a:rPr lang="hu-HU" sz="1600" dirty="0"/>
              <a:t>Improved ability to create and implement strategic innovation plans.</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Design Of The Strategic Plan For Innovation</a:t>
            </a:r>
          </a:p>
        </p:txBody>
      </p:sp>
      <p:sp>
        <p:nvSpPr>
          <p:cNvPr id="114" name="Google Shape;114;p23"/>
          <p:cNvSpPr txBox="1">
            <a:spLocks noGrp="1"/>
          </p:cNvSpPr>
          <p:nvPr>
            <p:ph type="body" idx="1"/>
          </p:nvPr>
        </p:nvSpPr>
        <p:spPr>
          <a:xfrm>
            <a:off x="336885" y="2085081"/>
            <a:ext cx="5358063" cy="2438793"/>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How to draft Innovation Strategy:</a:t>
            </a:r>
            <a:endParaRPr lang="en-US" sz="1600" dirty="0"/>
          </a:p>
          <a:p>
            <a:pPr>
              <a:buFont typeface="Wingdings" panose="05000000000000000000" pitchFamily="2" charset="2"/>
              <a:buChar char="Ø"/>
            </a:pPr>
            <a:r>
              <a:rPr lang="en-GB" sz="1600" dirty="0"/>
              <a:t>Define Vision, </a:t>
            </a:r>
            <a:r>
              <a:rPr lang="en-GB" sz="1600" dirty="0" err="1"/>
              <a:t>Mision</a:t>
            </a:r>
            <a:r>
              <a:rPr lang="en-GB" sz="1600" dirty="0"/>
              <a:t>, Values</a:t>
            </a:r>
            <a:endParaRPr lang="en-US" sz="1600" dirty="0"/>
          </a:p>
          <a:p>
            <a:pPr>
              <a:buFont typeface="Wingdings" panose="05000000000000000000" pitchFamily="2" charset="2"/>
              <a:buChar char="Ø"/>
            </a:pPr>
            <a:r>
              <a:rPr lang="en-GB" sz="1600" dirty="0"/>
              <a:t>Set Clear Goals &amp; KPIs &amp; Measuring Success </a:t>
            </a:r>
            <a:endParaRPr lang="en-US" sz="1600" dirty="0"/>
          </a:p>
          <a:p>
            <a:pPr>
              <a:buFont typeface="Wingdings" panose="05000000000000000000" pitchFamily="2" charset="2"/>
              <a:buChar char="Ø"/>
            </a:pPr>
            <a:r>
              <a:rPr lang="en-GB" sz="1600" dirty="0"/>
              <a:t>Discover Job to be Done, Pain Gain Model</a:t>
            </a:r>
            <a:endParaRPr lang="en-US" sz="1600" dirty="0"/>
          </a:p>
          <a:p>
            <a:pPr>
              <a:buFont typeface="Wingdings" panose="05000000000000000000" pitchFamily="2" charset="2"/>
              <a:buChar char="Ø"/>
            </a:pPr>
            <a:r>
              <a:rPr lang="en-GB" sz="1600" dirty="0"/>
              <a:t>Define Value Proposition, </a:t>
            </a:r>
            <a:endParaRPr lang="en-US" sz="1600" dirty="0"/>
          </a:p>
          <a:p>
            <a:pPr>
              <a:buFont typeface="Wingdings" panose="05000000000000000000" pitchFamily="2" charset="2"/>
              <a:buChar char="Ø"/>
            </a:pPr>
            <a:r>
              <a:rPr lang="en-GB" sz="1600" dirty="0"/>
              <a:t>Create Canvas Business Model</a:t>
            </a:r>
            <a:endParaRPr lang="en-US" sz="1600" dirty="0"/>
          </a:p>
        </p:txBody>
      </p:sp>
      <p:pic>
        <p:nvPicPr>
          <p:cNvPr id="2" name="Picture 1">
            <a:extLst>
              <a:ext uri="{FF2B5EF4-FFF2-40B4-BE49-F238E27FC236}">
                <a16:creationId xmlns:a16="http://schemas.microsoft.com/office/drawing/2014/main" id="{B57BC49F-A79A-49BF-86F9-EE2D6C5C4E5A}"/>
              </a:ext>
            </a:extLst>
          </p:cNvPr>
          <p:cNvPicPr>
            <a:picLocks noChangeAspect="1"/>
          </p:cNvPicPr>
          <p:nvPr/>
        </p:nvPicPr>
        <p:blipFill>
          <a:blip r:embed="rId3"/>
          <a:stretch>
            <a:fillRect/>
          </a:stretch>
        </p:blipFill>
        <p:spPr>
          <a:xfrm>
            <a:off x="5525453" y="1554317"/>
            <a:ext cx="5761219" cy="3749365"/>
          </a:xfrm>
          <a:prstGeom prst="rect">
            <a:avLst/>
          </a:prstGeom>
        </p:spPr>
      </p:pic>
      <p:sp>
        <p:nvSpPr>
          <p:cNvPr id="7" name="Google Shape;114;p23">
            <a:extLst>
              <a:ext uri="{FF2B5EF4-FFF2-40B4-BE49-F238E27FC236}">
                <a16:creationId xmlns:a16="http://schemas.microsoft.com/office/drawing/2014/main" id="{E2A7E1AA-81B7-45BC-B4C5-88ECEFFE738E}"/>
              </a:ext>
            </a:extLst>
          </p:cNvPr>
          <p:cNvSpPr txBox="1">
            <a:spLocks/>
          </p:cNvSpPr>
          <p:nvPr/>
        </p:nvSpPr>
        <p:spPr>
          <a:xfrm>
            <a:off x="5240556" y="5288271"/>
            <a:ext cx="6331012" cy="540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pPr marL="50800" indent="0" algn="ctr">
              <a:buNone/>
            </a:pPr>
            <a:r>
              <a:rPr lang="en-US" sz="1100" i="1" dirty="0"/>
              <a:t>Figure 4 Business Model Canvas</a:t>
            </a:r>
          </a:p>
        </p:txBody>
      </p:sp>
    </p:spTree>
    <p:extLst>
      <p:ext uri="{BB962C8B-B14F-4D97-AF65-F5344CB8AC3E}">
        <p14:creationId xmlns:p14="http://schemas.microsoft.com/office/powerpoint/2010/main" val="2711734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Design Of The Strategic Plan For Innovation</a:t>
            </a:r>
          </a:p>
        </p:txBody>
      </p:sp>
      <p:sp>
        <p:nvSpPr>
          <p:cNvPr id="114" name="Google Shape;114;p23"/>
          <p:cNvSpPr txBox="1">
            <a:spLocks noGrp="1"/>
          </p:cNvSpPr>
          <p:nvPr>
            <p:ph type="body" idx="1"/>
          </p:nvPr>
        </p:nvSpPr>
        <p:spPr>
          <a:xfrm>
            <a:off x="794085" y="1668378"/>
            <a:ext cx="9464842" cy="4387910"/>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Objective:</a:t>
            </a:r>
            <a:r>
              <a:rPr lang="en-GB" sz="1600" dirty="0"/>
              <a:t> Equip participants with tools to turn strategies into action and ensure success.</a:t>
            </a:r>
            <a:endParaRPr lang="en-US" sz="1600" dirty="0"/>
          </a:p>
          <a:p>
            <a:pPr marL="50800" indent="0">
              <a:buNone/>
            </a:pPr>
            <a:br>
              <a:rPr lang="en-GB" sz="1600" dirty="0"/>
            </a:br>
            <a:r>
              <a:rPr lang="en-GB" sz="1600" b="1" dirty="0"/>
              <a:t>Key Topics:</a:t>
            </a:r>
          </a:p>
          <a:p>
            <a:pPr marL="50800" indent="0">
              <a:buNone/>
            </a:pPr>
            <a:endParaRPr lang="en-US" sz="1600" dirty="0"/>
          </a:p>
          <a:p>
            <a:pPr lvl="1"/>
            <a:r>
              <a:rPr lang="en-GB" sz="1200" dirty="0"/>
              <a:t>Overcoming Resistance to Change</a:t>
            </a:r>
            <a:endParaRPr lang="en-US" sz="1200" dirty="0"/>
          </a:p>
          <a:p>
            <a:pPr lvl="1"/>
            <a:r>
              <a:rPr lang="en-GB" sz="1200" dirty="0"/>
              <a:t>Change Management process</a:t>
            </a:r>
            <a:endParaRPr lang="en-US" sz="1200" dirty="0"/>
          </a:p>
          <a:p>
            <a:pPr lvl="1"/>
            <a:r>
              <a:rPr lang="en-GB" sz="1200" dirty="0"/>
              <a:t>Leadership &amp; Team Alignment for Innovation Execution</a:t>
            </a:r>
            <a:endParaRPr lang="en-US" sz="1200" dirty="0"/>
          </a:p>
          <a:p>
            <a:pPr marL="50800" indent="0">
              <a:buNone/>
            </a:pPr>
            <a:r>
              <a:rPr lang="en-GB" sz="1600" dirty="0"/>
              <a:t>  </a:t>
            </a:r>
          </a:p>
          <a:p>
            <a:pPr marL="50800" indent="0" algn="just">
              <a:buNone/>
            </a:pPr>
            <a:r>
              <a:rPr lang="en-GB" sz="1600" dirty="0"/>
              <a:t>Christensen, C. (1997) and Zhexembayeva, N. (2021) explained the phenomenon of Corporate Narcissism or "We're too good to fail" by describing why large organizations fail to engage in the innovation process: "The decision-making and resource allocation processes that are critical to success organization is the art of listening to customers, carefully monitoring the activities of competitors, and investing resources in designing and building high-quality, high-performance products that will bring more profit. These are the reasons why large organizations failed when faced with disruptive technological changes." </a:t>
            </a:r>
            <a:endParaRPr lang="en-US" sz="1600" dirty="0"/>
          </a:p>
        </p:txBody>
      </p:sp>
    </p:spTree>
    <p:extLst>
      <p:ext uri="{BB962C8B-B14F-4D97-AF65-F5344CB8AC3E}">
        <p14:creationId xmlns:p14="http://schemas.microsoft.com/office/powerpoint/2010/main" val="1677747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988256" y="2869799"/>
            <a:ext cx="6711956" cy="1020411"/>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200"/>
            </a:pPr>
            <a:r>
              <a:rPr lang="en-US" sz="3200" dirty="0">
                <a:solidFill>
                  <a:schemeClr val="accent1"/>
                </a:solidFill>
                <a:latin typeface="Montserrat ExtraBold"/>
                <a:ea typeface="Montserrat ExtraBold"/>
                <a:cs typeface="Montserrat ExtraBold"/>
                <a:sym typeface="Montserrat ExtraBold"/>
              </a:rPr>
              <a:t>Effective Implementation Of Innovative Ideas</a:t>
            </a:r>
          </a:p>
          <a:p>
            <a:pPr lvl="0">
              <a:lnSpc>
                <a:spcPct val="90000"/>
              </a:lnSpc>
              <a:buClr>
                <a:schemeClr val="accent1"/>
              </a:buClr>
              <a:buSzPts val="3200"/>
            </a:pPr>
            <a:endParaRPr lang="en-US" sz="3200" dirty="0">
              <a:solidFill>
                <a:schemeClr val="accent1"/>
              </a:solidFill>
              <a:latin typeface="Montserrat ExtraBold"/>
              <a:ea typeface="Montserrat ExtraBold"/>
              <a:cs typeface="Montserrat ExtraBold"/>
              <a:sym typeface="Montserrat ExtraBold"/>
            </a:endParaRPr>
          </a:p>
        </p:txBody>
      </p:sp>
    </p:spTree>
    <p:extLst>
      <p:ext uri="{BB962C8B-B14F-4D97-AF65-F5344CB8AC3E}">
        <p14:creationId xmlns:p14="http://schemas.microsoft.com/office/powerpoint/2010/main" val="705214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Effective Implementation Of Innovative Ideas</a:t>
            </a:r>
          </a:p>
        </p:txBody>
      </p:sp>
      <p:sp>
        <p:nvSpPr>
          <p:cNvPr id="114" name="Google Shape;114;p23"/>
          <p:cNvSpPr txBox="1">
            <a:spLocks noGrp="1"/>
          </p:cNvSpPr>
          <p:nvPr>
            <p:ph type="body" idx="1"/>
          </p:nvPr>
        </p:nvSpPr>
        <p:spPr>
          <a:xfrm>
            <a:off x="858253" y="2173704"/>
            <a:ext cx="9464842" cy="2181727"/>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Objective:</a:t>
            </a:r>
            <a:r>
              <a:rPr lang="en-GB" sz="1600" dirty="0"/>
              <a:t> Equip participants with tools to turn strategies into action and ensure success.</a:t>
            </a:r>
            <a:endParaRPr lang="en-US" sz="1600" dirty="0"/>
          </a:p>
          <a:p>
            <a:pPr marL="50800" indent="0">
              <a:buNone/>
            </a:pPr>
            <a:br>
              <a:rPr lang="en-GB" sz="1600" dirty="0"/>
            </a:br>
            <a:r>
              <a:rPr lang="en-GB" sz="1600" dirty="0"/>
              <a:t> </a:t>
            </a:r>
            <a:r>
              <a:rPr lang="en-GB" sz="1600" b="1" dirty="0"/>
              <a:t>Key Topics:</a:t>
            </a:r>
            <a:endParaRPr lang="en-US" sz="1600" dirty="0"/>
          </a:p>
          <a:p>
            <a:pPr lvl="1"/>
            <a:r>
              <a:rPr lang="en-GB" sz="1600" dirty="0"/>
              <a:t>Overcoming Resistance to Change</a:t>
            </a:r>
            <a:endParaRPr lang="en-US" sz="1600" dirty="0"/>
          </a:p>
          <a:p>
            <a:pPr lvl="1"/>
            <a:r>
              <a:rPr lang="en-GB" sz="1600" dirty="0"/>
              <a:t>Change Management process</a:t>
            </a:r>
            <a:endParaRPr lang="en-US" sz="1600" dirty="0"/>
          </a:p>
          <a:p>
            <a:pPr lvl="1"/>
            <a:r>
              <a:rPr lang="en-GB" sz="1600" dirty="0"/>
              <a:t>Leadership &amp; Team Alignment for Innovation Execution</a:t>
            </a:r>
            <a:endParaRPr lang="en-US" sz="1600" dirty="0"/>
          </a:p>
        </p:txBody>
      </p:sp>
    </p:spTree>
    <p:extLst>
      <p:ext uri="{BB962C8B-B14F-4D97-AF65-F5344CB8AC3E}">
        <p14:creationId xmlns:p14="http://schemas.microsoft.com/office/powerpoint/2010/main" val="2635507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Effective Implementation Of Innovative Ideas</a:t>
            </a:r>
          </a:p>
        </p:txBody>
      </p:sp>
      <p:sp>
        <p:nvSpPr>
          <p:cNvPr id="114" name="Google Shape;114;p23"/>
          <p:cNvSpPr txBox="1">
            <a:spLocks noGrp="1"/>
          </p:cNvSpPr>
          <p:nvPr>
            <p:ph type="body" idx="1"/>
          </p:nvPr>
        </p:nvSpPr>
        <p:spPr>
          <a:xfrm>
            <a:off x="858253" y="1824789"/>
            <a:ext cx="9464842" cy="3208422"/>
          </a:xfrm>
          <a:prstGeom prst="rect">
            <a:avLst/>
          </a:prstGeom>
          <a:noFill/>
          <a:ln>
            <a:noFill/>
          </a:ln>
        </p:spPr>
        <p:txBody>
          <a:bodyPr spcFirstLastPara="1" wrap="square" lIns="91425" tIns="45700" rIns="91425" bIns="45700" anchor="t" anchorCtr="0">
            <a:noAutofit/>
          </a:bodyPr>
          <a:lstStyle/>
          <a:p>
            <a:pPr marL="50800" indent="0" algn="just">
              <a:buNone/>
            </a:pPr>
            <a:r>
              <a:rPr lang="en-GB" sz="1600" dirty="0"/>
              <a:t>Clayton Christensen (The Innovator's Dilemma, 1997), and Nadya Zhexembayeva (Overfished Ocean Strategy: Powering Up Innovation for a Resource-Deprived World, 2021) explained the phenomenon of Corporate Narcissism or "We're Too Good to fail" by describing why large organizations fail to engage in the innovation process: "The decision-making and resource allocation processes that are critical to success organization is the art of listening to customers, carefully monitoring the activities of competitors, and investing resources in designing and building high-quality, high-performance products that will bring more profit. These are the reasons why organizations fail when faced with disruptive technological changes." </a:t>
            </a:r>
            <a:endParaRPr lang="en-US" sz="1600" dirty="0"/>
          </a:p>
          <a:p>
            <a:pPr marL="50800" indent="0" algn="just">
              <a:buNone/>
            </a:pPr>
            <a:r>
              <a:rPr lang="en-GB" sz="1600" dirty="0"/>
              <a:t>According to </a:t>
            </a:r>
            <a:r>
              <a:rPr lang="en-GB" sz="1600" dirty="0" err="1"/>
              <a:t>Mamula</a:t>
            </a:r>
            <a:r>
              <a:rPr lang="en-GB" sz="1600" dirty="0"/>
              <a:t> Nikolić, T. (2023), several questions arise - how can we reinvent a business, its processes, business model, and brand, considering the rapid changes in the environment? How can we respond to the demands of consumers, employees, suppliers, business partners, society, and increasingly strong competition? </a:t>
            </a:r>
            <a:endParaRPr lang="en-US" sz="1600" dirty="0"/>
          </a:p>
        </p:txBody>
      </p:sp>
    </p:spTree>
    <p:extLst>
      <p:ext uri="{BB962C8B-B14F-4D97-AF65-F5344CB8AC3E}">
        <p14:creationId xmlns:p14="http://schemas.microsoft.com/office/powerpoint/2010/main" val="965104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519940" y="801712"/>
            <a:ext cx="8803155" cy="497700"/>
          </a:xfrm>
          <a:prstGeom prst="rect">
            <a:avLst/>
          </a:prstGeom>
          <a:noFill/>
          <a:ln>
            <a:noFill/>
          </a:ln>
        </p:spPr>
        <p:txBody>
          <a:bodyPr spcFirstLastPara="1" wrap="square" lIns="91425" tIns="45700" rIns="91425" bIns="45700" anchor="t" anchorCtr="0">
            <a:normAutofit/>
          </a:bodyPr>
          <a:lstStyle/>
          <a:p>
            <a:pPr lvl="0"/>
            <a:r>
              <a:rPr lang="en-US" sz="2800" dirty="0"/>
              <a:t>Effective Implementation Of Innovative Ideas</a:t>
            </a:r>
          </a:p>
        </p:txBody>
      </p:sp>
      <p:sp>
        <p:nvSpPr>
          <p:cNvPr id="114" name="Google Shape;114;p23"/>
          <p:cNvSpPr txBox="1">
            <a:spLocks noGrp="1"/>
          </p:cNvSpPr>
          <p:nvPr>
            <p:ph type="body" idx="1"/>
          </p:nvPr>
        </p:nvSpPr>
        <p:spPr>
          <a:xfrm>
            <a:off x="794085" y="1487905"/>
            <a:ext cx="9464842" cy="1191127"/>
          </a:xfrm>
          <a:prstGeom prst="rect">
            <a:avLst/>
          </a:prstGeom>
          <a:noFill/>
          <a:ln>
            <a:noFill/>
          </a:ln>
        </p:spPr>
        <p:txBody>
          <a:bodyPr spcFirstLastPara="1" wrap="square" lIns="91425" tIns="45700" rIns="91425" bIns="45700" anchor="t" anchorCtr="0">
            <a:noAutofit/>
          </a:bodyPr>
          <a:lstStyle/>
          <a:p>
            <a:pPr marL="50800" indent="0">
              <a:buNone/>
            </a:pPr>
            <a:r>
              <a:rPr lang="en-GB" sz="1600" b="1" dirty="0"/>
              <a:t>Exercise 3</a:t>
            </a:r>
            <a:r>
              <a:rPr lang="en-GB" sz="1600" dirty="0"/>
              <a:t> - Group Work: </a:t>
            </a:r>
            <a:r>
              <a:rPr lang="en-GB" sz="1600" b="1" dirty="0"/>
              <a:t>Create a roadmap for implementing an innovative idea within their organization and a special focus on the change management process according to Kotter.</a:t>
            </a:r>
            <a:endParaRPr lang="en-US" sz="1600" dirty="0"/>
          </a:p>
          <a:p>
            <a:pPr marL="50800" indent="0">
              <a:buNone/>
            </a:pPr>
            <a:r>
              <a:rPr lang="en-GB" dirty="0"/>
              <a:t> </a:t>
            </a:r>
            <a:endParaRPr lang="en-US" dirty="0"/>
          </a:p>
        </p:txBody>
      </p:sp>
      <p:pic>
        <p:nvPicPr>
          <p:cNvPr id="4" name="Picture 3">
            <a:extLst>
              <a:ext uri="{FF2B5EF4-FFF2-40B4-BE49-F238E27FC236}">
                <a16:creationId xmlns:a16="http://schemas.microsoft.com/office/drawing/2014/main" id="{9C1A603A-D520-4A90-B0EB-1848FDE43DD8}"/>
              </a:ext>
            </a:extLst>
          </p:cNvPr>
          <p:cNvPicPr/>
          <p:nvPr/>
        </p:nvPicPr>
        <p:blipFill>
          <a:blip r:embed="rId3"/>
          <a:stretch>
            <a:fillRect/>
          </a:stretch>
        </p:blipFill>
        <p:spPr>
          <a:xfrm>
            <a:off x="2863516" y="2476784"/>
            <a:ext cx="4863264" cy="3194100"/>
          </a:xfrm>
          <a:prstGeom prst="rect">
            <a:avLst/>
          </a:prstGeom>
        </p:spPr>
      </p:pic>
      <p:sp>
        <p:nvSpPr>
          <p:cNvPr id="5" name="Google Shape;114;p23">
            <a:extLst>
              <a:ext uri="{FF2B5EF4-FFF2-40B4-BE49-F238E27FC236}">
                <a16:creationId xmlns:a16="http://schemas.microsoft.com/office/drawing/2014/main" id="{A3A6929A-D060-4906-9752-9020CCD9FE32}"/>
              </a:ext>
            </a:extLst>
          </p:cNvPr>
          <p:cNvSpPr txBox="1">
            <a:spLocks/>
          </p:cNvSpPr>
          <p:nvPr/>
        </p:nvSpPr>
        <p:spPr>
          <a:xfrm>
            <a:off x="2129642" y="5670884"/>
            <a:ext cx="6331012" cy="54063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accent2"/>
              </a:buClr>
              <a:buSzPts val="2800"/>
              <a:buFont typeface="Arial"/>
              <a:buChar char="•"/>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accent2"/>
              </a:buClr>
              <a:buSzPts val="2400"/>
              <a:buFont typeface="Arial"/>
              <a:buChar char="•"/>
              <a:defRPr sz="2400" b="0" i="0" u="none" strike="noStrike" cap="none">
                <a:solidFill>
                  <a:schemeClr val="accent2"/>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accent2"/>
              </a:buClr>
              <a:buSzPts val="2000"/>
              <a:buFont typeface="Arial"/>
              <a:buChar char="•"/>
              <a:defRPr sz="2000" b="0" i="0" u="none" strike="noStrike" cap="none">
                <a:solidFill>
                  <a:schemeClr val="accent2"/>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accent2"/>
              </a:buClr>
              <a:buSzPts val="1800"/>
              <a:buFont typeface="Arial"/>
              <a:buChar char="•"/>
              <a:defRPr sz="1800" b="0" i="0" u="none" strike="noStrike" cap="none">
                <a:solidFill>
                  <a:schemeClr val="accent2"/>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pPr marL="50800" indent="0" algn="ctr">
              <a:buNone/>
            </a:pPr>
            <a:r>
              <a:rPr lang="en-US" sz="1100" i="1" dirty="0"/>
              <a:t>Figure 5 Kotter's 8-step Change Model </a:t>
            </a:r>
          </a:p>
          <a:p>
            <a:pPr marL="50800" indent="0" algn="ctr">
              <a:buNone/>
            </a:pPr>
            <a:endParaRPr lang="en-US" sz="1100" i="1" dirty="0"/>
          </a:p>
          <a:p>
            <a:pPr marL="50800" indent="0" algn="ctr">
              <a:buNone/>
            </a:pPr>
            <a:endParaRPr lang="en-US" sz="1100" i="1" dirty="0"/>
          </a:p>
        </p:txBody>
      </p:sp>
    </p:spTree>
    <p:extLst>
      <p:ext uri="{BB962C8B-B14F-4D97-AF65-F5344CB8AC3E}">
        <p14:creationId xmlns:p14="http://schemas.microsoft.com/office/powerpoint/2010/main" val="3922696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p:nvPr/>
        </p:nvSpPr>
        <p:spPr>
          <a:xfrm>
            <a:off x="1100550" y="2869799"/>
            <a:ext cx="9990900" cy="996347"/>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200"/>
            </a:pPr>
            <a:r>
              <a:rPr lang="en-US" sz="3200" dirty="0">
                <a:solidFill>
                  <a:schemeClr val="accent1"/>
                </a:solidFill>
                <a:latin typeface="Montserrat ExtraBold"/>
                <a:ea typeface="Montserrat ExtraBold"/>
                <a:cs typeface="Montserrat ExtraBold"/>
                <a:sym typeface="Montserrat ExtraBold"/>
              </a:rPr>
              <a:t>Quick Self-Assessment test of Innovation capacity for SMEs based on INNOVATE </a:t>
            </a:r>
            <a:endParaRPr dirty="0"/>
          </a:p>
        </p:txBody>
      </p:sp>
    </p:spTree>
    <p:extLst>
      <p:ext uri="{BB962C8B-B14F-4D97-AF65-F5344CB8AC3E}">
        <p14:creationId xmlns:p14="http://schemas.microsoft.com/office/powerpoint/2010/main" val="3616560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552862"/>
            <a:ext cx="8803155" cy="497700"/>
          </a:xfrm>
          <a:prstGeom prst="rect">
            <a:avLst/>
          </a:prstGeom>
          <a:noFill/>
          <a:ln>
            <a:noFill/>
          </a:ln>
        </p:spPr>
        <p:txBody>
          <a:bodyPr spcFirstLastPara="1" wrap="square" lIns="91425" tIns="45700" rIns="91425" bIns="45700" anchor="t" anchorCtr="0">
            <a:normAutofit/>
          </a:bodyPr>
          <a:lstStyle/>
          <a:p>
            <a:pPr lvl="0"/>
            <a:r>
              <a:rPr lang="en-US" sz="2800" dirty="0"/>
              <a:t>I. Product Development Strategy: </a:t>
            </a:r>
          </a:p>
        </p:txBody>
      </p:sp>
      <p:sp>
        <p:nvSpPr>
          <p:cNvPr id="114" name="Google Shape;114;p23"/>
          <p:cNvSpPr txBox="1">
            <a:spLocks noGrp="1"/>
          </p:cNvSpPr>
          <p:nvPr>
            <p:ph type="body" idx="1"/>
          </p:nvPr>
        </p:nvSpPr>
        <p:spPr>
          <a:xfrm>
            <a:off x="858253" y="1050562"/>
            <a:ext cx="9464842" cy="6677527"/>
          </a:xfrm>
          <a:prstGeom prst="rect">
            <a:avLst/>
          </a:prstGeom>
          <a:noFill/>
          <a:ln>
            <a:noFill/>
          </a:ln>
        </p:spPr>
        <p:txBody>
          <a:bodyPr spcFirstLastPara="1" wrap="square" lIns="91425" tIns="45700" rIns="91425" bIns="45700" anchor="t" anchorCtr="0">
            <a:noAutofit/>
          </a:bodyPr>
          <a:lstStyle/>
          <a:p>
            <a:pPr marL="50800" indent="0" algn="just">
              <a:buNone/>
            </a:pPr>
            <a:r>
              <a:rPr lang="sr-Latn-RS" sz="1400" b="1" dirty="0"/>
              <a:t>Business Strategy</a:t>
            </a:r>
            <a:endParaRPr lang="en-US" sz="1400" b="1" dirty="0"/>
          </a:p>
          <a:p>
            <a:pPr marL="50800" indent="0" algn="just">
              <a:buNone/>
            </a:pPr>
            <a:r>
              <a:rPr lang="en-GB" sz="1400" dirty="0"/>
              <a:t>Strategic planning, defining the mission, vision, and/or clear business focus. Regular preparation of annual plans, analysis of new markets and products</a:t>
            </a:r>
            <a:endParaRPr lang="en-US" sz="1400" dirty="0"/>
          </a:p>
          <a:p>
            <a:pPr marL="50800" lvl="0" indent="0" algn="just">
              <a:buNone/>
            </a:pPr>
            <a:r>
              <a:rPr lang="sr-Latn-RS" sz="1400" b="1" dirty="0"/>
              <a:t>Products and Markets</a:t>
            </a:r>
            <a:endParaRPr lang="en-US" sz="1400" b="1" dirty="0"/>
          </a:p>
          <a:p>
            <a:pPr marL="50800" indent="0" algn="just">
              <a:buNone/>
            </a:pPr>
            <a:r>
              <a:rPr lang="en-GB" sz="1400" dirty="0"/>
              <a:t>Understanding of competition, awareness of market needs for your product, assortment planning, etc</a:t>
            </a:r>
            <a:endParaRPr lang="en-US" sz="1400" dirty="0"/>
          </a:p>
          <a:p>
            <a:pPr marL="50800" lvl="0" indent="0" algn="just">
              <a:buNone/>
            </a:pPr>
            <a:r>
              <a:rPr lang="sr-Latn-RS" sz="1400" b="1" dirty="0"/>
              <a:t>Technology and production</a:t>
            </a:r>
            <a:endParaRPr lang="en-US" sz="1400" b="1" dirty="0"/>
          </a:p>
          <a:p>
            <a:pPr marL="50800" indent="0" algn="just">
              <a:buNone/>
            </a:pPr>
            <a:r>
              <a:rPr lang="en-GB" sz="1400" dirty="0"/>
              <a:t>How much does the company track technological changes, and how much effort and resources are invested in improving design, technology, and business processes?</a:t>
            </a:r>
            <a:endParaRPr lang="en-US" sz="1400" dirty="0"/>
          </a:p>
          <a:p>
            <a:pPr marL="50800" lvl="0" indent="0" algn="just">
              <a:buNone/>
            </a:pPr>
            <a:r>
              <a:rPr lang="sr-Latn-RS" sz="1400" b="1" dirty="0"/>
              <a:t>Customer focus </a:t>
            </a:r>
            <a:endParaRPr lang="en-US" sz="1400" b="1" dirty="0"/>
          </a:p>
          <a:p>
            <a:pPr marL="50800" indent="0" algn="just">
              <a:buNone/>
            </a:pPr>
            <a:r>
              <a:rPr lang="en-GB" sz="1400" dirty="0"/>
              <a:t>To what extent do the company's products/services meet customer needs? Are customer requirements defined before developing a new product? Awareness of laws regulating the market for specific products/services (existence, permits, standards)</a:t>
            </a:r>
            <a:r>
              <a:rPr lang="sr-Latn-RS" sz="1400" dirty="0"/>
              <a:t> ...</a:t>
            </a:r>
            <a:endParaRPr lang="en-US" sz="1400" dirty="0"/>
          </a:p>
          <a:p>
            <a:pPr marL="50800" lvl="0" indent="0" algn="just">
              <a:buNone/>
            </a:pPr>
            <a:r>
              <a:rPr lang="sr-Latn-RS" sz="1400" b="1" dirty="0"/>
              <a:t>Quality</a:t>
            </a:r>
            <a:endParaRPr lang="en-US" sz="1400" b="1" dirty="0"/>
          </a:p>
          <a:p>
            <a:pPr marL="50800" indent="0" algn="just">
              <a:buNone/>
            </a:pPr>
            <a:r>
              <a:rPr lang="en-GB" sz="1400" dirty="0"/>
              <a:t>The existence of quality standards, adherence to quality practices and procedures throughout the company in accordance with ISO 9000, presence of quality control in the business system (in which segments), the existence of a TQM (Total Quality Management) program aimed at continuous improvement of development, production, sales, and service activities. Ability to quantify costs of quality/failure.</a:t>
            </a:r>
            <a:endParaRPr lang="en-US" sz="1400" dirty="0"/>
          </a:p>
          <a:p>
            <a:pPr marL="50800" lvl="0" indent="0" algn="just">
              <a:buNone/>
            </a:pPr>
            <a:r>
              <a:rPr lang="en-US" sz="1400" b="1" dirty="0"/>
              <a:t>Intellectual</a:t>
            </a:r>
            <a:r>
              <a:rPr lang="sr-Latn-RS" sz="1400" b="1" dirty="0"/>
              <a:t> property rights </a:t>
            </a:r>
            <a:endParaRPr lang="en-US" sz="1400" b="1" dirty="0"/>
          </a:p>
          <a:p>
            <a:pPr marL="50800" indent="0" algn="just">
              <a:buNone/>
            </a:pPr>
            <a:r>
              <a:rPr lang="en-GB" sz="1400" dirty="0"/>
              <a:t>To what extent does the company pay attention to intellectual property protection when developing a new product? Does it have resources for intellectual property protection</a:t>
            </a:r>
            <a:r>
              <a:rPr lang="sr-Latn-RS" sz="1400" b="1" dirty="0"/>
              <a:t>?</a:t>
            </a:r>
            <a:endParaRPr lang="en-US" sz="1400" dirty="0"/>
          </a:p>
        </p:txBody>
      </p:sp>
    </p:spTree>
    <p:extLst>
      <p:ext uri="{BB962C8B-B14F-4D97-AF65-F5344CB8AC3E}">
        <p14:creationId xmlns:p14="http://schemas.microsoft.com/office/powerpoint/2010/main" val="3743299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8803155" cy="497700"/>
          </a:xfrm>
          <a:prstGeom prst="rect">
            <a:avLst/>
          </a:prstGeom>
          <a:noFill/>
          <a:ln>
            <a:noFill/>
          </a:ln>
        </p:spPr>
        <p:txBody>
          <a:bodyPr spcFirstLastPara="1" wrap="square" lIns="91425" tIns="45700" rIns="91425" bIns="45700" anchor="t" anchorCtr="0">
            <a:normAutofit/>
          </a:bodyPr>
          <a:lstStyle/>
          <a:p>
            <a:pPr lvl="0"/>
            <a:r>
              <a:rPr lang="en-US" sz="2800" dirty="0"/>
              <a:t>II. Structured product development</a:t>
            </a:r>
          </a:p>
        </p:txBody>
      </p:sp>
      <p:sp>
        <p:nvSpPr>
          <p:cNvPr id="114" name="Google Shape;114;p23"/>
          <p:cNvSpPr txBox="1">
            <a:spLocks noGrp="1"/>
          </p:cNvSpPr>
          <p:nvPr>
            <p:ph type="body" idx="1"/>
          </p:nvPr>
        </p:nvSpPr>
        <p:spPr>
          <a:xfrm>
            <a:off x="810127" y="1580147"/>
            <a:ext cx="9464842" cy="4170948"/>
          </a:xfrm>
          <a:prstGeom prst="rect">
            <a:avLst/>
          </a:prstGeom>
          <a:noFill/>
          <a:ln>
            <a:noFill/>
          </a:ln>
        </p:spPr>
        <p:txBody>
          <a:bodyPr spcFirstLastPara="1" wrap="square" lIns="91425" tIns="45700" rIns="91425" bIns="45700" anchor="t" anchorCtr="0">
            <a:noAutofit/>
          </a:bodyPr>
          <a:lstStyle/>
          <a:p>
            <a:pPr marL="50800" indent="0" algn="just">
              <a:buNone/>
            </a:pPr>
            <a:r>
              <a:rPr lang="en-GB" sz="1600" dirty="0"/>
              <a:t>How to create a structure of the product development process, aiming for the rapid realization of the project and maintaining control over the process implementation</a:t>
            </a:r>
            <a:r>
              <a:rPr lang="sr-Latn-RS" sz="1600" dirty="0"/>
              <a:t>?</a:t>
            </a:r>
            <a:endParaRPr lang="en-US" sz="1600" dirty="0"/>
          </a:p>
          <a:p>
            <a:pPr marL="50800" indent="0" algn="just">
              <a:buNone/>
            </a:pPr>
            <a:r>
              <a:rPr lang="en-GB" sz="1600" dirty="0"/>
              <a:t>Defined process (to what extent is the product development procedure present and is it present at all? Is each product developed differently? Procedures exist but are simple, and controlled through meetings; the product development process is clear and defined by the Official Control Manual for all phases of the process; there is complete tracking of product status in each phase of the process</a:t>
            </a:r>
            <a:endParaRPr lang="en-US" sz="1600" dirty="0"/>
          </a:p>
          <a:p>
            <a:pPr marL="50800" indent="0" algn="just">
              <a:buNone/>
            </a:pPr>
            <a:r>
              <a:rPr lang="en-GB" sz="1600" dirty="0"/>
              <a:t>Organization (Is there a developed line of responsibility in product development management or is only one manager responsible for the entire process?)</a:t>
            </a:r>
            <a:endParaRPr lang="en-US" sz="1600" dirty="0"/>
          </a:p>
          <a:p>
            <a:pPr marL="50800" indent="0" algn="just">
              <a:buNone/>
            </a:pPr>
            <a:r>
              <a:rPr lang="en-GB" sz="1600" dirty="0"/>
              <a:t>Level of implementation (To what extent are there plans for various types of development projects, decisions are made on an ad hoc basis regarding which processes will accompany which project; are there and to what extent are there rules for various types of projects from major developments to simple adaptations; does the entire company understand the process; are clear criteria for the process that accompanies each project; performance measurement is used for continuous improvement).</a:t>
            </a:r>
            <a:endParaRPr lang="en-US" sz="1600" dirty="0"/>
          </a:p>
        </p:txBody>
      </p:sp>
    </p:spTree>
    <p:extLst>
      <p:ext uri="{BB962C8B-B14F-4D97-AF65-F5344CB8AC3E}">
        <p14:creationId xmlns:p14="http://schemas.microsoft.com/office/powerpoint/2010/main" val="3984532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8803155" cy="497700"/>
          </a:xfrm>
          <a:prstGeom prst="rect">
            <a:avLst/>
          </a:prstGeom>
          <a:noFill/>
          <a:ln>
            <a:noFill/>
          </a:ln>
        </p:spPr>
        <p:txBody>
          <a:bodyPr spcFirstLastPara="1" wrap="square" lIns="91425" tIns="45700" rIns="91425" bIns="45700" anchor="t" anchorCtr="0">
            <a:normAutofit/>
          </a:bodyPr>
          <a:lstStyle/>
          <a:p>
            <a:pPr lvl="0"/>
            <a:r>
              <a:rPr lang="en-US" sz="2800" dirty="0"/>
              <a:t>II. Structured Product Development</a:t>
            </a:r>
          </a:p>
        </p:txBody>
      </p:sp>
      <p:sp>
        <p:nvSpPr>
          <p:cNvPr id="114" name="Google Shape;114;p23"/>
          <p:cNvSpPr txBox="1">
            <a:spLocks noGrp="1"/>
          </p:cNvSpPr>
          <p:nvPr>
            <p:ph type="body" idx="1"/>
          </p:nvPr>
        </p:nvSpPr>
        <p:spPr>
          <a:xfrm>
            <a:off x="1363578" y="1929771"/>
            <a:ext cx="9464842" cy="2775285"/>
          </a:xfrm>
          <a:prstGeom prst="rect">
            <a:avLst/>
          </a:prstGeom>
          <a:noFill/>
          <a:ln>
            <a:noFill/>
          </a:ln>
        </p:spPr>
        <p:txBody>
          <a:bodyPr spcFirstLastPara="1" wrap="square" lIns="91425" tIns="45700" rIns="91425" bIns="45700" anchor="t" anchorCtr="0">
            <a:noAutofit/>
          </a:bodyPr>
          <a:lstStyle/>
          <a:p>
            <a:pPr marL="393700" lvl="0" indent="-342900">
              <a:buFont typeface="+mj-lt"/>
              <a:buAutoNum type="arabicPeriod"/>
            </a:pPr>
            <a:r>
              <a:rPr lang="en-GB" sz="1600" b="1" dirty="0"/>
              <a:t>Performance measurement </a:t>
            </a:r>
            <a:br>
              <a:rPr lang="en-GB" sz="1600" b="1" dirty="0"/>
            </a:br>
            <a:r>
              <a:rPr lang="en-GB" sz="1600" dirty="0"/>
              <a:t>Is there quantitative performance measurement for product development? project's impact known at the end of the fiscal year or not; are performance regularly measured in each phase of the process or not</a:t>
            </a:r>
          </a:p>
          <a:p>
            <a:pPr marL="393700" lvl="0" indent="-342900">
              <a:buFont typeface="+mj-lt"/>
              <a:buAutoNum type="arabicPeriod"/>
            </a:pPr>
            <a:r>
              <a:rPr lang="en-GB" sz="1600" b="1" dirty="0"/>
              <a:t>Initial project assessment</a:t>
            </a:r>
            <a:br>
              <a:rPr lang="en-GB" sz="1600" b="1" dirty="0"/>
            </a:br>
            <a:r>
              <a:rPr lang="en-GB" sz="1600" b="1" dirty="0"/>
              <a:t> </a:t>
            </a:r>
            <a:r>
              <a:rPr lang="sr-Latn-RS" sz="1600" dirty="0"/>
              <a:t>H</a:t>
            </a:r>
            <a:r>
              <a:rPr lang="en-GB" sz="1600" dirty="0"/>
              <a:t>ow thoroughly are initial assessments of development production costs conducted and compared with sales prices and quantities; to what extent is fully integrated marketing, development, and production evaluation present before any project is approved?</a:t>
            </a:r>
            <a:endParaRPr lang="en-US" sz="1600" dirty="0"/>
          </a:p>
        </p:txBody>
      </p:sp>
    </p:spTree>
    <p:extLst>
      <p:ext uri="{BB962C8B-B14F-4D97-AF65-F5344CB8AC3E}">
        <p14:creationId xmlns:p14="http://schemas.microsoft.com/office/powerpoint/2010/main" val="52273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784026" y="1315724"/>
            <a:ext cx="9990900" cy="559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200"/>
              <a:buNone/>
            </a:pPr>
            <a:r>
              <a:rPr lang="hu-HU"/>
              <a:t>Content</a:t>
            </a:r>
            <a:endParaRPr/>
          </a:p>
        </p:txBody>
      </p:sp>
      <p:grpSp>
        <p:nvGrpSpPr>
          <p:cNvPr id="79" name="Google Shape;79;p18"/>
          <p:cNvGrpSpPr/>
          <p:nvPr/>
        </p:nvGrpSpPr>
        <p:grpSpPr>
          <a:xfrm>
            <a:off x="1529362" y="2249914"/>
            <a:ext cx="8205074" cy="4070737"/>
            <a:chOff x="2950" y="2326"/>
            <a:chExt cx="8205074" cy="4070737"/>
          </a:xfrm>
        </p:grpSpPr>
        <p:sp>
          <p:nvSpPr>
            <p:cNvPr id="80" name="Google Shape;80;p18"/>
            <p:cNvSpPr/>
            <p:nvPr/>
          </p:nvSpPr>
          <p:spPr>
            <a:xfrm>
              <a:off x="2950" y="2326"/>
              <a:ext cx="8205074" cy="1032504"/>
            </a:xfrm>
            <a:prstGeom prst="roundRect">
              <a:avLst>
                <a:gd name="adj" fmla="val 10000"/>
              </a:avLst>
            </a:prstGeom>
            <a:solidFill>
              <a:srgbClr val="A8BA1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txBox="1"/>
            <p:nvPr/>
          </p:nvSpPr>
          <p:spPr>
            <a:xfrm>
              <a:off x="33191" y="32567"/>
              <a:ext cx="8144592" cy="97202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hu-HU" sz="2800" b="0" i="0" u="none" strike="noStrike" cap="none">
                  <a:solidFill>
                    <a:schemeClr val="lt1"/>
                  </a:solidFill>
                  <a:latin typeface="Arial"/>
                  <a:ea typeface="Arial"/>
                  <a:cs typeface="Arial"/>
                  <a:sym typeface="Arial"/>
                </a:rPr>
                <a:t>TRAINING FOR WOMEN ENTREPRENEURS ACCESS TO FINANCE AND INNOVATION</a:t>
              </a:r>
              <a:endParaRPr sz="2800" b="0" i="0" u="none" strike="noStrike" cap="none">
                <a:solidFill>
                  <a:schemeClr val="lt1"/>
                </a:solidFill>
                <a:latin typeface="Arial"/>
                <a:ea typeface="Arial"/>
                <a:cs typeface="Arial"/>
                <a:sym typeface="Arial"/>
              </a:endParaRPr>
            </a:p>
          </p:txBody>
        </p:sp>
        <p:sp>
          <p:nvSpPr>
            <p:cNvPr id="82" name="Google Shape;82;p18"/>
            <p:cNvSpPr/>
            <p:nvPr/>
          </p:nvSpPr>
          <p:spPr>
            <a:xfrm>
              <a:off x="2950" y="1342870"/>
              <a:ext cx="2589985" cy="2730193"/>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txBox="1"/>
            <p:nvPr/>
          </p:nvSpPr>
          <p:spPr>
            <a:xfrm>
              <a:off x="78808" y="1418728"/>
              <a:ext cx="2438269" cy="2578477"/>
            </a:xfrm>
            <a:prstGeom prst="rect">
              <a:avLst/>
            </a:prstGeom>
            <a:noFill/>
            <a:ln>
              <a:noFill/>
            </a:ln>
          </p:spPr>
          <p:txBody>
            <a:bodyPr spcFirstLastPara="1" wrap="square" lIns="95250" tIns="95250" rIns="95250" bIns="95250" anchor="ctr" anchorCtr="0">
              <a:noAutofit/>
            </a:bodyPr>
            <a:lstStyle/>
            <a:p>
              <a:pPr lvl="0" algn="ctr">
                <a:lnSpc>
                  <a:spcPct val="90000"/>
                </a:lnSpc>
              </a:pPr>
              <a:r>
                <a:rPr lang="en-US" sz="2500" dirty="0">
                  <a:solidFill>
                    <a:schemeClr val="lt1"/>
                  </a:solidFill>
                </a:rPr>
                <a:t>Company Performance Evaluation</a:t>
              </a:r>
            </a:p>
          </p:txBody>
        </p:sp>
        <p:sp>
          <p:nvSpPr>
            <p:cNvPr id="84" name="Google Shape;84;p18"/>
            <p:cNvSpPr/>
            <p:nvPr/>
          </p:nvSpPr>
          <p:spPr>
            <a:xfrm>
              <a:off x="2810495" y="1342870"/>
              <a:ext cx="2589985" cy="2730193"/>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p:nvPr/>
          </p:nvSpPr>
          <p:spPr>
            <a:xfrm>
              <a:off x="2886353" y="1418728"/>
              <a:ext cx="2438269" cy="2578477"/>
            </a:xfrm>
            <a:prstGeom prst="rect">
              <a:avLst/>
            </a:prstGeom>
            <a:noFill/>
            <a:ln>
              <a:noFill/>
            </a:ln>
          </p:spPr>
          <p:txBody>
            <a:bodyPr spcFirstLastPara="1" wrap="square" lIns="95250" tIns="95250" rIns="95250" bIns="95250" anchor="ctr" anchorCtr="0">
              <a:noAutofit/>
            </a:bodyPr>
            <a:lstStyle/>
            <a:p>
              <a:pPr lvl="0" algn="ctr">
                <a:lnSpc>
                  <a:spcPct val="90000"/>
                </a:lnSpc>
              </a:pPr>
              <a:r>
                <a:rPr lang="en-US" sz="2500" dirty="0">
                  <a:solidFill>
                    <a:schemeClr val="lt1"/>
                  </a:solidFill>
                </a:rPr>
                <a:t>Funding for women’s SMEs</a:t>
              </a:r>
            </a:p>
          </p:txBody>
        </p:sp>
        <p:sp>
          <p:nvSpPr>
            <p:cNvPr id="86" name="Google Shape;86;p18"/>
            <p:cNvSpPr/>
            <p:nvPr/>
          </p:nvSpPr>
          <p:spPr>
            <a:xfrm>
              <a:off x="5618039" y="1342870"/>
              <a:ext cx="2589985" cy="2730193"/>
            </a:xfrm>
            <a:prstGeom prst="roundRect">
              <a:avLst>
                <a:gd name="adj" fmla="val 1000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txBox="1"/>
            <p:nvPr/>
          </p:nvSpPr>
          <p:spPr>
            <a:xfrm>
              <a:off x="5693897" y="1418728"/>
              <a:ext cx="2438269" cy="2578477"/>
            </a:xfrm>
            <a:prstGeom prst="rect">
              <a:avLst/>
            </a:prstGeom>
            <a:noFill/>
            <a:ln>
              <a:noFill/>
            </a:ln>
          </p:spPr>
          <p:txBody>
            <a:bodyPr spcFirstLastPara="1" wrap="square" lIns="95250" tIns="95250" rIns="95250" bIns="95250" anchor="ctr" anchorCtr="0">
              <a:noAutofit/>
            </a:bodyPr>
            <a:lstStyle/>
            <a:p>
              <a:pPr lvl="0" algn="ctr">
                <a:lnSpc>
                  <a:spcPct val="90000"/>
                </a:lnSpc>
              </a:pPr>
              <a:r>
                <a:rPr lang="hu-HU" sz="2500" dirty="0">
                  <a:solidFill>
                    <a:schemeClr val="lt1"/>
                  </a:solidFill>
                </a:rPr>
                <a:t>Innovation</a:t>
              </a:r>
              <a:endParaRPr sz="25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8803155" cy="497700"/>
          </a:xfrm>
          <a:prstGeom prst="rect">
            <a:avLst/>
          </a:prstGeom>
          <a:noFill/>
          <a:ln>
            <a:noFill/>
          </a:ln>
        </p:spPr>
        <p:txBody>
          <a:bodyPr spcFirstLastPara="1" wrap="square" lIns="91425" tIns="45700" rIns="91425" bIns="45700" anchor="t" anchorCtr="0">
            <a:normAutofit/>
          </a:bodyPr>
          <a:lstStyle/>
          <a:p>
            <a:pPr lvl="0"/>
            <a:r>
              <a:rPr lang="en-US" sz="2800" dirty="0"/>
              <a:t>III. Team Work</a:t>
            </a:r>
          </a:p>
        </p:txBody>
      </p:sp>
      <p:sp>
        <p:nvSpPr>
          <p:cNvPr id="114" name="Google Shape;114;p23"/>
          <p:cNvSpPr txBox="1">
            <a:spLocks noGrp="1"/>
          </p:cNvSpPr>
          <p:nvPr>
            <p:ph type="body" idx="1"/>
          </p:nvPr>
        </p:nvSpPr>
        <p:spPr>
          <a:xfrm>
            <a:off x="1363578" y="1929771"/>
            <a:ext cx="9464842" cy="2775285"/>
          </a:xfrm>
          <a:prstGeom prst="rect">
            <a:avLst/>
          </a:prstGeom>
          <a:noFill/>
          <a:ln>
            <a:noFill/>
          </a:ln>
        </p:spPr>
        <p:txBody>
          <a:bodyPr spcFirstLastPara="1" wrap="square" lIns="91425" tIns="45700" rIns="91425" bIns="45700" anchor="t" anchorCtr="0">
            <a:noAutofit/>
          </a:bodyPr>
          <a:lstStyle/>
          <a:p>
            <a:pPr marL="50800" indent="0">
              <a:buNone/>
            </a:pPr>
            <a:r>
              <a:rPr lang="en-GB" sz="1600" dirty="0"/>
              <a:t>How people work together in a team and how successful they are in developing a new product: team selection, organization and functioning?</a:t>
            </a:r>
          </a:p>
          <a:p>
            <a:pPr marL="50800" indent="0">
              <a:buNone/>
            </a:pPr>
            <a:endParaRPr lang="en-US" sz="1600" dirty="0"/>
          </a:p>
          <a:p>
            <a:pPr lvl="1">
              <a:buFont typeface="Wingdings" panose="05000000000000000000" pitchFamily="2" charset="2"/>
              <a:buChar char="Ø"/>
            </a:pPr>
            <a:r>
              <a:rPr lang="sr-Latn-RS" sz="1600" dirty="0"/>
              <a:t>Team composition</a:t>
            </a:r>
            <a:endParaRPr lang="en-US" sz="1600" dirty="0"/>
          </a:p>
          <a:p>
            <a:pPr lvl="1">
              <a:buFont typeface="Wingdings" panose="05000000000000000000" pitchFamily="2" charset="2"/>
              <a:buChar char="Ø"/>
            </a:pPr>
            <a:r>
              <a:rPr lang="en-GB" sz="1600" dirty="0"/>
              <a:t>Roles and responsibilities </a:t>
            </a:r>
            <a:endParaRPr lang="en-US" sz="1600" dirty="0"/>
          </a:p>
          <a:p>
            <a:pPr lvl="1">
              <a:buFont typeface="Wingdings" panose="05000000000000000000" pitchFamily="2" charset="2"/>
              <a:buChar char="Ø"/>
            </a:pPr>
            <a:r>
              <a:rPr lang="en-GB" sz="1600" dirty="0"/>
              <a:t>Training and qualifications </a:t>
            </a:r>
            <a:endParaRPr lang="en-US" sz="1600" dirty="0"/>
          </a:p>
          <a:p>
            <a:pPr lvl="1">
              <a:buFont typeface="Wingdings" panose="05000000000000000000" pitchFamily="2" charset="2"/>
              <a:buChar char="Ø"/>
            </a:pPr>
            <a:r>
              <a:rPr lang="en-GB" sz="1600" dirty="0"/>
              <a:t>Management and motivation </a:t>
            </a:r>
            <a:endParaRPr lang="en-US" sz="1600" dirty="0"/>
          </a:p>
          <a:p>
            <a:pPr lvl="1">
              <a:buFont typeface="Wingdings" panose="05000000000000000000" pitchFamily="2" charset="2"/>
              <a:buChar char="Ø"/>
            </a:pPr>
            <a:r>
              <a:rPr lang="en-GB" sz="1600" dirty="0"/>
              <a:t>Communication</a:t>
            </a:r>
            <a:endParaRPr lang="en-US" sz="1600" dirty="0"/>
          </a:p>
        </p:txBody>
      </p:sp>
    </p:spTree>
    <p:extLst>
      <p:ext uri="{BB962C8B-B14F-4D97-AF65-F5344CB8AC3E}">
        <p14:creationId xmlns:p14="http://schemas.microsoft.com/office/powerpoint/2010/main" val="18539007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8803155" cy="497700"/>
          </a:xfrm>
          <a:prstGeom prst="rect">
            <a:avLst/>
          </a:prstGeom>
          <a:noFill/>
          <a:ln>
            <a:noFill/>
          </a:ln>
        </p:spPr>
        <p:txBody>
          <a:bodyPr spcFirstLastPara="1" wrap="square" lIns="91425" tIns="45700" rIns="91425" bIns="45700" anchor="t" anchorCtr="0">
            <a:normAutofit fontScale="90000"/>
          </a:bodyPr>
          <a:lstStyle/>
          <a:p>
            <a:pPr lvl="0"/>
            <a:r>
              <a:rPr lang="en-US" b="1" dirty="0"/>
              <a:t>IV. </a:t>
            </a:r>
            <a:r>
              <a:rPr lang="sr-Latn-RS" b="1" dirty="0"/>
              <a:t>Tools And Techniques</a:t>
            </a:r>
            <a:endParaRPr lang="en-US" sz="2800" dirty="0"/>
          </a:p>
        </p:txBody>
      </p:sp>
      <p:sp>
        <p:nvSpPr>
          <p:cNvPr id="114" name="Google Shape;114;p23"/>
          <p:cNvSpPr txBox="1">
            <a:spLocks noGrp="1"/>
          </p:cNvSpPr>
          <p:nvPr>
            <p:ph type="body" idx="1"/>
          </p:nvPr>
        </p:nvSpPr>
        <p:spPr>
          <a:xfrm>
            <a:off x="1032735" y="1777370"/>
            <a:ext cx="9464842" cy="3135289"/>
          </a:xfrm>
          <a:prstGeom prst="rect">
            <a:avLst/>
          </a:prstGeom>
          <a:noFill/>
          <a:ln>
            <a:noFill/>
          </a:ln>
        </p:spPr>
        <p:txBody>
          <a:bodyPr spcFirstLastPara="1" wrap="square" lIns="91425" tIns="45700" rIns="91425" bIns="45700" anchor="t" anchorCtr="0">
            <a:noAutofit/>
          </a:bodyPr>
          <a:lstStyle/>
          <a:p>
            <a:pPr marL="50800" indent="0">
              <a:buNone/>
            </a:pPr>
            <a:r>
              <a:rPr lang="en-GB" sz="1600" dirty="0"/>
              <a:t>Availability and application of appropriate tools and techniques such as CAD, SPC, FMEA, in all stages of the product design process, to maximize the effectiveness of the development team</a:t>
            </a:r>
            <a:endParaRPr lang="sr-Latn-RS" sz="1600" dirty="0"/>
          </a:p>
          <a:p>
            <a:pPr marL="50800" indent="0">
              <a:buNone/>
            </a:pPr>
            <a:endParaRPr lang="en-US" sz="1600" dirty="0"/>
          </a:p>
          <a:p>
            <a:pPr lvl="1">
              <a:buFont typeface="Wingdings" panose="05000000000000000000" pitchFamily="2" charset="2"/>
              <a:buChar char="Ø"/>
            </a:pPr>
            <a:r>
              <a:rPr lang="sr-Latn-RS" sz="1600" dirty="0"/>
              <a:t>Application</a:t>
            </a:r>
            <a:endParaRPr lang="en-US" sz="1600" dirty="0"/>
          </a:p>
          <a:p>
            <a:pPr lvl="1">
              <a:buFont typeface="Wingdings" panose="05000000000000000000" pitchFamily="2" charset="2"/>
              <a:buChar char="Ø"/>
            </a:pPr>
            <a:r>
              <a:rPr lang="en-GB" sz="1600" dirty="0"/>
              <a:t>Quality improvement tools </a:t>
            </a:r>
            <a:endParaRPr lang="en-US" sz="1600" dirty="0"/>
          </a:p>
          <a:p>
            <a:pPr lvl="1">
              <a:buFont typeface="Wingdings" panose="05000000000000000000" pitchFamily="2" charset="2"/>
              <a:buChar char="Ø"/>
            </a:pPr>
            <a:r>
              <a:rPr lang="en-GB" sz="1600" dirty="0"/>
              <a:t>Cost reduction tools </a:t>
            </a:r>
            <a:endParaRPr lang="en-US" sz="1600" dirty="0"/>
          </a:p>
          <a:p>
            <a:pPr lvl="1">
              <a:buFont typeface="Wingdings" panose="05000000000000000000" pitchFamily="2" charset="2"/>
              <a:buChar char="Ø"/>
            </a:pPr>
            <a:r>
              <a:rPr lang="en-GB" sz="1600" dirty="0"/>
              <a:t>Information technology </a:t>
            </a:r>
            <a:endParaRPr lang="en-US" sz="1600" dirty="0"/>
          </a:p>
          <a:p>
            <a:pPr lvl="1">
              <a:buFont typeface="Wingdings" panose="05000000000000000000" pitchFamily="2" charset="2"/>
              <a:buChar char="Ø"/>
            </a:pPr>
            <a:r>
              <a:rPr lang="en-GB" sz="1600" dirty="0"/>
              <a:t>Planning tools </a:t>
            </a:r>
            <a:endParaRPr lang="en-US" sz="1600" dirty="0"/>
          </a:p>
          <a:p>
            <a:pPr lvl="1">
              <a:buFont typeface="Wingdings" panose="05000000000000000000" pitchFamily="2" charset="2"/>
              <a:buChar char="Ø"/>
            </a:pPr>
            <a:r>
              <a:rPr lang="en-GB" sz="1600" dirty="0"/>
              <a:t>Product testing and evaluation</a:t>
            </a:r>
            <a:endParaRPr lang="en-US" sz="1600" dirty="0"/>
          </a:p>
          <a:p>
            <a:pPr marL="50800" indent="0">
              <a:buNone/>
            </a:pPr>
            <a:endParaRPr lang="en-US" sz="1600" dirty="0"/>
          </a:p>
        </p:txBody>
      </p:sp>
    </p:spTree>
    <p:extLst>
      <p:ext uri="{BB962C8B-B14F-4D97-AF65-F5344CB8AC3E}">
        <p14:creationId xmlns:p14="http://schemas.microsoft.com/office/powerpoint/2010/main" val="361924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7709554" cy="497700"/>
          </a:xfrm>
          <a:prstGeom prst="rect">
            <a:avLst/>
          </a:prstGeom>
          <a:noFill/>
          <a:ln>
            <a:noFill/>
          </a:ln>
        </p:spPr>
        <p:txBody>
          <a:bodyPr spcFirstLastPara="1" wrap="square" lIns="91425" tIns="45700" rIns="91425" bIns="45700" anchor="t" anchorCtr="0">
            <a:normAutofit fontScale="90000"/>
          </a:bodyPr>
          <a:lstStyle/>
          <a:p>
            <a:pPr lvl="0"/>
            <a:r>
              <a:rPr lang="en-US" b="1" dirty="0"/>
              <a:t>V. Parallel Work (On Several Aspects Of The Project)</a:t>
            </a:r>
            <a:endParaRPr lang="en-US" sz="2800" dirty="0"/>
          </a:p>
        </p:txBody>
      </p:sp>
      <p:sp>
        <p:nvSpPr>
          <p:cNvPr id="114" name="Google Shape;114;p23"/>
          <p:cNvSpPr txBox="1">
            <a:spLocks noGrp="1"/>
          </p:cNvSpPr>
          <p:nvPr>
            <p:ph type="body" idx="1"/>
          </p:nvPr>
        </p:nvSpPr>
        <p:spPr>
          <a:xfrm>
            <a:off x="1694422" y="2548336"/>
            <a:ext cx="9464842" cy="1987806"/>
          </a:xfrm>
          <a:prstGeom prst="rect">
            <a:avLst/>
          </a:prstGeom>
          <a:noFill/>
          <a:ln>
            <a:noFill/>
          </a:ln>
        </p:spPr>
        <p:txBody>
          <a:bodyPr spcFirstLastPara="1" wrap="square" lIns="91425" tIns="45700" rIns="91425" bIns="45700" anchor="t" anchorCtr="0">
            <a:noAutofit/>
          </a:bodyPr>
          <a:lstStyle/>
          <a:p>
            <a:pPr lvl="0">
              <a:buFont typeface="Wingdings" panose="05000000000000000000" pitchFamily="2" charset="2"/>
              <a:buChar char="Ø"/>
            </a:pPr>
            <a:r>
              <a:rPr lang="sr-Latn-RS" sz="1600" dirty="0"/>
              <a:t>Market</a:t>
            </a:r>
            <a:r>
              <a:rPr lang="en-GB" sz="1600" dirty="0"/>
              <a:t>, pro</a:t>
            </a:r>
            <a:r>
              <a:rPr lang="sr-Latn-RS" sz="1600" dirty="0"/>
              <a:t>duct</a:t>
            </a:r>
            <a:r>
              <a:rPr lang="en-GB" sz="1600" dirty="0"/>
              <a:t>, </a:t>
            </a:r>
            <a:r>
              <a:rPr lang="en-GB" sz="1600" dirty="0" err="1"/>
              <a:t>proce</a:t>
            </a:r>
            <a:r>
              <a:rPr lang="sr-Latn-RS" sz="1600" dirty="0"/>
              <a:t>s</a:t>
            </a:r>
            <a:r>
              <a:rPr lang="en-GB" sz="1600" dirty="0"/>
              <a:t>s, </a:t>
            </a:r>
            <a:r>
              <a:rPr lang="en-GB" sz="1600" dirty="0" err="1"/>
              <a:t>materi</a:t>
            </a:r>
            <a:r>
              <a:rPr lang="sr-Latn-RS" sz="1600" dirty="0"/>
              <a:t>als</a:t>
            </a:r>
            <a:r>
              <a:rPr lang="en-GB" sz="1600" dirty="0"/>
              <a:t> </a:t>
            </a:r>
            <a:endParaRPr lang="en-US" sz="1600" dirty="0"/>
          </a:p>
          <a:p>
            <a:pPr lvl="0">
              <a:buFont typeface="Wingdings" panose="05000000000000000000" pitchFamily="2" charset="2"/>
              <a:buChar char="Ø"/>
            </a:pPr>
            <a:r>
              <a:rPr lang="sr-Latn-RS" sz="1600" dirty="0"/>
              <a:t>Product price </a:t>
            </a:r>
            <a:endParaRPr lang="en-US" sz="1600" dirty="0"/>
          </a:p>
          <a:p>
            <a:pPr lvl="0">
              <a:buFont typeface="Wingdings" panose="05000000000000000000" pitchFamily="2" charset="2"/>
              <a:buChar char="Ø"/>
            </a:pPr>
            <a:r>
              <a:rPr lang="sr-Latn-RS" sz="1600" dirty="0"/>
              <a:t>Available information</a:t>
            </a:r>
            <a:endParaRPr lang="en-US" sz="1600" dirty="0"/>
          </a:p>
          <a:p>
            <a:pPr lvl="0">
              <a:buFont typeface="Wingdings" panose="05000000000000000000" pitchFamily="2" charset="2"/>
              <a:buChar char="Ø"/>
            </a:pPr>
            <a:r>
              <a:rPr lang="sr-Latn-RS" sz="1600" dirty="0"/>
              <a:t>Supply chain partnership</a:t>
            </a:r>
            <a:endParaRPr lang="en-US" sz="1600" dirty="0"/>
          </a:p>
          <a:p>
            <a:pPr marL="50800" indent="0">
              <a:buNone/>
            </a:pPr>
            <a:endParaRPr lang="en-US" sz="1600" dirty="0"/>
          </a:p>
        </p:txBody>
      </p:sp>
    </p:spTree>
    <p:extLst>
      <p:ext uri="{BB962C8B-B14F-4D97-AF65-F5344CB8AC3E}">
        <p14:creationId xmlns:p14="http://schemas.microsoft.com/office/powerpoint/2010/main" val="1811778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1694422" y="721305"/>
            <a:ext cx="10147954" cy="497700"/>
          </a:xfrm>
          <a:prstGeom prst="rect">
            <a:avLst/>
          </a:prstGeom>
          <a:noFill/>
          <a:ln>
            <a:noFill/>
          </a:ln>
        </p:spPr>
        <p:txBody>
          <a:bodyPr spcFirstLastPara="1" wrap="square" lIns="91425" tIns="45700" rIns="91425" bIns="45700" anchor="t" anchorCtr="0">
            <a:normAutofit fontScale="90000"/>
          </a:bodyPr>
          <a:lstStyle/>
          <a:p>
            <a:pPr lvl="0"/>
            <a:r>
              <a:rPr lang="en-US" b="1" dirty="0"/>
              <a:t>VI. Project And Program Management</a:t>
            </a:r>
            <a:endParaRPr lang="en-US" sz="2800" dirty="0"/>
          </a:p>
        </p:txBody>
      </p:sp>
      <p:sp>
        <p:nvSpPr>
          <p:cNvPr id="114" name="Google Shape;114;p23"/>
          <p:cNvSpPr txBox="1">
            <a:spLocks noGrp="1"/>
          </p:cNvSpPr>
          <p:nvPr>
            <p:ph type="body" idx="1"/>
          </p:nvPr>
        </p:nvSpPr>
        <p:spPr>
          <a:xfrm>
            <a:off x="1068593" y="2358897"/>
            <a:ext cx="9464842" cy="2140205"/>
          </a:xfrm>
          <a:prstGeom prst="rect">
            <a:avLst/>
          </a:prstGeom>
          <a:noFill/>
          <a:ln>
            <a:noFill/>
          </a:ln>
        </p:spPr>
        <p:txBody>
          <a:bodyPr spcFirstLastPara="1" wrap="square" lIns="91425" tIns="45700" rIns="91425" bIns="45700" anchor="t" anchorCtr="0">
            <a:noAutofit/>
          </a:bodyPr>
          <a:lstStyle/>
          <a:p>
            <a:pPr marL="50800" indent="0" algn="just">
              <a:buNone/>
            </a:pPr>
            <a:r>
              <a:rPr lang="sr-Latn-RS" sz="1600" b="1" dirty="0"/>
              <a:t> </a:t>
            </a:r>
            <a:endParaRPr lang="en-US" sz="1600" dirty="0"/>
          </a:p>
          <a:p>
            <a:pPr algn="just">
              <a:buFont typeface="Wingdings" panose="05000000000000000000" pitchFamily="2" charset="2"/>
              <a:buChar char="Ø"/>
            </a:pPr>
            <a:r>
              <a:rPr lang="en-GB" sz="1600" dirty="0"/>
              <a:t>How projects and groups of projects are managed to ensure efficient resource allocation;</a:t>
            </a:r>
            <a:endParaRPr lang="sr-Latn-RS" sz="1600" dirty="0"/>
          </a:p>
          <a:p>
            <a:pPr algn="just">
              <a:buFont typeface="Wingdings" panose="05000000000000000000" pitchFamily="2" charset="2"/>
              <a:buChar char="Ø"/>
            </a:pPr>
            <a:r>
              <a:rPr lang="en-GB" sz="1600" dirty="0"/>
              <a:t>eliminate conflicts and bottlenecks in the process; </a:t>
            </a:r>
            <a:endParaRPr lang="sr-Latn-RS" sz="1600" dirty="0"/>
          </a:p>
          <a:p>
            <a:pPr algn="just">
              <a:buFont typeface="Wingdings" panose="05000000000000000000" pitchFamily="2" charset="2"/>
              <a:buChar char="Ø"/>
            </a:pPr>
            <a:r>
              <a:rPr lang="en-GB" sz="1600" dirty="0"/>
              <a:t>control costs; </a:t>
            </a:r>
            <a:endParaRPr lang="sr-Latn-RS" sz="1600" dirty="0"/>
          </a:p>
          <a:p>
            <a:pPr algn="just">
              <a:buFont typeface="Wingdings" panose="05000000000000000000" pitchFamily="2" charset="2"/>
              <a:buChar char="Ø"/>
            </a:pPr>
            <a:r>
              <a:rPr lang="en-GB" sz="1600" dirty="0"/>
              <a:t>adhere to activity schedules</a:t>
            </a:r>
            <a:endParaRPr lang="en-US" sz="1600" dirty="0"/>
          </a:p>
          <a:p>
            <a:pPr marL="50800" indent="0">
              <a:buNone/>
            </a:pPr>
            <a:endParaRPr lang="en-US" sz="1600" dirty="0"/>
          </a:p>
        </p:txBody>
      </p:sp>
    </p:spTree>
    <p:extLst>
      <p:ext uri="{BB962C8B-B14F-4D97-AF65-F5344CB8AC3E}">
        <p14:creationId xmlns:p14="http://schemas.microsoft.com/office/powerpoint/2010/main" val="2348471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
          <p:cNvSpPr txBox="1">
            <a:spLocks noGrp="1"/>
          </p:cNvSpPr>
          <p:nvPr>
            <p:ph type="ctrTitle"/>
          </p:nvPr>
        </p:nvSpPr>
        <p:spPr>
          <a:xfrm>
            <a:off x="2122593" y="3299015"/>
            <a:ext cx="7754389" cy="452357"/>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accent1"/>
              </a:buClr>
              <a:buSzPct val="111111"/>
              <a:buFont typeface="Montserrat ExtraBold"/>
              <a:buNone/>
            </a:pPr>
            <a:r>
              <a:rPr lang="hu-HU">
                <a:solidFill>
                  <a:schemeClr val="accent1"/>
                </a:solidFill>
              </a:rPr>
              <a:t>Thank you for your attention!</a:t>
            </a:r>
            <a:endParaRPr>
              <a:solidFill>
                <a:schemeClr val="accent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1715756" y="3429000"/>
            <a:ext cx="9974220" cy="1209887"/>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accent1"/>
              </a:buClr>
              <a:buSzPts val="2000"/>
              <a:buFont typeface="Arial"/>
              <a:buNone/>
            </a:pPr>
            <a:r>
              <a:rPr lang="hu-HU" dirty="0"/>
              <a:t>Introduction to legal documentation and financial statements for entrepreneurs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493048" y="514841"/>
            <a:ext cx="9721799" cy="936696"/>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chemeClr val="accent1"/>
              </a:buClr>
              <a:buSzPct val="111111"/>
              <a:buFont typeface="Montserrat ExtraBold"/>
              <a:buNone/>
            </a:pPr>
            <a:r>
              <a:rPr lang="hu-HU" dirty="0"/>
              <a:t>Introduction to legal documentation and financial statements for entrepreneurs</a:t>
            </a:r>
            <a:endParaRPr dirty="0"/>
          </a:p>
        </p:txBody>
      </p:sp>
      <p:sp>
        <p:nvSpPr>
          <p:cNvPr id="98" name="Google Shape;98;p20"/>
          <p:cNvSpPr txBox="1">
            <a:spLocks noGrp="1"/>
          </p:cNvSpPr>
          <p:nvPr>
            <p:ph type="body" idx="1"/>
          </p:nvPr>
        </p:nvSpPr>
        <p:spPr>
          <a:xfrm>
            <a:off x="635453" y="1953561"/>
            <a:ext cx="10875229" cy="4052792"/>
          </a:xfrm>
          <a:prstGeom prst="rect">
            <a:avLst/>
          </a:prstGeom>
          <a:noFill/>
          <a:ln>
            <a:noFill/>
          </a:ln>
        </p:spPr>
        <p:txBody>
          <a:bodyPr spcFirstLastPara="1" wrap="square" lIns="91425" tIns="45700" rIns="91425" bIns="45700" anchor="t" anchorCtr="0">
            <a:noAutofit/>
          </a:bodyPr>
          <a:lstStyle/>
          <a:p>
            <a:pPr marL="50800" lvl="0" indent="0">
              <a:buNone/>
            </a:pPr>
            <a:r>
              <a:rPr lang="en-US" sz="1600" dirty="0"/>
              <a:t>Introduction to the importance of access to finance:</a:t>
            </a:r>
          </a:p>
          <a:p>
            <a:pPr marL="50800" lvl="0" indent="0">
              <a:buNone/>
            </a:pPr>
            <a:endParaRPr lang="en-US" sz="1600" dirty="0"/>
          </a:p>
          <a:p>
            <a:pPr marL="50800" lvl="0" indent="0">
              <a:buNone/>
            </a:pPr>
            <a:r>
              <a:rPr lang="en-US" sz="1600" dirty="0"/>
              <a:t>• Why is access to finance and innovation crucial for the success of women entrepreneurs? </a:t>
            </a:r>
          </a:p>
          <a:p>
            <a:pPr marL="50800" lvl="0" indent="0">
              <a:buNone/>
            </a:pPr>
            <a:r>
              <a:rPr lang="en-US" sz="1600" dirty="0"/>
              <a:t>✓Growth </a:t>
            </a:r>
          </a:p>
          <a:p>
            <a:pPr marL="50800" lvl="0" indent="0">
              <a:buNone/>
            </a:pPr>
            <a:r>
              <a:rPr lang="en-US" sz="1600" dirty="0"/>
              <a:t>✓Development </a:t>
            </a:r>
          </a:p>
          <a:p>
            <a:pPr marL="50800" lvl="0" indent="0">
              <a:buNone/>
            </a:pPr>
            <a:r>
              <a:rPr lang="en-US" sz="1600" dirty="0"/>
              <a:t>✓Success </a:t>
            </a:r>
          </a:p>
          <a:p>
            <a:pPr marL="50800" lvl="0" indent="0">
              <a:buNone/>
            </a:pPr>
            <a:endParaRPr lang="en-US" sz="1600" dirty="0"/>
          </a:p>
          <a:p>
            <a:pPr marL="50800" lvl="0" indent="0">
              <a:buNone/>
            </a:pPr>
            <a:r>
              <a:rPr lang="en-US" sz="1600" dirty="0"/>
              <a:t>• What are some of the challenges women entrepreneurs face in accessing finance? </a:t>
            </a:r>
          </a:p>
          <a:p>
            <a:pPr marL="50800" lvl="0" indent="0">
              <a:buNone/>
            </a:pPr>
            <a:r>
              <a:rPr lang="en-US" sz="1600" dirty="0"/>
              <a:t>✓Methods of financing </a:t>
            </a:r>
          </a:p>
          <a:p>
            <a:pPr marL="50800" lvl="0" indent="0">
              <a:buNone/>
            </a:pPr>
            <a:r>
              <a:rPr lang="en-US" sz="1600" dirty="0"/>
              <a:t>✓Collateral procurement </a:t>
            </a:r>
          </a:p>
        </p:txBody>
      </p:sp>
    </p:spTree>
    <p:extLst>
      <p:ext uri="{BB962C8B-B14F-4D97-AF65-F5344CB8AC3E}">
        <p14:creationId xmlns:p14="http://schemas.microsoft.com/office/powerpoint/2010/main" val="736056953"/>
      </p:ext>
    </p:extLst>
  </p:cSld>
  <p:clrMapOvr>
    <a:masterClrMapping/>
  </p:clrMapOvr>
</p:sld>
</file>

<file path=ppt/theme/theme1.xml><?xml version="1.0" encoding="utf-8"?>
<a:theme xmlns:a="http://schemas.openxmlformats.org/drawingml/2006/main" name="Office-téma">
  <a:themeElements>
    <a:clrScheme name="RE-FEM">
      <a:dk1>
        <a:srgbClr val="000000"/>
      </a:dk1>
      <a:lt1>
        <a:srgbClr val="FFFFFF"/>
      </a:lt1>
      <a:dk2>
        <a:srgbClr val="44546A"/>
      </a:dk2>
      <a:lt2>
        <a:srgbClr val="E7E6E6"/>
      </a:lt2>
      <a:accent1>
        <a:srgbClr val="AABB1D"/>
      </a:accent1>
      <a:accent2>
        <a:srgbClr val="3C5D6A"/>
      </a:accent2>
      <a:accent3>
        <a:srgbClr val="E1EC8C"/>
      </a:accent3>
      <a:accent4>
        <a:srgbClr val="558395"/>
      </a:accent4>
      <a:accent5>
        <a:srgbClr val="F5F9DB"/>
      </a:accent5>
      <a:accent6>
        <a:srgbClr val="D5E2E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6204</Words>
  <Application>Microsoft Office PowerPoint</Application>
  <PresentationFormat>Widescreen</PresentationFormat>
  <Paragraphs>477</Paragraphs>
  <Slides>75</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Montserrat ExtraBold</vt:lpstr>
      <vt:lpstr>Times New Roman</vt:lpstr>
      <vt:lpstr>Montserrat</vt:lpstr>
      <vt:lpstr>Wingdings</vt:lpstr>
      <vt:lpstr>Arial</vt:lpstr>
      <vt:lpstr>Montserrat SemiBold</vt:lpstr>
      <vt:lpstr>Calibri</vt:lpstr>
      <vt:lpstr>Office-téma</vt:lpstr>
      <vt:lpstr>TRAINING FOR WOMEN ENTREPRENEURS: ACCESS TO FINANCE AND INNOVATION</vt:lpstr>
      <vt:lpstr>Training For Women Entrepreneurs:  Access To Finance And Innovation</vt:lpstr>
      <vt:lpstr>Training For Women Entrepreneurs:  Access To Finance And Innovation</vt:lpstr>
      <vt:lpstr>Training For Women Entrepreneurs:  Access To Finance And Innovation</vt:lpstr>
      <vt:lpstr>Objectives &amp; Learning Outcomes</vt:lpstr>
      <vt:lpstr>Objectives &amp; Learning Outcomes</vt:lpstr>
      <vt:lpstr>Content</vt:lpstr>
      <vt:lpstr>PowerPoint Presentation</vt:lpstr>
      <vt:lpstr>Introduction to legal documentation and financial statements for entrepreneurs</vt:lpstr>
      <vt:lpstr>Introduction to legal documentation and financial statements for entrepreneurs</vt:lpstr>
      <vt:lpstr>Introduction to legal documentation and financial statements for entrepreneurs</vt:lpstr>
      <vt:lpstr>Introduction to legal documentation and financial statements for entrepreneurs</vt:lpstr>
      <vt:lpstr>PowerPoint Presentation</vt:lpstr>
      <vt:lpstr>PowerPoint Presentation</vt:lpstr>
      <vt:lpstr>Company Performance Evaluation  (Financial Analysis and Basic Ratio Analysis)</vt:lpstr>
      <vt:lpstr>Company Performance Evaluation (Financial Analysis and Basic Ratio Analysis)</vt:lpstr>
      <vt:lpstr>Company Performance Evaluation  (Financial Analysis and Basic Ratio Analysis)</vt:lpstr>
      <vt:lpstr>Liquidity Ratios</vt:lpstr>
      <vt:lpstr>Credit Ratio</vt:lpstr>
      <vt:lpstr>PowerPoint Presentation</vt:lpstr>
      <vt:lpstr>Funding for Women’s SMEs</vt:lpstr>
      <vt:lpstr>Funding for Women’s SMEs</vt:lpstr>
      <vt:lpstr>Funding for women’s SMEs</vt:lpstr>
      <vt:lpstr>Funding for women’s SMEs</vt:lpstr>
      <vt:lpstr>Funding for women’s SMEs</vt:lpstr>
      <vt:lpstr>Funding for women’s SMEs</vt:lpstr>
      <vt:lpstr>Funding for women’s SMEs</vt:lpstr>
      <vt:lpstr>Funding for women’s SMEs</vt:lpstr>
      <vt:lpstr>PowerPoint Presentation</vt:lpstr>
      <vt:lpstr>Training in Pitching Before Investors</vt:lpstr>
      <vt:lpstr>Training in Pitching Before Investors</vt:lpstr>
      <vt:lpstr>PowerPoint Presentation</vt:lpstr>
      <vt:lpstr>Explore the Concept of Net Working Capital to Manage Operational Finances Effectively</vt:lpstr>
      <vt:lpstr>PowerPoint Presentation</vt:lpstr>
      <vt:lpstr>Explore the Concept of Net Working Capital to Manage Operational Finances Effectively</vt:lpstr>
      <vt:lpstr>PowerPoint Presentation</vt:lpstr>
      <vt:lpstr>Creditworthiness Assessment</vt:lpstr>
      <vt:lpstr>PowerPoint Presentation</vt:lpstr>
      <vt:lpstr>Creditworthiness Assessment</vt:lpstr>
      <vt:lpstr>PowerPoint Presentation</vt:lpstr>
      <vt:lpstr>Creditworthiness Assessment</vt:lpstr>
      <vt:lpstr>PowerPoint Presentation</vt:lpstr>
      <vt:lpstr>Perform a Thorough Analysis of Your Company's Profitability</vt:lpstr>
      <vt:lpstr>PowerPoint Presentation</vt:lpstr>
      <vt:lpstr>SWOT Analysis</vt:lpstr>
      <vt:lpstr>SWOT Analysis</vt:lpstr>
      <vt:lpstr>SWOT Analysis</vt:lpstr>
      <vt:lpstr>PowerPoint Presentation</vt:lpstr>
      <vt:lpstr>Self-assessment test  </vt:lpstr>
      <vt:lpstr>PowerPoint Presentation</vt:lpstr>
      <vt:lpstr>Self-assessment test  </vt:lpstr>
      <vt:lpstr>PowerPoint Presentation</vt:lpstr>
      <vt:lpstr>PowerPoint Presentation</vt:lpstr>
      <vt:lpstr>CREATIVE THINKING SKILLS</vt:lpstr>
      <vt:lpstr>CREATIVE THINKING SKILLS- A Creative Approach to Innovation </vt:lpstr>
      <vt:lpstr>CREATIVE THINKING SKILLS- A Creative Approach to Innovation </vt:lpstr>
      <vt:lpstr>PowerPoint Presentation</vt:lpstr>
      <vt:lpstr>Design Of The Strategic Plan For Innovation</vt:lpstr>
      <vt:lpstr>Design Of The Strategic Plan For Innovation</vt:lpstr>
      <vt:lpstr>Design Of The Strategic Plan For Innovation</vt:lpstr>
      <vt:lpstr>Design Of The Strategic Plan For Innovation</vt:lpstr>
      <vt:lpstr>PowerPoint Presentation</vt:lpstr>
      <vt:lpstr>Effective Implementation Of Innovative Ideas</vt:lpstr>
      <vt:lpstr>Effective Implementation Of Innovative Ideas</vt:lpstr>
      <vt:lpstr>Effective Implementation Of Innovative Ideas</vt:lpstr>
      <vt:lpstr>PowerPoint Presentation</vt:lpstr>
      <vt:lpstr>I. Product Development Strategy: </vt:lpstr>
      <vt:lpstr>II. Structured product development</vt:lpstr>
      <vt:lpstr>II. Structured Product Development</vt:lpstr>
      <vt:lpstr>III. Team Work</vt:lpstr>
      <vt:lpstr>IV. Tools And Techniques</vt:lpstr>
      <vt:lpstr>V. Parallel Work (On Several Aspects Of The Project)</vt:lpstr>
      <vt:lpstr>VI. Project And Program Management</vt:lpstr>
      <vt:lpstr>Thank you for your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WOMEN ENTREPRENEURS: ACCESS TO FINANCE AND INNOVATION</dc:title>
  <dc:creator>Blanka Csite</dc:creator>
  <cp:lastModifiedBy>Nađa Ćirović</cp:lastModifiedBy>
  <cp:revision>29</cp:revision>
  <dcterms:created xsi:type="dcterms:W3CDTF">2022-11-29T09:41:39Z</dcterms:created>
  <dcterms:modified xsi:type="dcterms:W3CDTF">2025-02-07T11:10:05Z</dcterms:modified>
</cp:coreProperties>
</file>